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7" r:id="rId2"/>
    <p:sldId id="894" r:id="rId3"/>
    <p:sldId id="932" r:id="rId4"/>
    <p:sldId id="923" r:id="rId5"/>
    <p:sldId id="927" r:id="rId6"/>
    <p:sldId id="924" r:id="rId7"/>
    <p:sldId id="922" r:id="rId8"/>
    <p:sldId id="935" r:id="rId9"/>
    <p:sldId id="933" r:id="rId10"/>
    <p:sldId id="934" r:id="rId11"/>
    <p:sldId id="930" r:id="rId12"/>
    <p:sldId id="918" r:id="rId13"/>
    <p:sldId id="936" r:id="rId14"/>
    <p:sldId id="937" r:id="rId15"/>
    <p:sldId id="931" r:id="rId16"/>
    <p:sldId id="872" r:id="rId17"/>
    <p:sldId id="919" r:id="rId18"/>
    <p:sldId id="524" r:id="rId19"/>
    <p:sldId id="498" r:id="rId20"/>
    <p:sldId id="942" r:id="rId21"/>
    <p:sldId id="941" r:id="rId22"/>
    <p:sldId id="943" r:id="rId23"/>
    <p:sldId id="921" r:id="rId24"/>
    <p:sldId id="929" r:id="rId25"/>
    <p:sldId id="916" r:id="rId26"/>
    <p:sldId id="915" r:id="rId27"/>
    <p:sldId id="939" r:id="rId28"/>
    <p:sldId id="945" r:id="rId29"/>
    <p:sldId id="944" r:id="rId30"/>
    <p:sldId id="276" r:id="rId31"/>
  </p:sldIdLst>
  <p:sldSz cx="11522075" cy="6480175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86"/>
    <a:srgbClr val="0000A4"/>
    <a:srgbClr val="000096"/>
    <a:srgbClr val="000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53" autoAdjust="0"/>
    <p:restoredTop sz="80363" autoAdjust="0"/>
  </p:normalViewPr>
  <p:slideViewPr>
    <p:cSldViewPr>
      <p:cViewPr varScale="1">
        <p:scale>
          <a:sx n="91" d="100"/>
          <a:sy n="91" d="100"/>
        </p:scale>
        <p:origin x="704" y="192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macbook/Documents/2025%20&#1056;&#1091;&#1089;&#1089;&#1082;&#1086;&#1103;&#1079;&#1099;&#1095;&#1085;&#1099;&#1077;%20&#1090;&#1077;&#1082;&#1089;&#1090;&#1099;/&#1057;%20&#1048;&#1085;&#1076;&#1080;&#1077;&#1080;&#774;%20&#1074;&#1099;&#1073;&#1086;&#1088;&#1082;&#1072;%20&#1042;&#1053;&#1054;&#1050;%2020%20&#1089;&#1090;&#1088;&#1072;&#1085;%20&#1089;%201975%20&#1087;&#1086;%202023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16363704883954E-2"/>
          <c:y val="3.7832376947792505E-2"/>
          <c:w val="0.89709258004317793"/>
          <c:h val="0.8957070866558442"/>
        </c:manualLayout>
      </c:layout>
      <c:scatterChart>
        <c:scatterStyle val="lineMarker"/>
        <c:varyColors val="0"/>
        <c:ser>
          <c:idx val="0"/>
          <c:order val="0"/>
          <c:tx>
            <c:strRef>
              <c:f>'графики 20 стран'!$B$1</c:f>
              <c:strCache>
                <c:ptCount val="1"/>
                <c:pt idx="0">
                  <c:v>X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'графики 20 стран'!$A$2:$A$60</c:f>
              <c:numCache>
                <c:formatCode>General</c:formatCode>
                <c:ptCount val="59"/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</c:numCache>
            </c:numRef>
          </c:xVal>
          <c:yVal>
            <c:numRef>
              <c:f>'графики 20 стран'!$B$2:$B$60</c:f>
              <c:numCache>
                <c:formatCode>General</c:formatCode>
                <c:ptCount val="59"/>
                <c:pt idx="10">
                  <c:v>30.0601264174717</c:v>
                </c:pt>
                <c:pt idx="11">
                  <c:v>29.116213891104401</c:v>
                </c:pt>
                <c:pt idx="12">
                  <c:v>30.158042958223401</c:v>
                </c:pt>
                <c:pt idx="13">
                  <c:v>31.833526361124399</c:v>
                </c:pt>
                <c:pt idx="14">
                  <c:v>31.1019569959055</c:v>
                </c:pt>
                <c:pt idx="15">
                  <c:v>30.539021132023599</c:v>
                </c:pt>
                <c:pt idx="16">
                  <c:v>30.622568713836301</c:v>
                </c:pt>
                <c:pt idx="17">
                  <c:v>30.526486200198999</c:v>
                </c:pt>
                <c:pt idx="18">
                  <c:v>27.673885712611199</c:v>
                </c:pt>
                <c:pt idx="19">
                  <c:v>26.248868423737299</c:v>
                </c:pt>
                <c:pt idx="20">
                  <c:v>25.505239196001899</c:v>
                </c:pt>
                <c:pt idx="21">
                  <c:v>25.464191517487201</c:v>
                </c:pt>
                <c:pt idx="22">
                  <c:v>26.4322980607365</c:v>
                </c:pt>
                <c:pt idx="23">
                  <c:v>28.8036027449347</c:v>
                </c:pt>
                <c:pt idx="24">
                  <c:v>29.0529014032115</c:v>
                </c:pt>
                <c:pt idx="25">
                  <c:v>28.243779825683301</c:v>
                </c:pt>
                <c:pt idx="26">
                  <c:v>30.305465912136</c:v>
                </c:pt>
                <c:pt idx="27">
                  <c:v>30.125197380598902</c:v>
                </c:pt>
                <c:pt idx="28">
                  <c:v>29.950775660215101</c:v>
                </c:pt>
                <c:pt idx="29">
                  <c:v>29.875741819388399</c:v>
                </c:pt>
                <c:pt idx="30">
                  <c:v>30.162211825260801</c:v>
                </c:pt>
                <c:pt idx="31">
                  <c:v>29.539904181494499</c:v>
                </c:pt>
                <c:pt idx="32">
                  <c:v>29.588845493603699</c:v>
                </c:pt>
                <c:pt idx="33">
                  <c:v>24.823496119071098</c:v>
                </c:pt>
                <c:pt idx="34">
                  <c:v>23.3152865252172</c:v>
                </c:pt>
                <c:pt idx="35">
                  <c:v>24.0003503899583</c:v>
                </c:pt>
                <c:pt idx="36">
                  <c:v>24.653622873095699</c:v>
                </c:pt>
                <c:pt idx="37">
                  <c:v>23.648811422706299</c:v>
                </c:pt>
                <c:pt idx="38">
                  <c:v>23.286177480925701</c:v>
                </c:pt>
                <c:pt idx="39">
                  <c:v>24.5675350305414</c:v>
                </c:pt>
                <c:pt idx="40">
                  <c:v>24.655773660647299</c:v>
                </c:pt>
                <c:pt idx="41">
                  <c:v>24.894336155699499</c:v>
                </c:pt>
                <c:pt idx="42">
                  <c:v>25.945358244676399</c:v>
                </c:pt>
                <c:pt idx="43">
                  <c:v>26.926066510210202</c:v>
                </c:pt>
                <c:pt idx="44">
                  <c:v>23.548184939735801</c:v>
                </c:pt>
                <c:pt idx="45">
                  <c:v>25.973925992455101</c:v>
                </c:pt>
                <c:pt idx="46">
                  <c:v>26.6162787415563</c:v>
                </c:pt>
                <c:pt idx="47">
                  <c:v>27.070357033266699</c:v>
                </c:pt>
                <c:pt idx="48">
                  <c:v>27.132020260745101</c:v>
                </c:pt>
                <c:pt idx="49">
                  <c:v>26.176672849535599</c:v>
                </c:pt>
                <c:pt idx="50">
                  <c:v>25.530343452112898</c:v>
                </c:pt>
                <c:pt idx="51">
                  <c:v>25.333149617983999</c:v>
                </c:pt>
                <c:pt idx="52">
                  <c:v>25.810663771624299</c:v>
                </c:pt>
                <c:pt idx="53">
                  <c:v>26.0236000206122</c:v>
                </c:pt>
                <c:pt idx="54">
                  <c:v>25.499503749431302</c:v>
                </c:pt>
                <c:pt idx="55">
                  <c:v>25.3</c:v>
                </c:pt>
                <c:pt idx="56">
                  <c:v>27.3</c:v>
                </c:pt>
                <c:pt idx="57">
                  <c:v>31.3</c:v>
                </c:pt>
                <c:pt idx="58">
                  <c:v>27.7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9C5-A145-874C-8D2CE1B35DA1}"/>
            </c:ext>
          </c:extLst>
        </c:ser>
        <c:ser>
          <c:idx val="1"/>
          <c:order val="1"/>
          <c:tx>
            <c:strRef>
              <c:f>'графики 20 стран'!$C$1</c:f>
              <c:strCache>
                <c:ptCount val="1"/>
                <c:pt idx="0">
                  <c:v>Y</c:v>
                </c:pt>
              </c:strCache>
            </c:strRef>
          </c:tx>
          <c:spPr>
            <a:ln w="38100" cmpd="sng">
              <a:solidFill>
                <a:schemeClr val="bg1">
                  <a:lumMod val="50000"/>
                </a:schemeClr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420E"/>
              </a:solidFill>
              <a:ln>
                <a:solidFill>
                  <a:schemeClr val="bg1">
                    <a:lumMod val="50000"/>
                  </a:schemeClr>
                </a:solidFill>
                <a:prstDash val="solid"/>
              </a:ln>
            </c:spPr>
          </c:marker>
          <c:xVal>
            <c:numRef>
              <c:f>'графики 20 стран'!$A$2:$A$60</c:f>
              <c:numCache>
                <c:formatCode>General</c:formatCode>
                <c:ptCount val="59"/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</c:numCache>
            </c:numRef>
          </c:xVal>
          <c:yVal>
            <c:numRef>
              <c:f>'графики 20 стран'!$C$2:$C$60</c:f>
              <c:numCache>
                <c:formatCode>General</c:formatCode>
                <c:ptCount val="59"/>
                <c:pt idx="10">
                  <c:v>24.4172031135226</c:v>
                </c:pt>
                <c:pt idx="11">
                  <c:v>25.534602519337501</c:v>
                </c:pt>
                <c:pt idx="12">
                  <c:v>24.951819080525301</c:v>
                </c:pt>
                <c:pt idx="13">
                  <c:v>24.405319776151199</c:v>
                </c:pt>
                <c:pt idx="14">
                  <c:v>24.717557229171302</c:v>
                </c:pt>
                <c:pt idx="15">
                  <c:v>24.2811992942373</c:v>
                </c:pt>
                <c:pt idx="16">
                  <c:v>22.465715669563199</c:v>
                </c:pt>
                <c:pt idx="17">
                  <c:v>21.486788818839901</c:v>
                </c:pt>
                <c:pt idx="18">
                  <c:v>21.078294003652299</c:v>
                </c:pt>
                <c:pt idx="19">
                  <c:v>21.852972849008498</c:v>
                </c:pt>
                <c:pt idx="20">
                  <c:v>21.844002035744001</c:v>
                </c:pt>
                <c:pt idx="21">
                  <c:v>22.0518082726378</c:v>
                </c:pt>
                <c:pt idx="22">
                  <c:v>22.2776225286227</c:v>
                </c:pt>
                <c:pt idx="23">
                  <c:v>23.308909886974099</c:v>
                </c:pt>
                <c:pt idx="24">
                  <c:v>23.918077056543201</c:v>
                </c:pt>
                <c:pt idx="25">
                  <c:v>23.389539473012899</c:v>
                </c:pt>
                <c:pt idx="26">
                  <c:v>22.2487590749415</c:v>
                </c:pt>
                <c:pt idx="27">
                  <c:v>21.505761196272299</c:v>
                </c:pt>
                <c:pt idx="28">
                  <c:v>20.190066815101002</c:v>
                </c:pt>
                <c:pt idx="29">
                  <c:v>20.780140481286999</c:v>
                </c:pt>
                <c:pt idx="30">
                  <c:v>21.086985946730199</c:v>
                </c:pt>
                <c:pt idx="31">
                  <c:v>20.816688582585101</c:v>
                </c:pt>
                <c:pt idx="32">
                  <c:v>21.348060893289901</c:v>
                </c:pt>
                <c:pt idx="33">
                  <c:v>21.860075220461699</c:v>
                </c:pt>
                <c:pt idx="34">
                  <c:v>22.0201442120389</c:v>
                </c:pt>
                <c:pt idx="35">
                  <c:v>22.595209605589201</c:v>
                </c:pt>
                <c:pt idx="36">
                  <c:v>21.974711021769199</c:v>
                </c:pt>
                <c:pt idx="37">
                  <c:v>21.316787887597101</c:v>
                </c:pt>
                <c:pt idx="38">
                  <c:v>21.2675081158918</c:v>
                </c:pt>
                <c:pt idx="39">
                  <c:v>21.747803974793602</c:v>
                </c:pt>
                <c:pt idx="40">
                  <c:v>22.253768420011099</c:v>
                </c:pt>
                <c:pt idx="41">
                  <c:v>23.079369278981101</c:v>
                </c:pt>
                <c:pt idx="42">
                  <c:v>23.633799516928001</c:v>
                </c:pt>
                <c:pt idx="43">
                  <c:v>23.069343411815701</c:v>
                </c:pt>
                <c:pt idx="44">
                  <c:v>19.9555308310143</c:v>
                </c:pt>
                <c:pt idx="45">
                  <c:v>20.482840854779599</c:v>
                </c:pt>
                <c:pt idx="46">
                  <c:v>20.857738610908999</c:v>
                </c:pt>
                <c:pt idx="47">
                  <c:v>20.125768593775899</c:v>
                </c:pt>
                <c:pt idx="48">
                  <c:v>19.882802234756099</c:v>
                </c:pt>
                <c:pt idx="49">
                  <c:v>20.213646250999801</c:v>
                </c:pt>
                <c:pt idx="50">
                  <c:v>20.797958468290499</c:v>
                </c:pt>
                <c:pt idx="51">
                  <c:v>20.642383975315099</c:v>
                </c:pt>
                <c:pt idx="52">
                  <c:v>21.116389167006201</c:v>
                </c:pt>
                <c:pt idx="53">
                  <c:v>21.616729162002201</c:v>
                </c:pt>
                <c:pt idx="54">
                  <c:v>21.556429069023899</c:v>
                </c:pt>
                <c:pt idx="55">
                  <c:v>21.3</c:v>
                </c:pt>
                <c:pt idx="56">
                  <c:v>22.4</c:v>
                </c:pt>
                <c:pt idx="57">
                  <c:v>23.3</c:v>
                </c:pt>
                <c:pt idx="58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9C5-A145-874C-8D2CE1B35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4437471"/>
        <c:axId val="1"/>
      </c:scatterChart>
      <c:valAx>
        <c:axId val="18044374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"/>
        <c:crossesAt val="0"/>
        <c:crossBetween val="midCat"/>
      </c:valAx>
      <c:valAx>
        <c:axId val="1"/>
        <c:scaling>
          <c:orientation val="minMax"/>
          <c:min val="15"/>
        </c:scaling>
        <c:delete val="0"/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804437471"/>
        <c:crossesAt val="0"/>
        <c:crossBetween val="midCat"/>
      </c:valAx>
      <c:spPr>
        <a:noFill/>
        <a:ln w="3175"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584025455722148"/>
          <c:y val="0.44270231560480527"/>
          <c:w val="0.11415974544277856"/>
          <c:h val="0.1363534192690665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span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096AAB8-5B80-7476-4A49-99313941FA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A43D589-10B0-15BD-65CC-947DF41C13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7617164-FB99-94B4-1CE4-0CF749DA1F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2CE42B2-E47F-1048-7398-0E042F6A93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3D13907-229A-4FF6-439D-0070DEDAFE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4A17FD84-3EA0-CC57-6563-FBF060B58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5D8A8F-147E-4C0F-8978-1558A74AE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21C44F-9F4E-51B4-2FD9-AEF9CF15EE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D932FA-4819-482D-8B50-2397F3370DF1}" type="slidenum">
              <a:rPr lang="ru-RU" altLang="ru-RU" smtClean="0"/>
              <a:pPr/>
              <a:t>1</a:t>
            </a:fld>
            <a:endParaRPr lang="ru-RU" altLang="ru-RU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DB8B65F-134E-91CA-52DA-10B861499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9CE198F-3FBA-9898-2B60-F1D7ADA9F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70579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4973F-6A97-ED5C-FA70-0F2A714E8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9D495C0-A96E-466D-D3ED-F8DBB25EA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13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06BD745-2DE4-141F-8AD2-F2EA06E494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86F180D-0F82-AE2C-2A53-EE435EA2D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98220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7589D-8EC4-0D5C-19DB-7BA8B82A1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2E61BAF-5F84-070B-4E98-80F1B683B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D223586-64EF-5D6F-69B1-6CD35CC776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9A337C1-9A26-D972-FB52-A2E7C400E7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77443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18588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17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08040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D8A8F-147E-4C0F-8978-1558A74AEA8F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124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19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54860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F5ED3-C7EA-426A-266A-BA972667A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74D0BE2-9BF4-0C8D-B80B-09E4C0BDC0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20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D245351-12BC-69E7-A46B-F953547D28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3AD6484-7C7C-2C30-A014-DCC0BD206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22308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26BA3-2AE6-476A-7374-E42D1B5D7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6BAA49A-D598-235B-719C-E56160F7B9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21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B19F646-0109-3628-2B27-1BB5B45303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645D105-6AED-B6AC-784E-A9566D165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11254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AB8A3-D8EF-48A9-98EE-A21A3BBDA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39D305B-7F05-0239-29DC-B101A4AB0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22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318E234-5082-9EF6-955C-F279835629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B0F0ED2-8D0F-034A-66A0-9732F760F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3065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20350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25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32685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26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4617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F9DE5-C79B-0BED-C9D2-9DB4F5CD6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92C6F8A-4A89-B085-57D7-890B162DB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76E63AA-01F8-F7FB-B0B2-723145638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C01C049-2F3D-286F-408A-E9EBC661E2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76791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3F63A-C077-80D3-5472-39D047912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B9A2EDD-6841-CBDC-22F1-7166F77CE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28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B29D7CC-683E-B48E-56B6-AC7AE0A355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018E2AD9-7642-9F48-D028-D13F79D27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23775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44B85-CC20-6940-668E-A5C114DC5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1C199AFD-F271-6A4F-EAB7-F93BF915F4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29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7350A34-B090-B541-227D-EFD880EB39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70B6616-FABB-12FE-EDE2-70E664324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98776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B565351-18B8-6BF1-6A7E-2B7A22A324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9DB349-4611-44CD-BEF7-87F50B07F1E8}" type="slidenum">
              <a:rPr lang="ru-RU" altLang="ru-RU" smtClean="0"/>
              <a:pPr/>
              <a:t>30</a:t>
            </a:fld>
            <a:endParaRPr lang="ru-RU" altLang="ru-RU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FF9345C-E89F-7FA9-1CE1-082F69811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821F440-D55E-4E9D-ABF9-A513961E2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55B2E-CA6A-0333-05C0-C138CD6D5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5F46C2E2-D268-02D0-262E-219A7BEA79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38E0A39-33AC-500D-FE8B-2F4DE2A6A2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DD093C1-CDF9-40A4-1EAA-19F298812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4870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30FE4-454A-56BC-F15A-4A97D5AA6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4E16C34-D0A1-852E-926F-DBAE106AA9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7D3893F-C818-4640-A96E-01CF4A0D3F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6FD44AB-9FF6-035D-8D4F-3134ED22C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78921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D0F0F-05EE-DBBB-53D7-B849AFD57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0E2D0486-C932-6BA0-E176-7529240A67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C243FC2-40F0-26C5-1B57-75DDA354DA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4D0111F-EFF3-BA16-0235-697DED70D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26137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D8A8F-147E-4C0F-8978-1558A74AEA8F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84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01F8E-DB7C-CC97-02F0-99FF77FD6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51BBAB53-C858-1132-BAF8-02775A7E04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8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74A6A31-D42F-414C-171A-FFCC828F6E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0ECE2F55-1EC0-DA12-9D8F-447CFC4A8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49360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8F4AC-8C8B-E403-652F-AC86DCAF9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71C694F-7512-1F68-6473-71642319EF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426CFA4-9565-2294-FCEE-7D4F18E7B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C05FDBA-F484-695D-4E70-99315D748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20004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7E96A-8DF1-E3FD-089A-226980E78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6AB0B5F-75E2-44EB-2B23-6AD301A0E2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10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55CC4BB-1C70-DA8D-6634-349F612660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0F64543F-F684-7668-28F1-132AEA816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570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F86A6A-13A0-90A0-3569-D226C18E1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D4E843-3CB4-FE6C-25F6-5A58910A4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0B9B6-CCDD-A41E-0569-35AB06CD1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5640-F254-403D-B9EE-929274142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58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A66C7E-74FB-57C2-4AFF-2EA16B3B5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FEC9E3-092E-4002-5193-EEB06F17F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9151F5-A139-526A-320A-648E897C1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4D7A-5AF4-44C9-BF6B-67AF8D45A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970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162D5-BE9E-1CD1-32EC-D52658687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64FAD9-74AD-F58B-6E23-EEBA5940D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6BED2B-2346-00BC-AAE3-1FF29AA56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3B17-A9DB-40E7-A174-2EC1AD9D6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24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C15612-9538-2B7F-6A56-3CD3E0AF3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E65EA1-0443-5A86-E963-C448B4AF6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2A8BA5-08C5-0D59-B8BC-9E002CC8D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616B-E431-4898-8C05-7562092450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67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831F9-4646-ECEF-B949-3273523DA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C69EF5-88B4-9309-CF87-55A5981CA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2754B7-70A4-636E-B7EB-D492FE58C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F2B84-6049-4DD2-9A97-5DCCE81AE0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16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9A13E-78F3-4E70-E401-F3E474722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C39E9-C073-1AEB-1464-29C9B7738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9DE377-F7FB-86BF-40BB-5A93FBCB5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21EC-82AD-40A2-AD8F-B1EECDCAAC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74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C89786-6CB0-22AA-6A7F-1DE7AD6EB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F064EA-59D5-E6FE-6708-579E99262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887420-0CAD-70A9-304C-20891F08F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926E-6C6D-45E9-8436-A42E15FBD0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02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FC966E-7FC6-76E1-EBAA-DD8A68072B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FE4487-A83C-F74B-37D6-81B69EF4C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DA91D6-EBE2-8DAF-D62D-E471EF66A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4198-899B-453C-A6EF-5882086F9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922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D5A66F-8792-C8D6-8473-E70907215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D8A666-31CA-9C89-668A-C752E665A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6FBA9C-7FCD-29DB-C955-7E995A19F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BEBC-1718-4072-A771-F9E9D8AAC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98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A217E-22EA-A15A-D8E6-8BF9BC5FF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542F7-EBA5-411A-3D4B-FC5C17624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9513C-CCE5-FF86-93C9-0CD1EE934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FC621-EC8C-49D7-83BD-765A37DC6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635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22375D-C6D1-E76C-B6DE-1DF1D36D4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3A5E23-6715-CFA2-54D7-B08B14D74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26B72B-0E4B-14BD-E367-B9C057ABD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6F776-87AA-45A5-BEDC-F5265CBC6A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17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FBE55F-3947-DCBB-21D8-A10CB54A0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5A9A1D-35B5-C133-8A51-D529D06D7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1F4B02-FB2E-C1F3-6CD9-D182213714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877666-9A5A-EFF9-BAB8-F4A57457BF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BF0778-7997-ABBC-5EB3-F4380A128F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6AB67E-DB5B-42CE-A906-C598B883B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irdina@inecon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>
            <a:extLst>
              <a:ext uri="{FF2B5EF4-FFF2-40B4-BE49-F238E27FC236}">
                <a16:creationId xmlns:a16="http://schemas.microsoft.com/office/drawing/2014/main" id="{8DA55066-41FE-6AE3-E254-AD7551BB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1522075" cy="64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83156705-53E4-0B96-37C6-39A1B0427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655763"/>
            <a:ext cx="11090275" cy="45243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3600" b="1" dirty="0">
                <a:solidFill>
                  <a:srgbClr val="002060"/>
                </a:solidFill>
              </a:rPr>
              <a:t>  </a:t>
            </a:r>
            <a:r>
              <a:rPr lang="ru-RU" sz="3600" b="1" dirty="0">
                <a:solidFill>
                  <a:srgbClr val="004C86"/>
                </a:solidFill>
              </a:rPr>
              <a:t>О роли институтов денежного обращения в воспроизводственном процессе </a:t>
            </a:r>
            <a:r>
              <a:rPr lang="ru-RU" altLang="ru-RU" sz="3600" b="1" dirty="0">
                <a:solidFill>
                  <a:srgbClr val="004C86"/>
                </a:solidFill>
              </a:rPr>
              <a:t> </a:t>
            </a:r>
            <a:endParaRPr lang="ru-RU" altLang="ru-RU" sz="36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Учёный Совет Института экономики РАН, </a:t>
            </a:r>
          </a:p>
          <a:p>
            <a:pPr algn="ctr"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2 сентября 2025., г. Москва</a:t>
            </a:r>
          </a:p>
          <a:p>
            <a:pPr algn="ctr"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</a:rPr>
              <a:t>Кирдина-Чэндлер Светлана Георгиевна</a:t>
            </a:r>
            <a:r>
              <a:rPr lang="ru-RU" altLang="ru-RU" sz="2400" i="1" dirty="0">
                <a:solidFill>
                  <a:srgbClr val="002060"/>
                </a:solidFill>
              </a:rPr>
              <a:t>, д.с.н</a:t>
            </a:r>
            <a:r>
              <a:rPr lang="ru-RU" altLang="ru-RU" sz="2400" b="1" dirty="0">
                <a:solidFill>
                  <a:srgbClr val="002060"/>
                </a:solidFill>
              </a:rPr>
              <a:t>.,</a:t>
            </a:r>
            <a:r>
              <a:rPr lang="ru-RU" altLang="ru-RU" sz="2400" i="1" dirty="0">
                <a:solidFill>
                  <a:srgbClr val="002060"/>
                </a:solidFill>
              </a:rPr>
              <a:t> к.э.н.  </a:t>
            </a:r>
            <a:r>
              <a:rPr lang="ru-RU" altLang="ru-RU" sz="2400" b="1" dirty="0">
                <a:solidFill>
                  <a:srgbClr val="002060"/>
                </a:solidFill>
              </a:rPr>
              <a:t>                                                                              </a:t>
            </a:r>
            <a:r>
              <a:rPr lang="ru-RU" altLang="ru-RU" sz="2400" i="1" dirty="0">
                <a:solidFill>
                  <a:srgbClr val="002060"/>
                </a:solidFill>
                <a:latin typeface="Arial Nova Light" panose="020B0304020202020204" pitchFamily="34" charset="0"/>
              </a:rPr>
              <a:t>Институт экономики РАН, г  Москва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altLang="ru-RU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6" name="Номер слайда 1">
            <a:extLst>
              <a:ext uri="{FF2B5EF4-FFF2-40B4-BE49-F238E27FC236}">
                <a16:creationId xmlns:a16="http://schemas.microsoft.com/office/drawing/2014/main" id="{FBBA0970-CC28-5659-AB1C-C4D5361F8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CD831-62E6-8A43-1476-8546BBA7E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F9EA0A69-200E-D125-E2F3-C8D710BB2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03C0D16E-BE01-E103-2C5B-8FE2BABA5A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7496" y="359767"/>
            <a:ext cx="10719327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Экономика развития и воспроизводственный процесс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84B7FF60-7654-0800-F2B0-3098C2C1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8AF97D7A-F8B9-1166-7FD9-8913308BD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57" y="2326670"/>
            <a:ext cx="1033700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>
                <a:solidFill>
                  <a:srgbClr val="004C86"/>
                </a:solidFill>
              </a:rPr>
              <a:t>Экономика развития опирается на систему институтов, которые обеспечивают непрерывное экономическое воспроизводство в расширенном масштабе, преимущественно на собственной основе и во взаимосвязи с социальным развитием</a:t>
            </a:r>
            <a:r>
              <a:rPr lang="ru-RU" sz="2400" dirty="0">
                <a:solidFill>
                  <a:srgbClr val="004C86"/>
                </a:solidFill>
              </a:rPr>
              <a:t>. 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1D069F76-2DF1-6D96-AD2C-9728F8176E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53525" y="5900738"/>
            <a:ext cx="792288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51099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DBEF7-1DA8-8DF5-36D8-81FC98FE5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8BF37-8093-0FC9-C28B-6E4C507F8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2520007"/>
            <a:ext cx="9937750" cy="2695575"/>
          </a:xfrm>
        </p:spPr>
        <p:txBody>
          <a:bodyPr/>
          <a:lstStyle/>
          <a:p>
            <a:pPr marL="742950" indent="-742950" algn="l"/>
            <a: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  <a:t>2. Институты денежного обращения как объект исследования в теории экономики развития.</a:t>
            </a:r>
            <a:endParaRPr lang="ru-RU" sz="44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2988A0-501D-8DBD-29CF-6D8D354BF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8610CE-F5C3-210B-3E57-39C7D19A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2B84-6049-4DD2-9A97-5DCCE81AE017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6573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510" y="287338"/>
            <a:ext cx="9937304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Институты денежного обращения: определение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569" y="1508771"/>
            <a:ext cx="10337006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sz="2800" dirty="0">
                <a:solidFill>
                  <a:srgbClr val="004C86"/>
                </a:solidFill>
              </a:rPr>
              <a:t>«Институты денежного обращения представляют поддержанную обществом взаимосвязанную структуру каналов, организаций, правил и денежных инструментов; ее функционал состоит в том, чтобы обеспечивать необходимые объёмы и движение денег для расширенного воспроизводства социально-</a:t>
            </a:r>
            <a:r>
              <a:rPr lang="ru-RU" sz="2800" dirty="0" err="1">
                <a:solidFill>
                  <a:srgbClr val="004C86"/>
                </a:solidFill>
              </a:rPr>
              <a:t>экономическои</a:t>
            </a:r>
            <a:r>
              <a:rPr lang="ru-RU" sz="2800" dirty="0">
                <a:solidFill>
                  <a:srgbClr val="004C86"/>
                </a:solidFill>
              </a:rPr>
              <a:t>̆ системы с целью обеспечения её суверенности и сохранения экономико-политико-</a:t>
            </a:r>
            <a:r>
              <a:rPr lang="ru-RU" sz="2800" dirty="0" err="1">
                <a:solidFill>
                  <a:srgbClr val="004C86"/>
                </a:solidFill>
              </a:rPr>
              <a:t>идеологическои</a:t>
            </a:r>
            <a:r>
              <a:rPr lang="ru-RU" sz="2800" dirty="0">
                <a:solidFill>
                  <a:srgbClr val="004C86"/>
                </a:solidFill>
              </a:rPr>
              <a:t>̆ целостности в условиях неопределённости и внешних вызовов» (</a:t>
            </a:r>
            <a:r>
              <a:rPr lang="ru-RU" sz="2800" i="1" dirty="0" err="1">
                <a:solidFill>
                  <a:srgbClr val="004C86"/>
                </a:solidFill>
              </a:rPr>
              <a:t>Кирдина-Чэндлер</a:t>
            </a:r>
            <a:r>
              <a:rPr lang="ru-RU" sz="2800" dirty="0">
                <a:solidFill>
                  <a:srgbClr val="004C86"/>
                </a:solidFill>
              </a:rPr>
              <a:t>, 2023. С. 52-53).</a:t>
            </a:r>
            <a:r>
              <a:rPr lang="ru-RU" dirty="0"/>
              <a:t>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106889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AFE96-AC5F-7EC8-054E-1E2437D78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D3C74857-A796-3F54-EF82-D65CA008D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BE7C522F-CFEC-E1E5-D93E-2483F0B2A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510" y="287338"/>
            <a:ext cx="9937304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Имеются и другие определения, с которыми работали другие авторы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0599F40E-C9D9-D8E7-84B5-127BB9EAE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1CC07677-ED4A-974B-CEFC-62C42B177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59" y="1579563"/>
            <a:ext cx="10337006" cy="416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>
                <a:solidFill>
                  <a:srgbClr val="004C86"/>
                </a:solidFill>
              </a:rPr>
              <a:t>Институт денег (денежного обращения) как социальный институт представляет  собой «коллективный инструмент для создания, переговоров и освобождения  от долгов, подтвержденный  законом и обычаями» (</a:t>
            </a:r>
            <a:r>
              <a:rPr lang="en-US" sz="2800" i="1" dirty="0">
                <a:solidFill>
                  <a:srgbClr val="004C86"/>
                </a:solidFill>
              </a:rPr>
              <a:t>Commons</a:t>
            </a:r>
            <a:r>
              <a:rPr lang="ru-RU" sz="2800" dirty="0">
                <a:solidFill>
                  <a:srgbClr val="004C86"/>
                </a:solidFill>
              </a:rPr>
              <a:t>,</a:t>
            </a:r>
            <a:r>
              <a:rPr lang="en-US" sz="2800" dirty="0">
                <a:solidFill>
                  <a:srgbClr val="004C86"/>
                </a:solidFill>
              </a:rPr>
              <a:t> 1934. P. 278. </a:t>
            </a:r>
            <a:r>
              <a:rPr lang="ru-RU" sz="2800" dirty="0">
                <a:solidFill>
                  <a:srgbClr val="004C86"/>
                </a:solidFill>
              </a:rPr>
              <a:t>Цит. по: (</a:t>
            </a:r>
            <a:r>
              <a:rPr lang="ru-RU" sz="2800" i="1" dirty="0" err="1">
                <a:solidFill>
                  <a:srgbClr val="004C86"/>
                </a:solidFill>
              </a:rPr>
              <a:t>Sakaguchi</a:t>
            </a:r>
            <a:r>
              <a:rPr lang="ru-RU" sz="2800" i="1" dirty="0">
                <a:solidFill>
                  <a:srgbClr val="004C86"/>
                </a:solidFill>
              </a:rPr>
              <a:t>,</a:t>
            </a:r>
            <a:r>
              <a:rPr lang="ru-RU" sz="2800" dirty="0">
                <a:solidFill>
                  <a:srgbClr val="004C86"/>
                </a:solidFill>
              </a:rPr>
              <a:t> 2020. Р.  977).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4C86"/>
                </a:solidFill>
              </a:rPr>
              <a:t>(Как известно, именно Джон </a:t>
            </a:r>
            <a:r>
              <a:rPr lang="ru-RU" sz="2400" dirty="0" err="1">
                <a:solidFill>
                  <a:srgbClr val="004C86"/>
                </a:solidFill>
              </a:rPr>
              <a:t>Коммонс</a:t>
            </a:r>
            <a:r>
              <a:rPr lang="ru-RU" sz="2400" dirty="0">
                <a:solidFill>
                  <a:srgbClr val="004C86"/>
                </a:solidFill>
              </a:rPr>
              <a:t> ввел в анализ категории </a:t>
            </a:r>
            <a:r>
              <a:rPr lang="ru-RU" sz="2400" i="1" dirty="0">
                <a:solidFill>
                  <a:srgbClr val="004C86"/>
                </a:solidFill>
              </a:rPr>
              <a:t>коллективные действия и трансакции. </a:t>
            </a:r>
            <a:r>
              <a:rPr lang="ru-RU" sz="2400" dirty="0">
                <a:solidFill>
                  <a:srgbClr val="004C86"/>
                </a:solidFill>
              </a:rPr>
              <a:t>Он рассматривал институты как </a:t>
            </a:r>
            <a:r>
              <a:rPr lang="ru-RU" sz="2400" i="1" dirty="0">
                <a:solidFill>
                  <a:srgbClr val="004C86"/>
                </a:solidFill>
              </a:rPr>
              <a:t>коллективные действия</a:t>
            </a:r>
            <a:r>
              <a:rPr lang="ru-RU" sz="2400" dirty="0">
                <a:solidFill>
                  <a:srgbClr val="004C86"/>
                </a:solidFill>
              </a:rPr>
              <a:t>,   и в этом контексте анализировал, как люди объединяются для решения проблем, препятствующих достижению общих  целей).  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8E81F356-4D58-BF64-7DF1-6E271EE369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036281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51D05-AF44-F4CF-8EDA-8EF938392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5F7D5B96-8689-F565-76AC-70DB418B8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4E664880-BD4F-9710-67C2-01CD96D4F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510" y="287338"/>
            <a:ext cx="9937304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Роль институтов денежного обращения в воспроизводственном процессе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FFBC30B3-D8B9-B41E-CF56-EA704A8FF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57CA3A60-6EF8-49E3-21D6-7E2AEF984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87" y="1578400"/>
            <a:ext cx="10699750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dirty="0">
                <a:solidFill>
                  <a:srgbClr val="004C86"/>
                </a:solidFill>
              </a:rPr>
              <a:t>«Значение денег, по сути, вытекает из того, что они являются связующим звеном между </a:t>
            </a:r>
            <a:r>
              <a:rPr lang="en-US" sz="2400" dirty="0">
                <a:solidFill>
                  <a:srgbClr val="004C86"/>
                </a:solidFill>
              </a:rPr>
              <a:t>&lt;</a:t>
            </a:r>
            <a:r>
              <a:rPr lang="ru-RU" sz="2400" dirty="0">
                <a:solidFill>
                  <a:srgbClr val="004C86"/>
                </a:solidFill>
              </a:rPr>
              <a:t>прошлым</a:t>
            </a:r>
            <a:r>
              <a:rPr lang="en-US" sz="2400" dirty="0">
                <a:solidFill>
                  <a:srgbClr val="004C86"/>
                </a:solidFill>
              </a:rPr>
              <a:t>&gt;</a:t>
            </a:r>
            <a:r>
              <a:rPr lang="ru-RU" sz="2400" dirty="0">
                <a:solidFill>
                  <a:srgbClr val="004C86"/>
                </a:solidFill>
              </a:rPr>
              <a:t> настоящим и будущим» (</a:t>
            </a:r>
            <a:r>
              <a:rPr lang="ru-RU" sz="2400" i="1" dirty="0" err="1">
                <a:solidFill>
                  <a:srgbClr val="004C86"/>
                </a:solidFill>
              </a:rPr>
              <a:t>Keynes</a:t>
            </a:r>
            <a:r>
              <a:rPr lang="ru-RU" sz="2400" dirty="0">
                <a:solidFill>
                  <a:srgbClr val="004C86"/>
                </a:solidFill>
              </a:rPr>
              <a:t>, 1936). В воспроизводственной аналитической схеме институты обращения денег имеют фундаментальное значение, решая проблему </a:t>
            </a:r>
            <a:r>
              <a:rPr lang="ru-RU" sz="2400" dirty="0" err="1">
                <a:solidFill>
                  <a:srgbClr val="004C86"/>
                </a:solidFill>
              </a:rPr>
              <a:t>временнОй</a:t>
            </a:r>
            <a:r>
              <a:rPr lang="ru-RU" sz="2400" dirty="0">
                <a:solidFill>
                  <a:srgbClr val="004C86"/>
                </a:solidFill>
              </a:rPr>
              <a:t> неопределённости экономической динамики. </a:t>
            </a:r>
          </a:p>
          <a:p>
            <a:r>
              <a:rPr lang="ru-RU" sz="2400" dirty="0">
                <a:solidFill>
                  <a:srgbClr val="004C86"/>
                </a:solidFill>
              </a:rPr>
              <a:t>Институты денежного обращения обеспечивают условия для необходимого накопления денежных средств, проведения расчетов, сопоставления затрат и результатов </a:t>
            </a:r>
            <a:r>
              <a:rPr lang="ru-RU" sz="2400" dirty="0" err="1">
                <a:solidFill>
                  <a:srgbClr val="004C86"/>
                </a:solidFill>
              </a:rPr>
              <a:t>экономическои</a:t>
            </a:r>
            <a:r>
              <a:rPr lang="ru-RU" sz="2400" dirty="0">
                <a:solidFill>
                  <a:srgbClr val="004C86"/>
                </a:solidFill>
              </a:rPr>
              <a:t>̆ деятельности в разные периоды, т. е. создают возможность «обмена </a:t>
            </a:r>
            <a:r>
              <a:rPr lang="ru-RU" sz="2400" dirty="0" err="1">
                <a:solidFill>
                  <a:srgbClr val="004C86"/>
                </a:solidFill>
              </a:rPr>
              <a:t>текущеи</a:t>
            </a:r>
            <a:r>
              <a:rPr lang="ru-RU" sz="2400" dirty="0">
                <a:solidFill>
                  <a:srgbClr val="004C86"/>
                </a:solidFill>
              </a:rPr>
              <a:t>̆ стоимости на будущую стоимость» (</a:t>
            </a:r>
            <a:r>
              <a:rPr lang="ru-RU" sz="2400" i="1" dirty="0">
                <a:solidFill>
                  <a:srgbClr val="004C86"/>
                </a:solidFill>
              </a:rPr>
              <a:t>Лебедев</a:t>
            </a:r>
            <a:r>
              <a:rPr lang="ru-RU" sz="2400" dirty="0">
                <a:solidFill>
                  <a:srgbClr val="004C86"/>
                </a:solidFill>
              </a:rPr>
              <a:t>, 2004. С. 70), поддерживая таким образом непрерывное возобновление хозяйственных процессов. </a:t>
            </a:r>
          </a:p>
          <a:p>
            <a:endParaRPr lang="ru-RU" dirty="0"/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641D37C7-15D4-F0FF-9E59-A74671C7C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1848720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DAF2C-64F9-3906-2E00-4B83239F6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6922B-9345-C7A2-6E40-2D18A02BF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9" y="2447999"/>
            <a:ext cx="11089231" cy="2695575"/>
          </a:xfrm>
        </p:spPr>
        <p:txBody>
          <a:bodyPr/>
          <a:lstStyle/>
          <a:p>
            <a:pPr marL="742950" indent="-742950" algn="l"/>
            <a: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  <a:t>.</a:t>
            </a:r>
            <a:b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b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b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b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b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b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b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b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  <a:t>3. Диалектика институтов</a:t>
            </a:r>
            <a:b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  <a:t>    денежного обращения в</a:t>
            </a:r>
            <a:b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  <a:t>    воспроизводственном процессе:</a:t>
            </a:r>
            <a:b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  <a:t>    на примере «социализации</a:t>
            </a:r>
            <a:b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  <a:t>    инвестиций» в КНР.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B4E444-4A55-ED05-FEC5-97C39A17F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A92D88-668D-55C8-C100-8E874346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2B84-6049-4DD2-9A97-5DCCE81AE017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4543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96" y="-32523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951" y="215751"/>
            <a:ext cx="11181829" cy="1718323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В чём выражается диалектика институтов? 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82" y="1499533"/>
            <a:ext cx="10337006" cy="40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>
                <a:solidFill>
                  <a:srgbClr val="004C86"/>
                </a:solidFill>
              </a:rPr>
              <a:t>Объективная польза тех или иных институтов не отрицает риски нарушения их функциональности: в силу </a:t>
            </a:r>
            <a:r>
              <a:rPr lang="ru-RU" sz="2800" dirty="0" err="1">
                <a:solidFill>
                  <a:srgbClr val="004C86"/>
                </a:solidFill>
              </a:rPr>
              <a:t>тотализации</a:t>
            </a:r>
            <a:r>
              <a:rPr lang="ru-RU" sz="2800" dirty="0">
                <a:solidFill>
                  <a:srgbClr val="004C86"/>
                </a:solidFill>
              </a:rPr>
              <a:t>, «субъективного фактора» ("захвата институтов»), в результате внешнего давления и др.</a:t>
            </a:r>
          </a:p>
          <a:p>
            <a:r>
              <a:rPr lang="ru-RU" sz="2800" dirty="0">
                <a:solidFill>
                  <a:srgbClr val="004C86"/>
                </a:solidFill>
              </a:rPr>
              <a:t> Диалектика  институтов предполагает, что негативные следствия институтов доминирующей матрицы купируются (сдерживаются, преодолеваются)  дополнением институтов альтернативной матрицы (эффект «комплементарности институтов»).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502628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510" y="287338"/>
            <a:ext cx="9937304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«Социализация инвестиций» в КНР как сочетание доминирующих Х-институтов и комплементарных </a:t>
            </a:r>
            <a:r>
              <a:rPr lang="en-US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Y-</a:t>
            </a:r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институтов. 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59" y="1626507"/>
            <a:ext cx="10337006" cy="459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dirty="0">
                <a:solidFill>
                  <a:srgbClr val="004C86"/>
                </a:solidFill>
              </a:rPr>
              <a:t>«Социализация инвестиций» (</a:t>
            </a:r>
            <a:r>
              <a:rPr lang="en-US" sz="2400" dirty="0">
                <a:solidFill>
                  <a:srgbClr val="004C86"/>
                </a:solidFill>
              </a:rPr>
              <a:t>the socialization of investment</a:t>
            </a:r>
            <a:r>
              <a:rPr lang="ru-RU" sz="2400" dirty="0">
                <a:solidFill>
                  <a:srgbClr val="004C86"/>
                </a:solidFill>
              </a:rPr>
              <a:t>, </a:t>
            </a:r>
            <a:r>
              <a:rPr lang="ru-RU" sz="2400" i="1" dirty="0" err="1">
                <a:solidFill>
                  <a:srgbClr val="004C86"/>
                </a:solidFill>
              </a:rPr>
              <a:t>Keynes</a:t>
            </a:r>
            <a:r>
              <a:rPr lang="ru-RU" sz="2400" dirty="0">
                <a:solidFill>
                  <a:srgbClr val="004C86"/>
                </a:solidFill>
              </a:rPr>
              <a:t>, 1936) означает усиление роли государства в воспроизводственном процессе и необходимость сочетания различных, в том числе,  смешанных форм собственности на капитал (</a:t>
            </a:r>
            <a:r>
              <a:rPr lang="en-US" sz="2400" i="1" dirty="0">
                <a:solidFill>
                  <a:srgbClr val="004C86"/>
                </a:solidFill>
              </a:rPr>
              <a:t>Kregel</a:t>
            </a:r>
            <a:r>
              <a:rPr lang="ru-RU" sz="2400" dirty="0">
                <a:solidFill>
                  <a:srgbClr val="004C86"/>
                </a:solidFill>
              </a:rPr>
              <a:t>,  1985. Р.  37). </a:t>
            </a:r>
          </a:p>
          <a:p>
            <a:r>
              <a:rPr lang="ru-RU" sz="2400" dirty="0">
                <a:solidFill>
                  <a:srgbClr val="004C86"/>
                </a:solidFill>
              </a:rPr>
              <a:t>«Политика “социализации инвестиций” является выражением процесса накопления, который включает в себя создание и развитие экономических институтов разнообразной типологии, формирование прочной финансовой системы, а также высоко сложного интегрированного производственного потенциала» (</a:t>
            </a:r>
            <a:r>
              <a:rPr lang="en-US" sz="2400" i="1" dirty="0">
                <a:solidFill>
                  <a:srgbClr val="004C86"/>
                </a:solidFill>
              </a:rPr>
              <a:t>Jabbour</a:t>
            </a:r>
            <a:r>
              <a:rPr lang="ru-RU" sz="2400" i="1" dirty="0">
                <a:solidFill>
                  <a:srgbClr val="004C86"/>
                </a:solidFill>
              </a:rPr>
              <a:t>, </a:t>
            </a:r>
            <a:r>
              <a:rPr lang="en-US" sz="2400" i="1" dirty="0">
                <a:solidFill>
                  <a:srgbClr val="004C86"/>
                </a:solidFill>
              </a:rPr>
              <a:t>de Paula</a:t>
            </a:r>
            <a:r>
              <a:rPr lang="ru-RU" sz="2400" dirty="0">
                <a:solidFill>
                  <a:srgbClr val="004C86"/>
                </a:solidFill>
              </a:rPr>
              <a:t>, 2020. </a:t>
            </a:r>
            <a:r>
              <a:rPr lang="en-US" sz="2400" dirty="0">
                <a:solidFill>
                  <a:srgbClr val="004C86"/>
                </a:solidFill>
              </a:rPr>
              <a:t>P</a:t>
            </a:r>
            <a:r>
              <a:rPr lang="ru-RU" sz="2400" dirty="0">
                <a:solidFill>
                  <a:srgbClr val="004C86"/>
                </a:solidFill>
              </a:rPr>
              <a:t>. 317), она связана с высоким уровнем контроля над крупной промышленностью и финансами и запуском новых и все более высоких форм экономического планирования (</a:t>
            </a:r>
            <a:r>
              <a:rPr lang="ru-RU" sz="2400" i="1" dirty="0">
                <a:solidFill>
                  <a:srgbClr val="004C86"/>
                </a:solidFill>
              </a:rPr>
              <a:t>Там же.</a:t>
            </a:r>
            <a:r>
              <a:rPr lang="ru-RU" sz="2400" dirty="0">
                <a:solidFill>
                  <a:srgbClr val="004C86"/>
                </a:solidFill>
              </a:rPr>
              <a:t> Р. 318).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809043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75" y="5760156"/>
            <a:ext cx="3402045" cy="720019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rgbClr val="004C86"/>
              </a:solidFill>
              <a:latin typeface="Myriad Pro" panose="020B05030304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22293" y="1863550"/>
            <a:ext cx="3672100" cy="2721636"/>
          </a:xfrm>
        </p:spPr>
        <p:txBody>
          <a:bodyPr>
            <a:normAutofit/>
          </a:bodyPr>
          <a:lstStyle/>
          <a:p>
            <a:r>
              <a:rPr lang="en-US" sz="2268" dirty="0"/>
              <a:t> </a:t>
            </a:r>
          </a:p>
          <a:p>
            <a:endParaRPr lang="en-US" sz="2268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947786" y="5301281"/>
            <a:ext cx="7070590" cy="450850"/>
          </a:xfrm>
        </p:spPr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legalinsight.ru</a:t>
            </a:r>
            <a:r>
              <a:rPr lang="en-GB" dirty="0"/>
              <a:t>/articles/</a:t>
            </a:r>
            <a:r>
              <a:rPr lang="en-GB" dirty="0" err="1"/>
              <a:t>biznes</a:t>
            </a:r>
            <a:r>
              <a:rPr lang="en-GB" dirty="0"/>
              <a:t>-v-</a:t>
            </a:r>
            <a:r>
              <a:rPr lang="en-GB" dirty="0" err="1"/>
              <a:t>kitae</a:t>
            </a:r>
            <a:r>
              <a:rPr lang="en-GB" dirty="0"/>
              <a:t>-</a:t>
            </a:r>
            <a:r>
              <a:rPr lang="en-GB" dirty="0" err="1"/>
              <a:t>obresti-dzen-i-dobitsya-uspeha</a:t>
            </a:r>
            <a:r>
              <a:rPr lang="en-GB" dirty="0"/>
              <a:t>/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D2469A9A-AF82-07BB-9166-504323162C4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0729171" y="2477067"/>
            <a:ext cx="536015" cy="46051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Бизнес в Китае: «обрести дзен» и добиться успеха - Legal Insight">
            <a:extLst>
              <a:ext uri="{FF2B5EF4-FFF2-40B4-BE49-F238E27FC236}">
                <a16:creationId xmlns:a16="http://schemas.microsoft.com/office/drawing/2014/main" id="{F062910E-84EB-8A80-09F8-EFEC949B7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86" y="677129"/>
            <a:ext cx="6943825" cy="456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2253" y="347008"/>
            <a:ext cx="10337006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Государственный контроль внешнего контура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53" y="1499533"/>
            <a:ext cx="10337006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Система ограничений участия  иностранного капитала в экономике КНР. </a:t>
            </a:r>
          </a:p>
          <a:p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Контроль обменного курса юаня Народным Банком Китая.</a:t>
            </a:r>
          </a:p>
          <a:p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Наличие оншорного (материкового) фондового рынка (Шанхайская, </a:t>
            </a:r>
            <a:r>
              <a:rPr lang="ru-RU" altLang="ru-RU" sz="2800" dirty="0" err="1">
                <a:solidFill>
                  <a:srgbClr val="004C86"/>
                </a:solidFill>
                <a:latin typeface="Myriad Pro" panose="020B0503030403020204" pitchFamily="34" charset="0"/>
              </a:rPr>
              <a:t>Шэньчженская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 и Пекинская биржи), который ограничен для иностранных инвесторов ввиду контроля над потоками капитала, и офшорного (Гонконгская биржа) с регулируемым доступом иностранных инвесторов.</a:t>
            </a:r>
          </a:p>
          <a:p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87775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510" y="287338"/>
            <a:ext cx="9937304" cy="1152525"/>
          </a:xfrm>
        </p:spPr>
        <p:txBody>
          <a:bodyPr/>
          <a:lstStyle/>
          <a:p>
            <a:pPr eaLnBrk="1" hangingPunct="1"/>
            <a:endParaRPr lang="ru-RU" altLang="ru-RU" sz="34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59" y="1439863"/>
            <a:ext cx="1033700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3600" dirty="0">
                <a:solidFill>
                  <a:srgbClr val="004C86"/>
                </a:solidFill>
              </a:rPr>
              <a:t>Доклад по теме </a:t>
            </a:r>
            <a:r>
              <a:rPr lang="ru-RU" sz="3600" dirty="0" err="1">
                <a:solidFill>
                  <a:srgbClr val="004C86"/>
                </a:solidFill>
              </a:rPr>
              <a:t>госзадания</a:t>
            </a:r>
            <a:r>
              <a:rPr lang="ru-RU" sz="3600" dirty="0">
                <a:solidFill>
                  <a:srgbClr val="004C86"/>
                </a:solidFill>
              </a:rPr>
              <a:t> на 2024-2026 гг.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3600" dirty="0">
                <a:solidFill>
                  <a:srgbClr val="004C86"/>
                </a:solidFill>
              </a:rPr>
              <a:t>«Институциональные основания и воспроизводственные факторы экономической политики России, способствующие переходу       к экономике развития»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3600" dirty="0">
                <a:solidFill>
                  <a:srgbClr val="004C86"/>
                </a:solidFill>
              </a:rPr>
              <a:t>(рук. академик РАН В.И. Маевский)</a:t>
            </a:r>
            <a:endParaRPr lang="ru-RU" altLang="ru-RU" sz="36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1137100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7BA42-C030-ED9D-E67F-ABA08CFA3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20049F42-3DB7-28EC-76C2-221BE7A82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21AB458F-4AC3-A125-BC31-F0EB788C5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2253" y="347008"/>
            <a:ext cx="10699750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Государственный контроль внутреннего контура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04840051-642E-3C65-820F-13B65F197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A0F889A0-57D6-5CD0-9375-11FE9BF4F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53" y="1499533"/>
            <a:ext cx="10337006" cy="436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>
                <a:solidFill>
                  <a:srgbClr val="004C86"/>
                </a:solidFill>
              </a:rPr>
              <a:t> </a:t>
            </a:r>
            <a:r>
              <a:rPr lang="ru-RU" altLang="ru-RU" sz="2600" dirty="0">
                <a:solidFill>
                  <a:srgbClr val="004C86"/>
                </a:solidFill>
                <a:latin typeface="Myriad Pro" panose="020B0503030403020204" pitchFamily="34" charset="0"/>
              </a:rPr>
              <a:t>Ограничения по приватизации предприятий стратегических отраслей и в сфере безопасности.</a:t>
            </a:r>
            <a:endParaRPr lang="ru-RU" sz="2600" dirty="0">
              <a:solidFill>
                <a:srgbClr val="004C86"/>
              </a:solidFill>
            </a:endParaRPr>
          </a:p>
          <a:p>
            <a:r>
              <a:rPr lang="ru-RU" sz="2600" dirty="0">
                <a:solidFill>
                  <a:srgbClr val="004C86"/>
                </a:solidFill>
              </a:rPr>
              <a:t>Народный банк Китая подконтролен высшим  административным органам. </a:t>
            </a:r>
          </a:p>
          <a:p>
            <a:r>
              <a:rPr lang="ru-RU" sz="2600" dirty="0">
                <a:solidFill>
                  <a:srgbClr val="004C86"/>
                </a:solidFill>
              </a:rPr>
              <a:t>«Политические банки» в государственной собственности для  некоммерческого кредитования: крупные национальные инфраструктурные проекты, стимулирование внешнеэкономических связей и сельского хозяйства. </a:t>
            </a:r>
          </a:p>
          <a:p>
            <a:r>
              <a:rPr lang="ru-RU" sz="2600" dirty="0">
                <a:solidFill>
                  <a:srgbClr val="004C86"/>
                </a:solidFill>
              </a:rPr>
              <a:t>Государственные (контрольный пакет акций) коммерческие банки для развития отраслей экономики.</a:t>
            </a:r>
            <a:endParaRPr lang="ru-RU" altLang="ru-RU" sz="2600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9819390F-4B80-0C94-FFBC-1442C79150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865595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C6823-D22F-790E-26C2-A705A09C0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147A4054-6449-992F-64C9-D64248A6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A88885EB-F979-4235-7A41-C3602D6B4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081" y="347008"/>
            <a:ext cx="10943911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Государственный контроль внутреннего контура 2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E866C54B-1A31-B2F9-4015-3191E7ACC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9E52BACF-EBE5-A23A-C754-527E5F574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34" y="1284322"/>
            <a:ext cx="10337006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600" dirty="0">
                <a:solidFill>
                  <a:srgbClr val="004C86"/>
                </a:solidFill>
              </a:rPr>
              <a:t>Поддерживаемый государственными банками «кредитный импульс» (в 2024 г. 194,2% к ВВП) с низкими ставками (LPR= 3%) и прямые бюджетные инвестиции. «Положительный шок кредитной политики Китая в размере 1% от ВВП Китая приводит к росту альтернативного показателя ВВП Китая на 1,2% (</a:t>
            </a:r>
            <a:r>
              <a:rPr lang="en-US" sz="2600" i="1" dirty="0">
                <a:solidFill>
                  <a:srgbClr val="004C86"/>
                </a:solidFill>
              </a:rPr>
              <a:t>Barcelona et al</a:t>
            </a:r>
            <a:r>
              <a:rPr lang="ru-RU" sz="2600" i="1" dirty="0">
                <a:solidFill>
                  <a:srgbClr val="004C86"/>
                </a:solidFill>
              </a:rPr>
              <a:t>,</a:t>
            </a:r>
            <a:r>
              <a:rPr lang="ru-RU" sz="2600" dirty="0">
                <a:solidFill>
                  <a:srgbClr val="004C86"/>
                </a:solidFill>
              </a:rPr>
              <a:t> 2020. </a:t>
            </a:r>
            <a:r>
              <a:rPr lang="en-US" sz="2600" dirty="0">
                <a:solidFill>
                  <a:srgbClr val="004C86"/>
                </a:solidFill>
              </a:rPr>
              <a:t>P</a:t>
            </a:r>
            <a:r>
              <a:rPr lang="ru-RU" sz="2600" dirty="0">
                <a:solidFill>
                  <a:srgbClr val="004C86"/>
                </a:solidFill>
              </a:rPr>
              <a:t>.18) </a:t>
            </a:r>
          </a:p>
          <a:p>
            <a:r>
              <a:rPr lang="ru-RU" sz="2600" dirty="0">
                <a:solidFill>
                  <a:srgbClr val="004C86"/>
                </a:solidFill>
              </a:rPr>
              <a:t> Комиссия по надзору и управлению государственными активами (SASAC) для представления интересов центрального правительства в крупных компаниях,  расположенных в ключевых секторах экономики, известных как «жёсткое  ядро китайской экономики» (</a:t>
            </a:r>
            <a:r>
              <a:rPr lang="en-US" sz="2600" i="1" dirty="0">
                <a:solidFill>
                  <a:srgbClr val="004C86"/>
                </a:solidFill>
              </a:rPr>
              <a:t>Jabbour</a:t>
            </a:r>
            <a:r>
              <a:rPr lang="ru-RU" sz="2600" i="1" dirty="0">
                <a:solidFill>
                  <a:srgbClr val="004C86"/>
                </a:solidFill>
              </a:rPr>
              <a:t>, </a:t>
            </a:r>
            <a:r>
              <a:rPr lang="en-US" sz="2600" i="1" dirty="0">
                <a:solidFill>
                  <a:srgbClr val="004C86"/>
                </a:solidFill>
              </a:rPr>
              <a:t>de Paula</a:t>
            </a:r>
            <a:r>
              <a:rPr lang="ru-RU" sz="2600" dirty="0">
                <a:solidFill>
                  <a:srgbClr val="004C86"/>
                </a:solidFill>
              </a:rPr>
              <a:t>, 2020. </a:t>
            </a:r>
            <a:r>
              <a:rPr lang="en-US" sz="2600" dirty="0">
                <a:solidFill>
                  <a:srgbClr val="004C86"/>
                </a:solidFill>
              </a:rPr>
              <a:t>P</a:t>
            </a:r>
            <a:r>
              <a:rPr lang="ru-RU" sz="2600" dirty="0">
                <a:solidFill>
                  <a:srgbClr val="004C86"/>
                </a:solidFill>
              </a:rPr>
              <a:t>. 326). </a:t>
            </a:r>
            <a:endParaRPr lang="ru-RU" altLang="ru-RU" sz="2600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4FA9F512-B8D8-ADA3-5EBF-F866566F3B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3255559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26DAE-13C8-DDD6-AC64-4F001B55C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84880D15-6FBC-CEF2-B969-C17A6FCE5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4" y="-102616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671E9E79-019A-FE96-3087-0A90A90D1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081" y="347008"/>
            <a:ext cx="10943911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Диалектика институтов денежного обращения в воспроизводственном процессе в КНР</a:t>
            </a:r>
            <a:endParaRPr lang="ru-RU" altLang="ru-RU" sz="34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A73530DA-6A14-0751-A25E-D0755A70B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89A61A80-667B-0AEE-05F6-A761DD290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34" y="1483206"/>
            <a:ext cx="10667558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600" dirty="0">
                <a:solidFill>
                  <a:srgbClr val="004C86"/>
                </a:solidFill>
              </a:rPr>
              <a:t>Система институтов денежного обращения для экономического воспроизводства сочетает сильное централизованное начало и опору на рыночные инструменты, где  государство всё более становится «проводником динамики конкурентного накопления капитала, действуя в глобальной экономике» (</a:t>
            </a:r>
            <a:r>
              <a:rPr lang="ru-RU" sz="2600" i="1" dirty="0" err="1">
                <a:solidFill>
                  <a:srgbClr val="004C86"/>
                </a:solidFill>
              </a:rPr>
              <a:t>Rolf</a:t>
            </a:r>
            <a:r>
              <a:rPr lang="ru-RU" sz="2600" i="1" dirty="0">
                <a:solidFill>
                  <a:srgbClr val="004C86"/>
                </a:solidFill>
              </a:rPr>
              <a:t>,</a:t>
            </a:r>
            <a:r>
              <a:rPr lang="ru-RU" sz="2600" dirty="0">
                <a:solidFill>
                  <a:srgbClr val="004C86"/>
                </a:solidFill>
              </a:rPr>
              <a:t> 2023. Р. 121). </a:t>
            </a:r>
          </a:p>
          <a:p>
            <a:r>
              <a:rPr lang="ru-RU" sz="2600" dirty="0">
                <a:solidFill>
                  <a:srgbClr val="004C86"/>
                </a:solidFill>
              </a:rPr>
              <a:t>Государство - “главный герой процесса развития”. Оно трансформировалось «из агента </a:t>
            </a:r>
            <a:r>
              <a:rPr lang="en-US" sz="2600" dirty="0">
                <a:solidFill>
                  <a:srgbClr val="004C86"/>
                </a:solidFill>
              </a:rPr>
              <a:t>”</a:t>
            </a:r>
            <a:r>
              <a:rPr lang="ru-RU" sz="2600" dirty="0">
                <a:solidFill>
                  <a:srgbClr val="004C86"/>
                </a:solidFill>
              </a:rPr>
              <a:t>принудительных сбережений</a:t>
            </a:r>
            <a:r>
              <a:rPr lang="en-US" sz="2600" dirty="0">
                <a:solidFill>
                  <a:srgbClr val="004C86"/>
                </a:solidFill>
              </a:rPr>
              <a:t>”</a:t>
            </a:r>
            <a:r>
              <a:rPr lang="ru-RU" sz="2600" dirty="0">
                <a:solidFill>
                  <a:srgbClr val="004C86"/>
                </a:solidFill>
              </a:rPr>
              <a:t> в управляющего механизмами верхнего уровня, обеспечивающими координацию/социализацию инвестиций… что открывает двери для динамики роста, …обусловленной инвестициями» (</a:t>
            </a:r>
            <a:r>
              <a:rPr lang="en-US" sz="2600" i="1" dirty="0">
                <a:solidFill>
                  <a:srgbClr val="004C86"/>
                </a:solidFill>
              </a:rPr>
              <a:t>Jabbour</a:t>
            </a:r>
            <a:r>
              <a:rPr lang="ru-RU" sz="2600" i="1" dirty="0">
                <a:solidFill>
                  <a:srgbClr val="004C86"/>
                </a:solidFill>
              </a:rPr>
              <a:t>, </a:t>
            </a:r>
            <a:r>
              <a:rPr lang="en-US" sz="2600" i="1" dirty="0">
                <a:solidFill>
                  <a:srgbClr val="004C86"/>
                </a:solidFill>
              </a:rPr>
              <a:t>de Paula</a:t>
            </a:r>
            <a:r>
              <a:rPr lang="ru-RU" sz="2600" dirty="0">
                <a:solidFill>
                  <a:srgbClr val="004C86"/>
                </a:solidFill>
              </a:rPr>
              <a:t>, 2020. </a:t>
            </a:r>
            <a:r>
              <a:rPr lang="en-US" sz="2600" dirty="0">
                <a:solidFill>
                  <a:srgbClr val="004C86"/>
                </a:solidFill>
              </a:rPr>
              <a:t>P</a:t>
            </a:r>
            <a:r>
              <a:rPr lang="ru-RU" sz="2600" dirty="0">
                <a:solidFill>
                  <a:srgbClr val="004C86"/>
                </a:solidFill>
              </a:rPr>
              <a:t>. 324).</a:t>
            </a:r>
            <a:endParaRPr lang="ru-RU" altLang="ru-RU" sz="2600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F6EE46C2-9943-635F-F2BC-6195254D38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4170177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998DA-9662-0482-35E0-D79BF4494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691" y="4276378"/>
            <a:ext cx="3716338" cy="1512888"/>
          </a:xfrm>
        </p:spPr>
        <p:txBody>
          <a:bodyPr/>
          <a:lstStyle/>
          <a:p>
            <a:r>
              <a:rPr lang="ru-RU" sz="2400" dirty="0">
                <a:solidFill>
                  <a:srgbClr val="004C86"/>
                </a:solidFill>
              </a:rPr>
              <a:t>«Экономика Кейнса» и «социализация инвестиций» в современном Китае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1CD932-7F8B-8CEE-5AC0-6ABAE7257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Народный Банк Китая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CFFC70-1F79-DEA1-FBBC-3B6080D26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FC621-EC8C-49D7-83BD-765A37DC61E3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pic>
        <p:nvPicPr>
          <p:cNvPr id="2050" name="Picture 2" descr="Структура и основные функции Народного банка Китая (PBOC) ᐈ 🇨🇳 ChinaВЭД">
            <a:extLst>
              <a:ext uri="{FF2B5EF4-FFF2-40B4-BE49-F238E27FC236}">
                <a16:creationId xmlns:a16="http://schemas.microsoft.com/office/drawing/2014/main" id="{5B634F07-9EEA-DAF6-3068-F64CC087D5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3" y="1712026"/>
            <a:ext cx="5766897" cy="43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Макроэкономика — Википедия">
            <a:extLst>
              <a:ext uri="{FF2B5EF4-FFF2-40B4-BE49-F238E27FC236}">
                <a16:creationId xmlns:a16="http://schemas.microsoft.com/office/drawing/2014/main" id="{21F268A9-2BD1-D8B6-0291-F7060A882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13" y="690909"/>
            <a:ext cx="2603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08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FA83E-B190-255C-AA9B-5C26E3346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B1276-38C0-8D49-7D8C-95C7F3AD9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37" y="2592015"/>
            <a:ext cx="9937750" cy="2695575"/>
          </a:xfrm>
        </p:spPr>
        <p:txBody>
          <a:bodyPr/>
          <a:lstStyle/>
          <a:p>
            <a:pPr marL="742950" indent="-742950" algn="l"/>
            <a:br>
              <a:rPr lang="ru-RU" altLang="ru-RU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  <a:t>4. Переход к экономике</a:t>
            </a:r>
            <a:b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  <a:t>    развития в России:</a:t>
            </a:r>
            <a:b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  <a:t>    какой зарубежный опыт</a:t>
            </a:r>
            <a:b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  <a:t>    нам полезен?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91B05F-2424-6699-83FA-E3B9357E8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90743B-AB85-360E-92E4-EFF7ACD9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2B84-6049-4DD2-9A97-5DCCE81AE017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0361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" y="-5937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4551" y="431775"/>
            <a:ext cx="9213080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Доля валового накопления основного капитала в странах с доминированием       Х- и </a:t>
            </a:r>
            <a:r>
              <a:rPr lang="en-US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Y</a:t>
            </a:r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-матрицы 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(в КНР в 2020-2023 гг. = 42,2%)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40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BA0D172-EFBF-3E6F-AB48-0BFF40D3EE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4420622"/>
              </p:ext>
            </p:extLst>
          </p:nvPr>
        </p:nvGraphicFramePr>
        <p:xfrm>
          <a:off x="1820651" y="2000725"/>
          <a:ext cx="7920880" cy="4119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1456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122" y="0"/>
            <a:ext cx="11181829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Институциональная модель «государство-инвестор» (не «государство-регулятор»):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48" y="1126913"/>
            <a:ext cx="10585375" cy="465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sz="2800" dirty="0">
                <a:solidFill>
                  <a:srgbClr val="004C86"/>
                </a:solidFill>
              </a:rPr>
              <a:t>различные каналы направления бюджетных средств на выполнение национальных государственных программ и проектов, обусловленные гарантиями их целевого использования;</a:t>
            </a:r>
            <a:endParaRPr lang="ru-RU" altLang="ru-RU" sz="2800" dirty="0">
              <a:solidFill>
                <a:srgbClr val="004C86"/>
              </a:solidFill>
              <a:latin typeface="Myriad Pro" panose="020B0503030403020204" pitchFamily="34" charset="0"/>
            </a:endParaRPr>
          </a:p>
          <a:p>
            <a:r>
              <a:rPr lang="ru-RU" sz="2800" dirty="0">
                <a:solidFill>
                  <a:srgbClr val="004C86"/>
                </a:solidFill>
              </a:rPr>
              <a:t>создание за счёт средств федерального бюджета и государственных корпораций «институтов развития»; </a:t>
            </a:r>
          </a:p>
          <a:p>
            <a:r>
              <a:rPr lang="ru-RU" sz="2800" dirty="0">
                <a:solidFill>
                  <a:srgbClr val="004C86"/>
                </a:solidFill>
              </a:rPr>
              <a:t>высокая представленность государственных структур в собственности денежно-кредитных учреждений; </a:t>
            </a:r>
          </a:p>
          <a:p>
            <a:r>
              <a:rPr lang="ru-RU" sz="2800" dirty="0">
                <a:solidFill>
                  <a:srgbClr val="004C86"/>
                </a:solidFill>
              </a:rPr>
              <a:t>доминирование государственных средств в структуре национальных затрат на исследования и разработки.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538675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509F4-70DB-059E-8439-EA12F0655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FAEB196A-3DB3-14E6-6E73-BA9B70CAA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AE9FDC9A-1B0D-F5C4-137C-380CA0738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437" y="-128587"/>
            <a:ext cx="10585376" cy="1152525"/>
          </a:xfrm>
        </p:spPr>
        <p:txBody>
          <a:bodyPr/>
          <a:lstStyle/>
          <a:p>
            <a:pPr eaLnBrk="1" hangingPunct="1"/>
            <a:br>
              <a:rPr lang="ru-RU" dirty="0"/>
            </a:br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Государственный долг в  ТОП-10 странах              по ВВП, ППС, 2024 г. (в скобках 2017 г.)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F9CEEF96-46CD-AA41-04A5-3FFC38DEC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6E12EA8F-28A6-4DBF-EE05-87F5226EFC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40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F9D7D29-0002-7E3E-4020-F941227B0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94086"/>
              </p:ext>
            </p:extLst>
          </p:nvPr>
        </p:nvGraphicFramePr>
        <p:xfrm>
          <a:off x="468349" y="1289849"/>
          <a:ext cx="10369551" cy="4831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796">
                  <a:extLst>
                    <a:ext uri="{9D8B030D-6E8A-4147-A177-3AD203B41FA5}">
                      <a16:colId xmlns:a16="http://schemas.microsoft.com/office/drawing/2014/main" val="2865480024"/>
                    </a:ext>
                  </a:extLst>
                </a:gridCol>
                <a:gridCol w="1913642">
                  <a:extLst>
                    <a:ext uri="{9D8B030D-6E8A-4147-A177-3AD203B41FA5}">
                      <a16:colId xmlns:a16="http://schemas.microsoft.com/office/drawing/2014/main" val="6355877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02255096"/>
                    </a:ext>
                  </a:extLst>
                </a:gridCol>
                <a:gridCol w="1693758">
                  <a:extLst>
                    <a:ext uri="{9D8B030D-6E8A-4147-A177-3AD203B41FA5}">
                      <a16:colId xmlns:a16="http://schemas.microsoft.com/office/drawing/2014/main" val="3695935179"/>
                    </a:ext>
                  </a:extLst>
                </a:gridCol>
                <a:gridCol w="1546602">
                  <a:extLst>
                    <a:ext uri="{9D8B030D-6E8A-4147-A177-3AD203B41FA5}">
                      <a16:colId xmlns:a16="http://schemas.microsoft.com/office/drawing/2014/main" val="2783025727"/>
                    </a:ext>
                  </a:extLst>
                </a:gridCol>
                <a:gridCol w="1649293">
                  <a:extLst>
                    <a:ext uri="{9D8B030D-6E8A-4147-A177-3AD203B41FA5}">
                      <a16:colId xmlns:a16="http://schemas.microsoft.com/office/drawing/2014/main" val="2669790574"/>
                    </a:ext>
                  </a:extLst>
                </a:gridCol>
                <a:gridCol w="1663276">
                  <a:extLst>
                    <a:ext uri="{9D8B030D-6E8A-4147-A177-3AD203B41FA5}">
                      <a16:colId xmlns:a16="http://schemas.microsoft.com/office/drawing/2014/main" val="4047798976"/>
                    </a:ext>
                  </a:extLst>
                </a:gridCol>
              </a:tblGrid>
              <a:tr h="33017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 dirty="0">
                          <a:solidFill>
                            <a:srgbClr val="004C86"/>
                          </a:solidFill>
                          <a:effectLst/>
                        </a:rPr>
                        <a:t>Крупнейшие западные страны</a:t>
                      </a:r>
                      <a:endParaRPr lang="ru-RU" sz="1200" kern="100" dirty="0">
                        <a:solidFill>
                          <a:srgbClr val="004C8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endParaRPr lang="ru-RU" sz="1200" kern="100" dirty="0">
                        <a:solidFill>
                          <a:srgbClr val="004C86"/>
                        </a:solidFill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sz="1200" kern="100" dirty="0">
                          <a:solidFill>
                            <a:srgbClr val="004C86"/>
                          </a:solidFill>
                          <a:effectLst/>
                        </a:rPr>
                        <a:t>Крупнейшие незападные страны</a:t>
                      </a:r>
                    </a:p>
                    <a:p>
                      <a:pPr algn="ctr">
                        <a:buNone/>
                      </a:pPr>
                      <a:r>
                        <a:rPr lang="ru-RU" sz="1200" kern="100" dirty="0">
                          <a:solidFill>
                            <a:srgbClr val="004C86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633864"/>
                  </a:ext>
                </a:extLst>
              </a:tr>
              <a:tr h="8628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100" dirty="0">
                          <a:effectLst/>
                        </a:rPr>
                        <a:t>Страна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100" dirty="0">
                          <a:effectLst/>
                        </a:rPr>
                        <a:t>Отношение совокупного госдолга к ВВП, %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100" dirty="0">
                          <a:effectLst/>
                        </a:rPr>
                        <a:t>Госдолг на душу населения, долл.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10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ru-RU" sz="1600" kern="100"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ru-RU" sz="1600" kern="100">
                          <a:effectLst/>
                        </a:rPr>
                        <a:t>Страна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1600" kern="10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sz="1600" kern="100" dirty="0">
                          <a:effectLst/>
                        </a:rPr>
                        <a:t>Отношение совокупного госдолга к ВВП, % 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1600" kern="10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ru-RU" sz="1600" kern="100" dirty="0">
                          <a:effectLst/>
                        </a:rPr>
                        <a:t>Госдолг на душу населения, долл.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extLst>
                  <a:ext uri="{0D108BD9-81ED-4DB2-BD59-A6C34878D82A}">
                    <a16:rowId xmlns:a16="http://schemas.microsoft.com/office/drawing/2014/main" val="2666851555"/>
                  </a:ext>
                </a:extLst>
              </a:tr>
              <a:tr h="251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kern="100">
                          <a:effectLst/>
                        </a:rPr>
                        <a:t>США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100">
                          <a:effectLst/>
                        </a:rPr>
                        <a:t>124 (100)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100" dirty="0">
                          <a:effectLst/>
                        </a:rPr>
                        <a:t>104 500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kern="100">
                          <a:effectLst/>
                        </a:rPr>
                        <a:t>Китай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100">
                          <a:effectLst/>
                        </a:rPr>
                        <a:t>88 (13)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100">
                          <a:effectLst/>
                        </a:rPr>
                        <a:t>3 000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extLst>
                  <a:ext uri="{0D108BD9-81ED-4DB2-BD59-A6C34878D82A}">
                    <a16:rowId xmlns:a16="http://schemas.microsoft.com/office/drawing/2014/main" val="3588714049"/>
                  </a:ext>
                </a:extLst>
              </a:tr>
              <a:tr h="4314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kern="100">
                          <a:effectLst/>
                        </a:rPr>
                        <a:t>Великобритания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100">
                          <a:effectLst/>
                        </a:rPr>
                        <a:t>96 (283)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100" dirty="0">
                          <a:effectLst/>
                        </a:rPr>
                        <a:t>51 600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kern="100" dirty="0">
                          <a:effectLst/>
                        </a:rPr>
                        <a:t>Бразилия</a:t>
                      </a:r>
                    </a:p>
                    <a:p>
                      <a:pPr>
                        <a:buNone/>
                      </a:pPr>
                      <a:r>
                        <a:rPr lang="ru-RU" sz="1600" kern="100" dirty="0">
                          <a:effectLst/>
                        </a:rPr>
                        <a:t> 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100">
                          <a:effectLst/>
                        </a:rPr>
                        <a:t>76 (30)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100">
                          <a:effectLst/>
                        </a:rPr>
                        <a:t>5 000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extLst>
                  <a:ext uri="{0D108BD9-81ED-4DB2-BD59-A6C34878D82A}">
                    <a16:rowId xmlns:a16="http://schemas.microsoft.com/office/drawing/2014/main" val="2988005920"/>
                  </a:ext>
                </a:extLst>
              </a:tr>
              <a:tr h="4314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kern="100">
                          <a:effectLst/>
                        </a:rPr>
                        <a:t>Франция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100">
                          <a:effectLst/>
                        </a:rPr>
                        <a:t>113 (213)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100">
                          <a:effectLst/>
                        </a:rPr>
                        <a:t>40 300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kern="100" dirty="0">
                          <a:effectLst/>
                        </a:rPr>
                        <a:t>Россия</a:t>
                      </a:r>
                    </a:p>
                    <a:p>
                      <a:pPr>
                        <a:buNone/>
                      </a:pPr>
                      <a:r>
                        <a:rPr lang="ru-RU" sz="1600" kern="100" dirty="0">
                          <a:effectLst/>
                        </a:rPr>
                        <a:t> 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100" dirty="0">
                          <a:effectLst/>
                        </a:rPr>
                        <a:t>16 (40)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100">
                          <a:effectLst/>
                        </a:rPr>
                        <a:t>2 076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extLst>
                  <a:ext uri="{0D108BD9-81ED-4DB2-BD59-A6C34878D82A}">
                    <a16:rowId xmlns:a16="http://schemas.microsoft.com/office/drawing/2014/main" val="953207474"/>
                  </a:ext>
                </a:extLst>
              </a:tr>
              <a:tr h="4314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kern="100">
                          <a:effectLst/>
                        </a:rPr>
                        <a:t>Германия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100">
                          <a:effectLst/>
                        </a:rPr>
                        <a:t>63 (148)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100">
                          <a:effectLst/>
                        </a:rPr>
                        <a:t>20 900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kern="100">
                          <a:effectLst/>
                        </a:rPr>
                        <a:t>Индия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100" dirty="0">
                          <a:effectLst/>
                        </a:rPr>
                        <a:t>81 (20)</a:t>
                      </a:r>
                    </a:p>
                    <a:p>
                      <a:pPr algn="ctr">
                        <a:buNone/>
                      </a:pPr>
                      <a:r>
                        <a:rPr lang="ru-RU" sz="1600" kern="100" dirty="0">
                          <a:effectLst/>
                        </a:rPr>
                        <a:t> 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100">
                          <a:effectLst/>
                        </a:rPr>
                        <a:t>1 316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extLst>
                  <a:ext uri="{0D108BD9-81ED-4DB2-BD59-A6C34878D82A}">
                    <a16:rowId xmlns:a16="http://schemas.microsoft.com/office/drawing/2014/main" val="1275170744"/>
                  </a:ext>
                </a:extLst>
              </a:tr>
              <a:tr h="251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ru-RU" sz="1600" kern="100" dirty="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ru-RU" sz="1600" kern="100" dirty="0">
                          <a:effectLst/>
                        </a:rPr>
                        <a:t>В среднем по</a:t>
                      </a:r>
                    </a:p>
                    <a:p>
                      <a:pPr>
                        <a:buNone/>
                      </a:pPr>
                      <a:r>
                        <a:rPr lang="ru-RU" sz="1600" kern="100" dirty="0">
                          <a:effectLst/>
                        </a:rPr>
                        <a:t>группе стран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ru-RU" sz="16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ru-RU" sz="16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r>
                        <a:rPr lang="ru-RU" sz="1600" b="1" kern="100" dirty="0">
                          <a:solidFill>
                            <a:srgbClr val="FF0000"/>
                          </a:solidFill>
                          <a:effectLst/>
                        </a:rPr>
                        <a:t>6 (186)</a:t>
                      </a:r>
                      <a:endParaRPr lang="ru-RU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ru-RU" sz="16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ru-RU" sz="1600" b="1" kern="100" dirty="0">
                          <a:solidFill>
                            <a:srgbClr val="FF0000"/>
                          </a:solidFill>
                          <a:effectLst/>
                        </a:rPr>
                        <a:t>54 325</a:t>
                      </a:r>
                      <a:endParaRPr lang="ru-RU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kern="100">
                          <a:effectLst/>
                        </a:rPr>
                        <a:t>Индонезия 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100" dirty="0">
                          <a:effectLst/>
                        </a:rPr>
                        <a:t>39 (34)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kern="100">
                          <a:effectLst/>
                        </a:rPr>
                        <a:t>1 747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extLst>
                  <a:ext uri="{0D108BD9-81ED-4DB2-BD59-A6C34878D82A}">
                    <a16:rowId xmlns:a16="http://schemas.microsoft.com/office/drawing/2014/main" val="3625332661"/>
                  </a:ext>
                </a:extLst>
              </a:tr>
              <a:tr h="6471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kern="100"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ru-RU" sz="1600" kern="100">
                          <a:effectLst/>
                        </a:rPr>
                        <a:t>В среднем по группе стран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ru-RU" sz="16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ru-RU" sz="1600" b="1" kern="100" dirty="0">
                          <a:solidFill>
                            <a:srgbClr val="FF0000"/>
                          </a:solidFill>
                          <a:effectLst/>
                        </a:rPr>
                        <a:t>60 (27)</a:t>
                      </a:r>
                      <a:endParaRPr lang="ru-RU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ru-RU" sz="1600" b="1" kern="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ru-RU" sz="1600" b="1" kern="100" dirty="0">
                          <a:solidFill>
                            <a:srgbClr val="FF0000"/>
                          </a:solidFill>
                          <a:effectLst/>
                        </a:rPr>
                        <a:t>2 628</a:t>
                      </a:r>
                      <a:endParaRPr lang="ru-RU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7" marR="68457" marT="0" marB="0"/>
                </a:tc>
                <a:extLst>
                  <a:ext uri="{0D108BD9-81ED-4DB2-BD59-A6C34878D82A}">
                    <a16:rowId xmlns:a16="http://schemas.microsoft.com/office/drawing/2014/main" val="3711403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788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F670E-3DC6-8574-D0F1-070309A7C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DE0E824E-71E2-A7B3-548E-F7A29BAD6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F5FF9720-3849-7133-8247-5EAF8ED38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4533" y="392294"/>
            <a:ext cx="9721280" cy="1152525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Доли ВВП стран с доминированием                   Х-матрицы (серая линия) и </a:t>
            </a:r>
            <a:r>
              <a:rPr lang="en-US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Y</a:t>
            </a:r>
            <a:r>
              <a:rPr lang="ru-RU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-матрицы (чёрная линия), 1820-2020-е гг. 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CFDDF541-27E9-BBEF-658E-66E9F9AC1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B409F678-99C5-E862-E547-826ABD0CC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541" y="2640961"/>
            <a:ext cx="105853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21B9DC61-2FB9-D2F0-52D0-A78434985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ru-RU" sz="1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D437A4-CC57-336A-2F4A-E6DEC339B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613" y="2272752"/>
            <a:ext cx="7189177" cy="349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02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242E4-A632-7A6F-16BE-4C0E29527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50037145-6115-76CD-F4C4-2E56608F3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9B692129-84DA-F2C7-2C2B-CE8336C4F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122" y="0"/>
            <a:ext cx="11181829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Заключение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F90566DA-CFF2-F43B-A1F1-BFE95DDB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E50004FD-899F-3EE8-EEAE-E27211211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48" y="870121"/>
            <a:ext cx="1088360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При разработке мер экономической политики для интенсификации воспроизводственного процесса целесообразно учитывать роль институтов денежного обращения. Опора на теории экономики развития и политической экономии развития может быть полезной.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При отборе  лучших практик важно учитывать национальный опыт тех успешных стран, которые имеют сходную институционально-матричную структуру. Так, китайский опыт «социализации инвестиций» показывает  значение  и результат эффекта комплементарности  институтов.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В 2026 г. исследования в данном направлении будут продолжены.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DE83392A-51A5-4F37-92EE-4781A9A170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367282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FC98B-E40A-2329-E54A-085BE73A5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DA2EB00D-820B-3562-A37A-A257BF3B0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A1902AFB-9066-6BC5-9168-A43D8651B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510" y="287338"/>
            <a:ext cx="9937304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Цель доклада: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C2FE068A-978B-BE3F-A915-FB9E2B2D9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4B3DA43F-E395-5D67-E330-51FDBF995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59" y="1439863"/>
            <a:ext cx="1033700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dirty="0">
                <a:solidFill>
                  <a:srgbClr val="004C86"/>
                </a:solidFill>
              </a:rPr>
              <a:t>продемонстрировать особенности институционализации денежного обращения, которые необходимо учитывать в экономической политике России для создания благоприятных условий устойчивого воспроизводства и реализации «экономики развития».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4DA26435-ECD9-554B-4B9D-6D9CFE7A3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668138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>
            <a:extLst>
              <a:ext uri="{FF2B5EF4-FFF2-40B4-BE49-F238E27FC236}">
                <a16:creationId xmlns:a16="http://schemas.microsoft.com/office/drawing/2014/main" id="{336E67D3-3898-8DE2-3488-ECF7F031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9">
            <a:extLst>
              <a:ext uri="{FF2B5EF4-FFF2-40B4-BE49-F238E27FC236}">
                <a16:creationId xmlns:a16="http://schemas.microsoft.com/office/drawing/2014/main" id="{7004178E-4C9B-4CDA-3F17-EF9C7F253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3" y="288925"/>
            <a:ext cx="9291637" cy="540067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>
                <a:latin typeface="+mn-lt"/>
              </a:rPr>
              <a:t>  </a:t>
            </a:r>
            <a:br>
              <a:rPr lang="en-US" altLang="ru-RU" sz="4000" dirty="0">
                <a:latin typeface="+mn-lt"/>
              </a:rPr>
            </a:br>
            <a:br>
              <a:rPr lang="en-US" altLang="ru-RU" sz="4000" dirty="0">
                <a:latin typeface="+mn-lt"/>
              </a:rPr>
            </a:br>
            <a:r>
              <a:rPr lang="ru-RU" altLang="ru-RU" sz="4000" b="1" dirty="0">
                <a:solidFill>
                  <a:srgbClr val="004C86"/>
                </a:solidFill>
                <a:latin typeface="+mn-lt"/>
              </a:rPr>
              <a:t>Спасибо за внимание!</a:t>
            </a:r>
            <a:br>
              <a:rPr lang="ru-RU" altLang="ru-RU" sz="4000" b="1" dirty="0">
                <a:solidFill>
                  <a:srgbClr val="004C86"/>
                </a:solidFill>
                <a:latin typeface="+mn-lt"/>
              </a:rPr>
            </a:br>
            <a:br>
              <a:rPr lang="ru-RU" altLang="ru-RU" sz="1800" dirty="0">
                <a:solidFill>
                  <a:srgbClr val="004C86"/>
                </a:solidFill>
                <a:latin typeface="+mn-lt"/>
              </a:rPr>
            </a:br>
            <a:r>
              <a:rPr lang="ru-RU" altLang="ru-RU" sz="3200" dirty="0">
                <a:solidFill>
                  <a:srgbClr val="004C86"/>
                </a:solidFill>
                <a:latin typeface="+mn-lt"/>
              </a:rPr>
              <a:t>Светлана Георгиевна Кирдина-Чэндлер</a:t>
            </a: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r>
              <a:rPr lang="en-US" altLang="ru-RU" sz="3200" dirty="0">
                <a:latin typeface="+mn-lt"/>
                <a:hlinkClick r:id="rId4"/>
              </a:rPr>
              <a:t>kirdina@inecon.ru</a:t>
            </a:r>
            <a:br>
              <a:rPr lang="en-US" altLang="ru-RU" sz="3200" dirty="0">
                <a:latin typeface="+mn-lt"/>
              </a:rPr>
            </a:br>
            <a:r>
              <a:rPr lang="en-US" alt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www.kirdina.ru</a:t>
            </a:r>
            <a:br>
              <a:rPr lang="ru-RU" alt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br>
              <a:rPr lang="ru-RU" alt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altLang="ru-RU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2228" name="Номер слайда 1">
            <a:extLst>
              <a:ext uri="{FF2B5EF4-FFF2-40B4-BE49-F238E27FC236}">
                <a16:creationId xmlns:a16="http://schemas.microsoft.com/office/drawing/2014/main" id="{73655BB6-B996-D4AF-A9CB-DB809F06BC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B09F42-00FE-4A59-A006-F10D099E9C20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6F020-D97E-0E75-FAD8-5C680BD38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20196D6A-A570-395A-1E3C-4FA49B053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3698CB2D-5090-F01F-0CEF-242377036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510" y="287338"/>
            <a:ext cx="9937304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План доклада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4A2791D6-8D28-8489-44A9-BCFBE97DF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9F653867-5A3C-BE40-5AB3-523AC224B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59" y="1439863"/>
            <a:ext cx="10337006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indent="-742950" algn="just">
              <a:spcBef>
                <a:spcPct val="0"/>
              </a:spcBef>
              <a:buAutoNum type="arabicPeriod"/>
            </a:pPr>
            <a:r>
              <a:rPr lang="ru-RU" dirty="0">
                <a:solidFill>
                  <a:srgbClr val="004C86"/>
                </a:solidFill>
              </a:rPr>
              <a:t>«Экономика развития»: теория и практика.</a:t>
            </a:r>
          </a:p>
          <a:p>
            <a:pPr marL="742950" indent="-742950" algn="just">
              <a:spcBef>
                <a:spcPct val="0"/>
              </a:spcBef>
              <a:buAutoNum type="arabicPeriod"/>
            </a:pPr>
            <a:r>
              <a:rPr lang="ru-RU" altLang="ru-RU" dirty="0">
                <a:solidFill>
                  <a:srgbClr val="004C86"/>
                </a:solidFill>
                <a:latin typeface="Myriad Pro" panose="020B0503030403020204" pitchFamily="34" charset="0"/>
              </a:rPr>
              <a:t> Институты денежного обращения как объект исследования в теории экономики развития.</a:t>
            </a:r>
          </a:p>
          <a:p>
            <a:pPr marL="742950" indent="-742950" algn="just">
              <a:spcBef>
                <a:spcPct val="0"/>
              </a:spcBef>
              <a:buAutoNum type="arabicPeriod"/>
            </a:pPr>
            <a:r>
              <a:rPr lang="ru-RU" altLang="ru-RU" dirty="0">
                <a:solidFill>
                  <a:srgbClr val="004C86"/>
                </a:solidFill>
                <a:latin typeface="Myriad Pro" panose="020B0503030403020204" pitchFamily="34" charset="0"/>
              </a:rPr>
              <a:t>Диалектика институтов денежного обращения в воспроизводственном процессе: на примере «социализации инвестиций» в КНР.</a:t>
            </a:r>
          </a:p>
          <a:p>
            <a:pPr marL="742950" indent="-742950" algn="just">
              <a:spcBef>
                <a:spcPct val="0"/>
              </a:spcBef>
              <a:buAutoNum type="arabicPeriod"/>
            </a:pPr>
            <a:r>
              <a:rPr lang="ru-RU" altLang="ru-RU" dirty="0">
                <a:solidFill>
                  <a:srgbClr val="004C86"/>
                </a:solidFill>
                <a:latin typeface="Myriad Pro" panose="020B0503030403020204" pitchFamily="34" charset="0"/>
              </a:rPr>
              <a:t>Переход к экономике развития в России: какой зарубежный опыт нам полезен?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3B03654D-56CF-393B-AFC2-AF8FC59DA5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00675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AA682-C093-D27C-1B86-5CBD468FC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1" y="4191000"/>
            <a:ext cx="9937750" cy="1287587"/>
          </a:xfrm>
        </p:spPr>
        <p:txBody>
          <a:bodyPr/>
          <a:lstStyle/>
          <a:p>
            <a:pPr marL="742950" indent="-742950" algn="l"/>
            <a:r>
              <a:rPr lang="ru-RU" altLang="ru-RU" dirty="0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  <a:br>
              <a:rPr lang="ru-RU" altLang="ru-RU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r>
              <a:rPr lang="ru-RU" altLang="ru-RU" sz="4400" b="1" dirty="0">
                <a:solidFill>
                  <a:srgbClr val="004C86"/>
                </a:solidFill>
                <a:latin typeface="Myriad Pro" panose="020B0503030403020204" pitchFamily="34" charset="0"/>
              </a:rPr>
              <a:t>1. «</a:t>
            </a:r>
            <a:r>
              <a:rPr lang="ru-RU" sz="4400" b="1" dirty="0">
                <a:solidFill>
                  <a:srgbClr val="004C86"/>
                </a:solidFill>
              </a:rPr>
              <a:t>Экономика развития»: </a:t>
            </a:r>
            <a:br>
              <a:rPr lang="ru-RU" sz="4400" b="1" dirty="0">
                <a:solidFill>
                  <a:srgbClr val="004C86"/>
                </a:solidFill>
              </a:rPr>
            </a:br>
            <a:r>
              <a:rPr lang="ru-RU" sz="4400" b="1" dirty="0">
                <a:solidFill>
                  <a:srgbClr val="004C86"/>
                </a:solidFill>
              </a:rPr>
              <a:t>    теория и практика.</a:t>
            </a:r>
            <a:br>
              <a:rPr lang="ru-RU" sz="4400" b="1" dirty="0">
                <a:solidFill>
                  <a:srgbClr val="004C86"/>
                </a:solidFill>
              </a:rPr>
            </a:br>
            <a:endParaRPr lang="ru-RU" sz="44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C59BCA-C302-00EB-66BA-3552D0F31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E3EC06-3EE3-EA64-D6E1-43B17004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2B84-6049-4DD2-9A97-5DCCE81AE017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572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078A9-C24F-E43B-A75A-8B01B08E1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E57BF8E6-9A2D-7656-738F-44FFA6323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7A02D88F-4FD1-564E-4565-F3F99B344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336" y="348567"/>
            <a:ext cx="10719327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Теории экономического роста и теории  экономического развития (экономики развития).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3793E7F3-2D4F-F667-5532-5914E3E07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1C07D9B6-10BF-4882-B9B2-4141C9C4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59" y="1439863"/>
            <a:ext cx="1033700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sz="2600" dirty="0">
                <a:solidFill>
                  <a:srgbClr val="004C86"/>
                </a:solidFill>
              </a:rPr>
              <a:t>Общий объект – экономическая динамика.</a:t>
            </a:r>
          </a:p>
          <a:p>
            <a:pPr algn="just">
              <a:spcBef>
                <a:spcPct val="0"/>
              </a:spcBef>
            </a:pPr>
            <a:r>
              <a:rPr lang="ru-RU" sz="2600" b="1" dirty="0">
                <a:solidFill>
                  <a:srgbClr val="004C86"/>
                </a:solidFill>
              </a:rPr>
              <a:t>Теории экономического роста </a:t>
            </a:r>
            <a:r>
              <a:rPr lang="ru-RU" sz="2600" dirty="0">
                <a:solidFill>
                  <a:srgbClr val="004C86"/>
                </a:solidFill>
              </a:rPr>
              <a:t>разрабатываются в русле экономической ортодоксии (Адам Смит  -  неоклассическая экономическая теория), количественный рост ВВП и доходов + влияющие факторы. Универсальные модели роста. Идея равновесия.</a:t>
            </a:r>
          </a:p>
          <a:p>
            <a:pPr algn="just">
              <a:spcBef>
                <a:spcPct val="0"/>
              </a:spcBef>
            </a:pPr>
            <a:r>
              <a:rPr lang="ru-RU" sz="2600" b="1" dirty="0">
                <a:solidFill>
                  <a:srgbClr val="004C86"/>
                </a:solidFill>
              </a:rPr>
              <a:t>Теории экономики развития </a:t>
            </a:r>
            <a:r>
              <a:rPr lang="ru-RU" sz="2600" dirty="0">
                <a:solidFill>
                  <a:srgbClr val="004C86"/>
                </a:solidFill>
              </a:rPr>
              <a:t>(больше, чем </a:t>
            </a:r>
            <a:r>
              <a:rPr lang="en-US" sz="2600" i="1" dirty="0">
                <a:solidFill>
                  <a:srgbClr val="004C86"/>
                </a:solidFill>
              </a:rPr>
              <a:t>Development Economics</a:t>
            </a:r>
            <a:r>
              <a:rPr lang="en-US" sz="2600" dirty="0">
                <a:solidFill>
                  <a:srgbClr val="004C86"/>
                </a:solidFill>
              </a:rPr>
              <a:t>) – </a:t>
            </a:r>
            <a:r>
              <a:rPr lang="ru-RU" sz="2600" dirty="0">
                <a:solidFill>
                  <a:srgbClr val="004C86"/>
                </a:solidFill>
              </a:rPr>
              <a:t>часть экономической </a:t>
            </a:r>
            <a:r>
              <a:rPr lang="ru-RU" sz="2600" dirty="0" err="1">
                <a:solidFill>
                  <a:srgbClr val="004C86"/>
                </a:solidFill>
              </a:rPr>
              <a:t>гетеродоксии</a:t>
            </a:r>
            <a:r>
              <a:rPr lang="ru-RU" sz="2600" dirty="0">
                <a:solidFill>
                  <a:srgbClr val="004C86"/>
                </a:solidFill>
              </a:rPr>
              <a:t>, учитывают разнообразие механизмов экономической координации (не только рынок) и структуру экономики, национальную культуру, географию, макроэкономическую  политику государства, неравновесную динамику. </a:t>
            </a:r>
            <a:r>
              <a:rPr lang="ru-RU" sz="2600" b="1" dirty="0">
                <a:solidFill>
                  <a:srgbClr val="004C86"/>
                </a:solidFill>
              </a:rPr>
              <a:t>Внимание к институтам</a:t>
            </a:r>
            <a:r>
              <a:rPr lang="ru-RU" sz="2600" dirty="0">
                <a:solidFill>
                  <a:srgbClr val="004C86"/>
                </a:solidFill>
              </a:rPr>
              <a:t>.</a:t>
            </a:r>
            <a:endParaRPr lang="ru-RU" altLang="ru-RU" sz="2600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AC3D176D-15B2-8852-997A-162059D29B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53525" y="5900738"/>
            <a:ext cx="792288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6</a:t>
            </a:r>
          </a:p>
        </p:txBody>
      </p:sp>
      <p:sp>
        <p:nvSpPr>
          <p:cNvPr id="3" name="Стрелка вправо 2">
            <a:extLst>
              <a:ext uri="{FF2B5EF4-FFF2-40B4-BE49-F238E27FC236}">
                <a16:creationId xmlns:a16="http://schemas.microsoft.com/office/drawing/2014/main" id="{F24B6BB6-1F18-E64B-76BF-6A5C71C4E1EA}"/>
              </a:ext>
            </a:extLst>
          </p:cNvPr>
          <p:cNvSpPr/>
          <p:nvPr/>
        </p:nvSpPr>
        <p:spPr>
          <a:xfrm>
            <a:off x="7849269" y="2303983"/>
            <a:ext cx="480914" cy="4725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85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41FE7-0111-708F-26B4-51F5C8D4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7909" y="654492"/>
            <a:ext cx="4077742" cy="631007"/>
          </a:xfrm>
        </p:spPr>
        <p:txBody>
          <a:bodyPr/>
          <a:lstStyle/>
          <a:p>
            <a:pPr algn="l"/>
            <a:r>
              <a:rPr lang="en-US" sz="1600" i="1" dirty="0"/>
              <a:t>The Pioneers of Development Economics: Great Economists on Development.</a:t>
            </a:r>
            <a:r>
              <a:rPr lang="en-US" sz="1600" dirty="0"/>
              <a:t> 2005. </a:t>
            </a:r>
            <a:r>
              <a:rPr lang="en-US" sz="1600" i="1" dirty="0"/>
              <a:t>Bresser-Pereira L.C., </a:t>
            </a:r>
            <a:r>
              <a:rPr lang="en-US" sz="1600" i="1" dirty="0" err="1"/>
              <a:t>Oreiro</a:t>
            </a:r>
            <a:r>
              <a:rPr lang="en-US" sz="1600" i="1" dirty="0"/>
              <a:t> J.L.  </a:t>
            </a:r>
            <a:r>
              <a:rPr lang="en-US" sz="1600" dirty="0"/>
              <a:t>2024. A brief history of</a:t>
            </a:r>
            <a:r>
              <a:rPr lang="ru-RU" sz="1600" dirty="0"/>
              <a:t> </a:t>
            </a:r>
            <a:r>
              <a:rPr lang="en-US" sz="1600" dirty="0"/>
              <a:t>development theory. From Schumpeter and </a:t>
            </a:r>
            <a:r>
              <a:rPr lang="en-US" sz="1600" dirty="0" err="1"/>
              <a:t>Prebisch</a:t>
            </a:r>
            <a:r>
              <a:rPr lang="en-US" sz="1600" dirty="0"/>
              <a:t> to new developmentalism</a:t>
            </a:r>
            <a:r>
              <a:rPr lang="ru-RU" sz="1600" dirty="0"/>
              <a:t>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6BE1D9-8955-D9A8-AAF3-8DFD537C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F616B-E431-4898-8C05-75620924501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3074" name="Picture 2" descr="Кейнс, Джон Мейнард — Википедия">
            <a:extLst>
              <a:ext uri="{FF2B5EF4-FFF2-40B4-BE49-F238E27FC236}">
                <a16:creationId xmlns:a16="http://schemas.microsoft.com/office/drawing/2014/main" id="{6674B425-28CD-7CA4-8794-AAB2F4CC04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13" y="3599231"/>
            <a:ext cx="2230285" cy="231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АРКС КАРЛ ГЕНРИХ • Большая российская энциклопедия - электронная версия">
            <a:extLst>
              <a:ext uri="{FF2B5EF4-FFF2-40B4-BE49-F238E27FC236}">
                <a16:creationId xmlns:a16="http://schemas.microsoft.com/office/drawing/2014/main" id="{54FF1F29-6DD8-607A-77A5-0E4DDBFA1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376" y="3962820"/>
            <a:ext cx="2258748" cy="244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riedrich List (1789-1846) – Rising Tide Foundation">
            <a:extLst>
              <a:ext uri="{FF2B5EF4-FFF2-40B4-BE49-F238E27FC236}">
                <a16:creationId xmlns:a16="http://schemas.microsoft.com/office/drawing/2014/main" id="{7D51619A-C024-75C0-5588-5E8FE3BB0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4" y="2375991"/>
            <a:ext cx="1998822" cy="199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Торстейн Веблен – Красная горка">
            <a:extLst>
              <a:ext uri="{FF2B5EF4-FFF2-40B4-BE49-F238E27FC236}">
                <a16:creationId xmlns:a16="http://schemas.microsoft.com/office/drawing/2014/main" id="{24250487-4E77-2C15-A593-F855B1061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671" y="3372984"/>
            <a:ext cx="2300865" cy="26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История. Й.Шумпетер">
            <a:extLst>
              <a:ext uri="{FF2B5EF4-FFF2-40B4-BE49-F238E27FC236}">
                <a16:creationId xmlns:a16="http://schemas.microsoft.com/office/drawing/2014/main" id="{B901C0E4-4B26-D955-4E86-A6247D981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886" y="3708287"/>
            <a:ext cx="2300865" cy="256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Более 490 работ на тему «александр гамильтон»: стоковые фото, картинки и  изображения royalty-free - iStock">
            <a:extLst>
              <a:ext uri="{FF2B5EF4-FFF2-40B4-BE49-F238E27FC236}">
                <a16:creationId xmlns:a16="http://schemas.microsoft.com/office/drawing/2014/main" id="{D6C96142-5F14-CB29-7226-300663796A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08638" y="3087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404EFD-7C32-D812-8D96-8FDCEC3316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0313" y="150394"/>
            <a:ext cx="2361762" cy="2986360"/>
          </a:xfrm>
          <a:prstGeom prst="rect">
            <a:avLst/>
          </a:prstGeom>
        </p:spPr>
      </p:pic>
      <p:pic>
        <p:nvPicPr>
          <p:cNvPr id="3088" name="Picture 16" descr="Heroes of Progress, Pt. 41: John Stuart Mill">
            <a:extLst>
              <a:ext uri="{FF2B5EF4-FFF2-40B4-BE49-F238E27FC236}">
                <a16:creationId xmlns:a16="http://schemas.microsoft.com/office/drawing/2014/main" id="{8C07EBA7-AD78-C2C6-E57E-0E9638C5B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16" y="1628767"/>
            <a:ext cx="2361762" cy="199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Архив Луиса Карлоса Брессер-Перейры - Земля круглая">
            <a:extLst>
              <a:ext uri="{FF2B5EF4-FFF2-40B4-BE49-F238E27FC236}">
                <a16:creationId xmlns:a16="http://schemas.microsoft.com/office/drawing/2014/main" id="{179515D2-2BD2-EB83-2D3F-2D5B033A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3" y="205599"/>
            <a:ext cx="2712286" cy="18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Пребиш, Рауль — Википедия">
            <a:extLst>
              <a:ext uri="{FF2B5EF4-FFF2-40B4-BE49-F238E27FC236}">
                <a16:creationId xmlns:a16="http://schemas.microsoft.com/office/drawing/2014/main" id="{F3AB7224-4A40-5BA5-752C-EC2D70FD2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47" y="334015"/>
            <a:ext cx="2163415" cy="280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34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4E48A-6ECA-A326-F2AE-088E5A3C6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52E247BC-7AEC-8CC1-AD36-0737DF5C7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95042173-F565-2F06-9757-B9D666A79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336" y="348567"/>
            <a:ext cx="10719327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  </a:t>
            </a:r>
            <a:r>
              <a:rPr 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От</a:t>
            </a:r>
            <a:r>
              <a:rPr lang="ru-RU" sz="3400" b="1" i="1" dirty="0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  <a:r>
              <a:rPr lang="en-US" sz="3400" b="1" i="1" dirty="0">
                <a:solidFill>
                  <a:srgbClr val="004C86"/>
                </a:solidFill>
                <a:latin typeface="Myriad Pro" panose="020B0503030403020204" pitchFamily="34" charset="0"/>
              </a:rPr>
              <a:t>Development Economics – </a:t>
            </a:r>
            <a:r>
              <a:rPr lang="ru-RU" sz="3400" b="1" i="1" dirty="0">
                <a:solidFill>
                  <a:srgbClr val="004C86"/>
                </a:solidFill>
                <a:latin typeface="Myriad Pro" panose="020B0503030403020204" pitchFamily="34" charset="0"/>
              </a:rPr>
              <a:t>к                                   </a:t>
            </a:r>
            <a:r>
              <a:rPr lang="en-GB" altLang="ru-RU" sz="3400" b="1" i="1" dirty="0">
                <a:solidFill>
                  <a:srgbClr val="004C86"/>
                </a:solidFill>
                <a:latin typeface="Myriad Pro" panose="020B0503030403020204" pitchFamily="34" charset="0"/>
              </a:rPr>
              <a:t>the</a:t>
            </a:r>
            <a:r>
              <a:rPr lang="en-GB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  <a:r>
              <a:rPr lang="en-GB" altLang="ru-RU" sz="3400" b="1" i="1" dirty="0">
                <a:solidFill>
                  <a:srgbClr val="004C86"/>
                </a:solidFill>
                <a:latin typeface="Myriad Pro" panose="020B0503030403020204" pitchFamily="34" charset="0"/>
              </a:rPr>
              <a:t>Political Economy of Development</a:t>
            </a:r>
            <a:endParaRPr lang="ru-RU" altLang="ru-RU" sz="3400" b="1" i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E8B693F8-851F-F0A4-7E52-3B498DA4A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24C920E-260C-9E3F-EED1-4FDEF7170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57" y="1523996"/>
            <a:ext cx="10337006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sz="2600" dirty="0">
                <a:solidFill>
                  <a:srgbClr val="004C86"/>
                </a:solidFill>
              </a:rPr>
              <a:t>Политическая экономия развития </a:t>
            </a:r>
            <a:r>
              <a:rPr lang="en-US" sz="2600" dirty="0">
                <a:solidFill>
                  <a:srgbClr val="004C86"/>
                </a:solidFill>
              </a:rPr>
              <a:t>(</a:t>
            </a:r>
            <a:r>
              <a:rPr lang="ru-RU" sz="2600" dirty="0">
                <a:solidFill>
                  <a:srgbClr val="004C86"/>
                </a:solidFill>
              </a:rPr>
              <a:t>междисциплинарная область</a:t>
            </a:r>
            <a:r>
              <a:rPr lang="en-US" sz="2600" dirty="0">
                <a:solidFill>
                  <a:srgbClr val="004C86"/>
                </a:solidFill>
              </a:rPr>
              <a:t>) </a:t>
            </a:r>
            <a:r>
              <a:rPr lang="ru-RU" sz="2600" dirty="0">
                <a:solidFill>
                  <a:srgbClr val="004C86"/>
                </a:solidFill>
              </a:rPr>
              <a:t>изучает взаимодействие политических и экономических сил, в частности институтов и властных структур, влияющих на результаты развития страны.</a:t>
            </a:r>
          </a:p>
          <a:p>
            <a:pPr algn="just">
              <a:spcBef>
                <a:spcPct val="0"/>
              </a:spcBef>
            </a:pPr>
            <a:r>
              <a:rPr lang="ru-RU" sz="2600" dirty="0">
                <a:solidFill>
                  <a:srgbClr val="004C86"/>
                </a:solidFill>
              </a:rPr>
              <a:t>Развитие - это не только экономический рост, но и «создание самодостаточных институтов, которые решают проблемы институциональной несостоятельности, что приводит к повышению производительности, свободе и взаимозависимости, основанной на сотрудничестве».</a:t>
            </a:r>
          </a:p>
          <a:p>
            <a:pPr algn="just">
              <a:spcBef>
                <a:spcPct val="0"/>
              </a:spcBef>
            </a:pPr>
            <a:r>
              <a:rPr lang="ru-RU" sz="2600" b="1" dirty="0">
                <a:solidFill>
                  <a:srgbClr val="004C86"/>
                </a:solidFill>
              </a:rPr>
              <a:t>Институты (правила, законы и организации) </a:t>
            </a:r>
            <a:r>
              <a:rPr lang="ru-RU" sz="2600" dirty="0">
                <a:solidFill>
                  <a:srgbClr val="004C86"/>
                </a:solidFill>
              </a:rPr>
              <a:t>– в центре внимания. 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0510E00A-B87E-874E-99AB-6F9D7D7637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53525" y="5900738"/>
            <a:ext cx="792288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86568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45A3E-AC04-825D-CBD6-9D45C96DA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96764558-D791-9774-7473-1BA2F322E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24E9A9F2-67CD-23F9-F3FC-CD8F4DDE4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336" y="348567"/>
            <a:ext cx="10719327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Экономика развития в ее практическом воплощении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45C4D458-6438-8448-E015-327BF43FF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077EB3EC-9DEF-5415-54BF-838926C6B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57" y="1640792"/>
            <a:ext cx="1033700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sz="2600" dirty="0">
                <a:solidFill>
                  <a:srgbClr val="004C86"/>
                </a:solidFill>
              </a:rPr>
              <a:t>- </a:t>
            </a:r>
            <a:r>
              <a:rPr lang="ru-RU" sz="2600" b="1" dirty="0">
                <a:solidFill>
                  <a:srgbClr val="004C86"/>
                </a:solidFill>
              </a:rPr>
              <a:t>система институтов</a:t>
            </a:r>
            <a:r>
              <a:rPr lang="ru-RU" sz="2600" dirty="0">
                <a:solidFill>
                  <a:srgbClr val="004C86"/>
                </a:solidFill>
              </a:rPr>
              <a:t>, обеспечивающих необратимые положительные качественные изменения в экономической структуре и </a:t>
            </a:r>
            <a:r>
              <a:rPr lang="ru-RU" sz="2600" b="1" dirty="0">
                <a:solidFill>
                  <a:srgbClr val="004C86"/>
                </a:solidFill>
              </a:rPr>
              <a:t>производительных силах суверенной страны на эндогенной основе</a:t>
            </a:r>
            <a:r>
              <a:rPr lang="ru-RU" sz="2600" dirty="0">
                <a:solidFill>
                  <a:srgbClr val="004C86"/>
                </a:solidFill>
              </a:rPr>
              <a:t>, стимулирующих создание  новшеств в производстве, в продукции и услугах, в области управления, в других сферах жизнедеятельности для улучшения социального благополучия и расширения возможностей населения в сочетании с заботой об окружающей среде (это </a:t>
            </a:r>
            <a:r>
              <a:rPr lang="ru-RU" sz="2600" b="1" dirty="0">
                <a:solidFill>
                  <a:srgbClr val="004C86"/>
                </a:solidFill>
              </a:rPr>
              <a:t>существенно дополняет</a:t>
            </a:r>
            <a:r>
              <a:rPr lang="ru-RU" sz="2600" dirty="0">
                <a:solidFill>
                  <a:srgbClr val="004C86"/>
                </a:solidFill>
              </a:rPr>
              <a:t> оценку экономик на основе показателей ВВП и уровня доходов). </a:t>
            </a:r>
            <a:endParaRPr lang="ru-RU" sz="2400" dirty="0">
              <a:solidFill>
                <a:srgbClr val="004C86"/>
              </a:solidFill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829553A3-1BC7-B8E7-D3E9-AEC4446CDB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53525" y="5900738"/>
            <a:ext cx="792288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6118932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22240</TotalTime>
  <Words>1849</Words>
  <Application>Microsoft Macintosh PowerPoint</Application>
  <PresentationFormat>Произвольный</PresentationFormat>
  <Paragraphs>207</Paragraphs>
  <Slides>30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Arial Nova Light</vt:lpstr>
      <vt:lpstr>Myriad Pro</vt:lpstr>
      <vt:lpstr>Times New Roman</vt:lpstr>
      <vt:lpstr>Оформление по умолчанию</vt:lpstr>
      <vt:lpstr>Презентация PowerPoint</vt:lpstr>
      <vt:lpstr>Презентация PowerPoint</vt:lpstr>
      <vt:lpstr>Цель доклада:</vt:lpstr>
      <vt:lpstr>План доклада</vt:lpstr>
      <vt:lpstr>  1. «Экономика развития»:      теория и практика. </vt:lpstr>
      <vt:lpstr>Теории экономического роста и теории  экономического развития (экономики развития).</vt:lpstr>
      <vt:lpstr>The Pioneers of Development Economics: Great Economists on Development. 2005. Bresser-Pereira L.C., Oreiro J.L.  2024. A brief history of development theory. From Schumpeter and Prebisch to new developmentalism.</vt:lpstr>
      <vt:lpstr>  От Development Economics – к                                   the Political Economy of Development</vt:lpstr>
      <vt:lpstr>Экономика развития в ее практическом воплощении</vt:lpstr>
      <vt:lpstr>Экономика развития и воспроизводственный процесс</vt:lpstr>
      <vt:lpstr>2. Институты денежного обращения как объект исследования в теории экономики развития.</vt:lpstr>
      <vt:lpstr>Институты денежного обращения: определение</vt:lpstr>
      <vt:lpstr>Имеются и другие определения, с которыми работали другие авторы</vt:lpstr>
      <vt:lpstr>Роль институтов денежного обращения в воспроизводственном процессе</vt:lpstr>
      <vt:lpstr>.        3. Диалектика институтов     денежного обращения в     воспроизводственном процессе:     на примере «социализации     инвестиций» в КНР.</vt:lpstr>
      <vt:lpstr>В чём выражается диалектика институтов? </vt:lpstr>
      <vt:lpstr>«Социализация инвестиций» в КНР как сочетание доминирующих Х-институтов и комплементарных Y-институтов. </vt:lpstr>
      <vt:lpstr>Презентация PowerPoint</vt:lpstr>
      <vt:lpstr>Государственный контроль внешнего контура</vt:lpstr>
      <vt:lpstr>Государственный контроль внутреннего контура</vt:lpstr>
      <vt:lpstr>Государственный контроль внутреннего контура 2</vt:lpstr>
      <vt:lpstr>Диалектика институтов денежного обращения в воспроизводственном процессе в КНР</vt:lpstr>
      <vt:lpstr>«Экономика Кейнса» и «социализация инвестиций» в современном Китае</vt:lpstr>
      <vt:lpstr> 4. Переход к экономике     развития в России:     какой зарубежный опыт     нам полезен?</vt:lpstr>
      <vt:lpstr>Доля валового накопления основного капитала в странах с доминированием       Х- и Y-матрицы (в КНР в 2020-2023 гг. = 42,2%)</vt:lpstr>
      <vt:lpstr>Институциональная модель «государство-инвестор» (не «государство-регулятор»):</vt:lpstr>
      <vt:lpstr> Государственный долг в  ТОП-10 странах              по ВВП, ППС, 2024 г. (в скобках 2017 г.)</vt:lpstr>
      <vt:lpstr>Доли ВВП стран с доминированием                   Х-матрицы (серая линия) и Y-матрицы (чёрная линия), 1820-2020-е гг. </vt:lpstr>
      <vt:lpstr>Заключение</vt:lpstr>
      <vt:lpstr>    Спасибо за внимание!  Светлана Георгиевна Кирдина-Чэндлер  kirdina@inecon.ru www.kirdina.ru  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Svetlana Kirdina</cp:lastModifiedBy>
  <cp:revision>227</cp:revision>
  <dcterms:created xsi:type="dcterms:W3CDTF">2021-12-07T13:39:17Z</dcterms:created>
  <dcterms:modified xsi:type="dcterms:W3CDTF">2025-09-01T07:04:56Z</dcterms:modified>
</cp:coreProperties>
</file>