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6"/>
  </p:notesMasterIdLst>
  <p:sldIdLst>
    <p:sldId id="257" r:id="rId3"/>
    <p:sldId id="918" r:id="rId4"/>
    <p:sldId id="1002" r:id="rId5"/>
    <p:sldId id="1014" r:id="rId6"/>
    <p:sldId id="1060" r:id="rId7"/>
    <p:sldId id="1029" r:id="rId8"/>
    <p:sldId id="1052" r:id="rId9"/>
    <p:sldId id="1059" r:id="rId10"/>
    <p:sldId id="1068" r:id="rId11"/>
    <p:sldId id="1055" r:id="rId12"/>
    <p:sldId id="857" r:id="rId13"/>
    <p:sldId id="831" r:id="rId14"/>
    <p:sldId id="817" r:id="rId15"/>
    <p:sldId id="830" r:id="rId16"/>
    <p:sldId id="845" r:id="rId17"/>
    <p:sldId id="858" r:id="rId18"/>
    <p:sldId id="1061" r:id="rId19"/>
    <p:sldId id="873" r:id="rId20"/>
    <p:sldId id="1062" r:id="rId21"/>
    <p:sldId id="1056" r:id="rId22"/>
    <p:sldId id="1063" r:id="rId23"/>
    <p:sldId id="1064" r:id="rId24"/>
    <p:sldId id="1066" r:id="rId25"/>
    <p:sldId id="1069" r:id="rId26"/>
    <p:sldId id="1067" r:id="rId27"/>
    <p:sldId id="1053" r:id="rId28"/>
    <p:sldId id="1013" r:id="rId29"/>
    <p:sldId id="1036" r:id="rId30"/>
    <p:sldId id="847" r:id="rId31"/>
    <p:sldId id="1037" r:id="rId32"/>
    <p:sldId id="924" r:id="rId33"/>
    <p:sldId id="1041" r:id="rId34"/>
    <p:sldId id="970" r:id="rId35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6"/>
    <a:srgbClr val="0000A4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78470" autoAdjust="0"/>
  </p:normalViewPr>
  <p:slideViewPr>
    <p:cSldViewPr>
      <p:cViewPr varScale="1">
        <p:scale>
          <a:sx n="89" d="100"/>
          <a:sy n="89" d="100"/>
        </p:scale>
        <p:origin x="1448" y="16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D8A8F-147E-4C0F-8978-1558A74AEA8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1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923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7967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245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23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02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959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07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0C50D-F0FC-11D6-AD40-F85582A2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30EBC75-E3F5-E141-C9ED-DB40140AA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7F4A192-BF5C-AA64-B107-3B9C9804F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84E1B54-24B0-719A-F8DB-29BD3DF79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116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21D87-BEE9-C08B-FE0B-0DE12F2DF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60F969D-ACDF-96AE-D877-C19A58CA7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4AA74A2-35E4-A5F6-5635-FE12790D3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F654305-7421-DF67-314C-86B6A1228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5134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948E7-6C43-2CFC-AC26-634F9737D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15DFC38-61A3-41B1-F4C4-46EC5E3B3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879A6D1-DA09-35EF-92D6-233847120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997E4DD-0AC2-3BC7-0C63-8CD6FBC34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653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22E54-EAA9-1388-2E8F-E9B306F3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4AFA56E-5C36-8C16-816D-7B8D5039B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8FA1620-140C-1590-3AE9-3B4F016F7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01576EC-AF91-B88D-3349-5C39C8B79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251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254B1-A72E-621D-6C77-CB5050554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57AE923-7D93-763F-D1AB-53FFA4315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834FD4-2B8F-335E-AAF2-2CA3DA84C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B43CF48-08F4-4B68-9C11-DE4785608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8182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9FFD-A6EE-02A8-B351-3E9A4E93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CC634F-F1EB-41AC-3C87-08F4BE9F4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A8A664-E0E4-1910-D8D8-45509FCF6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7AAA5D-A664-0783-4E9F-DF728B4CC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812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07AE3-331E-0DF4-2A40-BDCC6758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54F74DD-3494-070E-A33A-1D0C8DA1A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FB01C29-7E98-6AD2-07C5-36799C49C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42E777-6994-36BB-E453-8D717EF2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0704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14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AA9B8-05F6-D457-3542-8FC9630A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1D8A821-C76C-2978-4802-D79E4FB28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450C888-0BCA-786F-4CE2-C483F545D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081AD35-94CC-1F2A-74C4-AA03D1309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0777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179E1-E84D-51D8-B056-F9FD3DD6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5E9CEED-4191-3B0F-8236-CFFA6C384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8412BC-E2EF-497B-6DB1-BF273E7E7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BEC5DC0-6E8A-B867-C670-9F7427A9B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897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6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75289-0A92-F0AC-16B2-D1B4154E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99ACFF-1636-5A57-8D8D-FC60F9A9E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80A382C-A9F0-7301-4B71-37D0A971B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CD1475-B45A-563D-A2DC-AAC2486F4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52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31FA5-0DCB-C418-4A3A-117A537E9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D3E894-E508-00FD-7347-797FCA681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60AC88-6BC3-A707-F08C-700956EB7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DA1CB-0D11-61E2-B3F3-D8B055F78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96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A032-F653-60ED-661A-A582BE3D4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4F4C9E-5130-A2AD-70E5-B36B31C5F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321E3D8-5DFA-E2B7-CE36-0EA2FDE60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D83070B-1467-6C75-115B-9E94C7F17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652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269D8-BB8B-CC5C-6A78-4380E3E2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C52765-2EDB-15FD-1AF5-F17BA62FD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F616A14-CC47-A9ED-273B-66BF217C9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50635-44C1-9966-1A8E-BF556ABF9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15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3E788-F381-CCBB-621B-E93BC4020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753C2B-8ABB-7F70-AB4F-F6CAD0FD8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AB71655-0CDD-90A0-CAF2-A4C75CC15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CFAD0F-ABE6-72B0-48F8-7747AD947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12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03B16-DEAF-1B01-3C42-A7A554C0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6F7E208-5FBE-911B-C3DD-81C243FDC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51A680-5D3B-C795-1D49-FE072B7AA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787760B-758D-F534-B774-90B66B888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310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8C1CD-CAE0-4F17-85A7-6D31EACB45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B5E5E-FFA9-B0AF-34C7-3C943E72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BC4F2-3FC6-7A3F-06E4-E2BF05FCB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6341F-8106-988B-D91B-4A0ADDEC0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CDC3-19C2-498A-996C-7E0BAFA8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1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F6A40E-6C1F-CC22-2427-966B62BB8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580E9-1281-F312-D3B8-A63737F2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442C4-08C1-D07E-F3C2-8D47E301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F125-E201-44D1-945B-E9D1BD53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0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00D23-AD17-D0C5-CDE9-A2AFB18F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FE25D-192A-75D4-3874-DC3B8B3F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D2451-FE04-CAF8-702F-2BB7FD902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7BB9-DEC7-4C03-B359-5C00D1A99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7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CD084-5A92-D91D-0E94-839D8CD2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D107B-B1FB-BD98-A22C-D38C28199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93554-4EFF-FE1E-9BAA-88EAAF581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A285-6F92-4BAB-9428-0FB1C9FAC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A5D569-155D-9A13-0999-B317C997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4DF12B-47A5-E419-BEED-A89D761FE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EFC968-0C36-85B8-E5AE-AB737082A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69F2-8A1E-4D21-B52A-DB1261464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9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B4F62B-A335-0C41-A0B0-5E540E6DF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FAA93-4059-BB83-25A7-598F4E47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F4AD7-A537-114C-F3A8-F0593221F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83A-BF55-4554-B790-6E82AD525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119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1E986-6221-D015-2037-05BAE2499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ACCC99-4B67-9C2D-9ACB-332CFFF38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692F7-4793-E8F2-B274-D03E263A9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EB03-5392-44C2-B301-577A3F389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69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72706-12FE-CF7B-F24D-DB8ADE93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8E2C7-F3EB-B84B-197C-FDD8700A1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3DB3E-C8FE-B1D0-A9FF-D835F6F47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044C-77B9-4BE9-A8C8-82025A635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239F5-0D1A-ABF0-4379-E5D30033C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7E3C6-C1BB-F341-B4A7-9AA29D1FB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C889B-E3CB-F700-EF79-ACB34741A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6BE-6B89-44F3-B7B5-5726B2C51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23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BF37-A69E-D976-46BE-8D4143A88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5559D-FD74-0564-8AA4-3C110C559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9981F-21B1-1C61-D48F-60DC4ED79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4047-F54C-4432-B62F-28E3AEC6D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6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1E632-9EC4-7B26-1563-E092811F7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BA7CD-9CAD-6CE3-FFFE-23FD87F4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9EEBD-18A0-65AC-C682-39E5254B4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C63C-AD86-441D-8095-D809C60DA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5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DC56CD-D34D-A389-E78B-8F31ACCF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2CB6F3-6833-CD16-36C3-5D3ED0E29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4B0C89-54DA-4ED5-F49C-0B48C0655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3D9A17-3487-F6EC-7CED-A23F3E8E2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CD842-FF76-C5C9-5E30-90D8A13FA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5AF882-C29D-4724-8B94-CA6432EC3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4319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4000" b="1" dirty="0">
                <a:solidFill>
                  <a:srgbClr val="002060"/>
                </a:solidFill>
              </a:rPr>
              <a:t>Эволюция глобализации: от однополярности к биполярности. </a:t>
            </a:r>
          </a:p>
          <a:p>
            <a:pPr algn="ctr"/>
            <a:endParaRPr lang="ru-RU" sz="2400" dirty="0">
              <a:solidFill>
                <a:srgbClr val="004C86"/>
              </a:solidFill>
            </a:endParaRPr>
          </a:p>
          <a:p>
            <a:pPr algn="ctr"/>
            <a:r>
              <a:rPr lang="en-GB" sz="2400" dirty="0">
                <a:solidFill>
                  <a:srgbClr val="004C86"/>
                </a:solidFill>
              </a:rPr>
              <a:t>XVI </a:t>
            </a:r>
            <a:r>
              <a:rPr lang="ru-RU" sz="2400" dirty="0">
                <a:solidFill>
                  <a:srgbClr val="004C86"/>
                </a:solidFill>
              </a:rPr>
              <a:t>Пущинский симпозиум по </a:t>
            </a:r>
            <a:r>
              <a:rPr lang="ru-RU" sz="2400" dirty="0" err="1">
                <a:solidFill>
                  <a:srgbClr val="004C86"/>
                </a:solidFill>
              </a:rPr>
              <a:t>эволюционнои</a:t>
            </a:r>
            <a:r>
              <a:rPr lang="ru-RU" sz="2400" dirty="0">
                <a:solidFill>
                  <a:srgbClr val="004C86"/>
                </a:solidFill>
              </a:rPr>
              <a:t>̆ экономике,</a:t>
            </a:r>
          </a:p>
          <a:p>
            <a:pPr algn="ctr"/>
            <a:r>
              <a:rPr lang="ru-RU" sz="2400" dirty="0">
                <a:solidFill>
                  <a:srgbClr val="004C86"/>
                </a:solidFill>
              </a:rPr>
              <a:t>4-6 сентября 2025 г. </a:t>
            </a: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4C86"/>
                </a:solidFill>
              </a:rPr>
              <a:t>Светлана Георгиевна Кирдина-Чэндлер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4C86"/>
                </a:solidFill>
                <a:latin typeface="Arial Nova Light" panose="020B0304020202020204" pitchFamily="34" charset="0"/>
              </a:rPr>
              <a:t>Институт экономики Российской академии наук, 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4C86"/>
                </a:solidFill>
                <a:latin typeface="Arial Nova Light" panose="020B0304020202020204" pitchFamily="34" charset="0"/>
              </a:rPr>
              <a:t>зав. Центром институционально-эволюционной экономики,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4C86"/>
                </a:solidFill>
                <a:latin typeface="Arial Nova Light" panose="020B0304020202020204" pitchFamily="34" charset="0"/>
              </a:rPr>
              <a:t>доктор социологических наук, кандидат экономических наук</a:t>
            </a:r>
            <a:endParaRPr lang="ru-RU" altLang="ru-RU" sz="2000" b="1" dirty="0">
              <a:solidFill>
                <a:srgbClr val="004C86"/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153E-D375-557E-7E38-7C87B6E0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6E82-1171-C258-3504-1746910D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93" y="4600701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Основные варианты формирующегося нового мирового порядка: </a:t>
            </a:r>
            <a:r>
              <a:rPr lang="ru-RU" sz="360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бесполюсный</a:t>
            </a: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(сетевой) мир, новая однополярность, многополярность, биполярность?</a:t>
            </a:r>
            <a:b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3624C-D407-6115-C5AF-1273D6C2D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EC04-5C1A-3D05-F5C8-F0630592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4100" name="Picture 4" descr="Многополярный мир: Каким будет новое мироустройство - HSE Daily">
            <a:extLst>
              <a:ext uri="{FF2B5EF4-FFF2-40B4-BE49-F238E27FC236}">
                <a16:creationId xmlns:a16="http://schemas.microsoft.com/office/drawing/2014/main" id="{00EFEEDA-0343-0C71-1D81-F1E31849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56" y="503783"/>
            <a:ext cx="3619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3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1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5493" y="1733213"/>
            <a:ext cx="1368451" cy="4746962"/>
          </a:xfrm>
        </p:spPr>
        <p:txBody>
          <a:bodyPr/>
          <a:lstStyle/>
          <a:p>
            <a:pPr eaLnBrk="1" hangingPunct="1"/>
            <a:br>
              <a:rPr lang="ru-RU" altLang="ru-RU" sz="3200" b="1" dirty="0">
                <a:solidFill>
                  <a:srgbClr val="002060"/>
                </a:solidFill>
              </a:rPr>
            </a:br>
            <a:br>
              <a:rPr lang="ru-RU" altLang="ru-RU" sz="3200" b="1" dirty="0">
                <a:solidFill>
                  <a:srgbClr val="002060"/>
                </a:solidFill>
              </a:rPr>
            </a:br>
            <a:r>
              <a:rPr lang="ru-RU" altLang="ru-RU" sz="20000" b="1" dirty="0">
                <a:solidFill>
                  <a:srgbClr val="002060"/>
                </a:solidFill>
              </a:rPr>
              <a:t>? </a:t>
            </a:r>
            <a:br>
              <a:rPr lang="ru-RU" altLang="ru-RU" sz="20000" b="1" dirty="0">
                <a:solidFill>
                  <a:srgbClr val="002060"/>
                </a:solidFill>
              </a:rPr>
            </a:br>
            <a:endParaRPr lang="ru-RU" altLang="ru-RU" sz="200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905420-5474-D109-FDCC-2EC72912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" y="553054"/>
            <a:ext cx="8966887" cy="5380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E382-8409-1453-5C72-7955B4A6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Мир без полюсов=</a:t>
            </a:r>
            <a:r>
              <a:rPr lang="ru-RU" sz="3600" b="1" strike="sngStrike" dirty="0">
                <a:solidFill>
                  <a:srgbClr val="004C86"/>
                </a:solidFill>
              </a:rPr>
              <a:t>сеть?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6C788-01EF-C7B3-87B9-BE4BE63F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45" y="1245740"/>
            <a:ext cx="6912767" cy="42767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</a:t>
            </a:r>
            <a:r>
              <a:rPr 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Бесполюсный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мир — феномен, известный своей </a:t>
            </a:r>
            <a:r>
              <a:rPr 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неопределенностью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,  исторически и геополитически чрезвычайно опасный…, он опасен еще и непредсказуемостью последствий: во что он трансформируется и какой образец миропорядка победит» </a:t>
            </a:r>
            <a:r>
              <a:rPr lang="en-US" sz="28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sz="2800" i="1" dirty="0">
                <a:solidFill>
                  <a:srgbClr val="004C86"/>
                </a:solidFill>
                <a:latin typeface="Myriad Pro" panose="020B0503030403020204" pitchFamily="34" charset="0"/>
              </a:rPr>
              <a:t>Данилов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, 2017:68</a:t>
            </a:r>
            <a:r>
              <a:rPr lang="en-US" sz="2800" dirty="0">
                <a:solidFill>
                  <a:srgbClr val="004C86"/>
                </a:solidFill>
                <a:latin typeface="Myriad Pro" panose="020B0503030403020204" pitchFamily="34" charset="0"/>
              </a:rPr>
              <a:t>)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. Имеет промежуточный характер.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CC4B25-0104-EE06-28A3-035725F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9F616B-E431-4898-8C05-75620924501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4DB52-04CD-6C88-1406-1102F60C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13" y="2303983"/>
            <a:ext cx="40045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"/>
            <a:ext cx="11522075" cy="62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545007"/>
            <a:ext cx="100885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Однополярность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= гегемония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одного игрока.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Однополярность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— конечная точка эволюции, и она неизбежна»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Straus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1997: 27).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Концепции Фукуямы о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«конце истории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 (1992) в связи с распространением институтов и ценностей западного либерализма во всем мире.  Это знаменовало бы окончание многовековых политических и идеологических противостояний, революций и войн («благие намерения»).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2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62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627" y="231747"/>
            <a:ext cx="10296525" cy="93595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Исторический приговор </a:t>
            </a:r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однополярности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211393"/>
            <a:ext cx="1008856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Сама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история выступила против </a:t>
            </a:r>
            <a:r>
              <a:rPr kumimoji="0" lang="ru-RU" alt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однополярности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 закат глобализации во главе с мировым гегемоном;  США теряют лидерство и право на мировую гегемонию 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ru-RU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Каган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2008).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Глобальная однополярность представляет </a:t>
            </a:r>
            <a:r>
              <a:rPr kumimoji="0" lang="ru-RU" altLang="ru-RU" sz="2600" b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угрозу для демократии: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у сверхдержавы возникает соблазн использовать свое положение в собственных интересах, не принимая во внимание интересы других стран (</a:t>
            </a:r>
            <a:r>
              <a:rPr kumimoji="0" lang="ru-RU" altLang="ru-RU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Köchler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2020).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Как реалистично отметил Фрэнсис Фукуяма в своем интервью 20 марта 2022 г., </a:t>
            </a:r>
            <a:r>
              <a:rPr lang="en-US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 it is </a:t>
            </a:r>
            <a:r>
              <a:rPr lang="en-US" altLang="ru-RU" sz="2600" b="1" dirty="0">
                <a:solidFill>
                  <a:srgbClr val="004C86"/>
                </a:solidFill>
                <a:latin typeface="Myriad Pro" panose="020B0503030403020204" pitchFamily="34" charset="0"/>
              </a:rPr>
              <a:t>“the end of the end of history” </a:t>
            </a:r>
            <a:r>
              <a:rPr lang="en-US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now</a:t>
            </a: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(Реалистичные эксперты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 рассматривают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«новую однополярность» как возможную модель преодоления угрожающего мирового хаоса).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5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"/>
            <a:ext cx="11522075" cy="62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Многополярность?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092059"/>
            <a:ext cx="100885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Есть статистическое обоснование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перехода к многополярному миру</a:t>
            </a:r>
            <a:r>
              <a:rPr kumimoji="0" lang="ru-RU" altLang="ru-RU" sz="260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оно 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исходит из прогнозов перестройки мировой системы крупнейших экономических центров, сопоставимых друг с другом по мощи, но отличных в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цивилизационном и культурном отношении </a:t>
            </a:r>
            <a:r>
              <a:rPr kumimoji="0" lang="ru-RU" altLang="ru-RU" sz="260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(Китай, США, Россия, Индия, Бразилия, Япония…)</a:t>
            </a: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Тезис о многополярности («полицентричности», «конструктивном полицентризме», «порядке, основанном на взаимодействии локальных цивилизаций») как устойчивом состоянии мира имеет </a:t>
            </a:r>
            <a:r>
              <a:rPr lang="ru-RU" altLang="ru-RU" sz="2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множество сторонников </a:t>
            </a: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среди ученых и политиков.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0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128587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 неустойчива 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39" y="1435728"/>
            <a:ext cx="103721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Однако есть точка зрения о том, что многополярность может быть отождествлена с  состоянием политического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хаоса (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Киссинджер,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1997), поэтому многополярность  полагают </a:t>
            </a:r>
            <a:r>
              <a:rPr kumimoji="0" lang="ru-RU" altLang="ru-RU" sz="2800" b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переходной фазой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от однополярного к </a:t>
            </a:r>
            <a:r>
              <a:rPr kumimoji="0" lang="ru-RU" altLang="ru-RU" sz="2800" b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биполярному миру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Арин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2001).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Также многополярность опасна потенциальной политикой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«разделяй и властвуй»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со стороны сильнейших(его).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88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15900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Биполярность?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48596"/>
            <a:ext cx="100901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означает разделение сфер влияния и наличие равновеликих полюсов экономической и политической силы в виде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двух групп государств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(вплоть до создания внутри каждого полюса военно-политических союзов)  с обозначением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границ  и правил диалога.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Существуют различные точки зрения по поводу биполярности.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9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"/>
            <a:ext cx="11522075" cy="63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163" y="305169"/>
            <a:ext cx="10604474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Вместо однополярности – биполярность</a:t>
            </a:r>
            <a:br>
              <a:rPr lang="ru-RU" altLang="ru-RU" sz="3600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(биполярная модель ≠ модель «центр-периферия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75" y="1234660"/>
            <a:ext cx="10088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E1BCD-8EAE-957C-B99D-ACBC22F2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103" y="1931090"/>
            <a:ext cx="5499069" cy="373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5859A-D28B-7C47-4FAD-6BC281E70CE0}"/>
              </a:ext>
            </a:extLst>
          </p:cNvPr>
          <p:cNvSpPr txBox="1"/>
          <p:nvPr/>
        </p:nvSpPr>
        <p:spPr>
          <a:xfrm>
            <a:off x="2803333" y="5745754"/>
            <a:ext cx="599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https://www.ipis.ir/en/subjectview/725202/new-world-order-signs-and-requirements</a:t>
            </a:r>
          </a:p>
        </p:txBody>
      </p:sp>
    </p:spTree>
    <p:extLst>
      <p:ext uri="{BB962C8B-B14F-4D97-AF65-F5344CB8AC3E}">
        <p14:creationId xmlns:p14="http://schemas.microsoft.com/office/powerpoint/2010/main" val="91915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как реальность нового мирового порядка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Она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институционализируется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путем сосуществования равномощных симметричных коалиций. И такие коалиции кристаллизуются на наших глазах.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57B109-D04C-9291-29B0-FA773689F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27" y="3625913"/>
            <a:ext cx="2085896" cy="29612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EE781-E7D5-FE9F-A03E-BAA4B143A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013" y="3560128"/>
            <a:ext cx="5432196" cy="26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211DA-E403-0B63-ACEC-06AAA518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FDE71952-5277-58DD-D23B-6734D9C6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29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54D567BA-1C6C-0584-D263-DD11B19AE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09" y="108760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Мотивация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8332A661-0973-8781-4D52-EFE5B480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2BE6351F-5062-B9DD-17E2-1454B67D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33" y="1050865"/>
            <a:ext cx="5527134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	</a:t>
            </a: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Мировая экономика XXI в. меняется не только структурно, но и качественно.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	Одно из основных изменений – размывание однополярного глобального мира.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	России  продолжает встраиваться в этот процесс.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	Понимание перспектив смены прежней однополярности может быть полезным. </a:t>
            </a:r>
            <a:endParaRPr lang="en-US" altLang="ru-RU" sz="2600" i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6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ED1794D8-A3FC-B4C5-7EFA-DC504EB40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3224F7-AA94-7AE1-3B3B-9E5FD8C3A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17" y="1740571"/>
            <a:ext cx="4825333" cy="32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3AF38-DE37-FB40-E16F-268FBAC31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DD83-1008-3CA1-E2F9-BA7E9200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69" y="3551274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Институционализация и экономика новой глобальной биполярности. </a:t>
            </a: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2C27-58DE-040F-EF98-55B0738C0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693" y="4708525"/>
            <a:ext cx="9937750" cy="1417638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A1D9-5C15-52C7-3011-7CFC7DC2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6" name="Picture 8" descr="Two Teams Of 3d People With Different Color Separated From A Ditch.  Фотография, картинки, изображения и сток-фотография без роялти. Image  11694898">
            <a:extLst>
              <a:ext uri="{FF2B5EF4-FFF2-40B4-BE49-F238E27FC236}">
                <a16:creationId xmlns:a16="http://schemas.microsoft.com/office/drawing/2014/main" id="{1A3384FD-B1A1-FA14-C535-0025E06F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92" y="575791"/>
            <a:ext cx="59897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9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1CCB3-131B-613E-B400-A42EEBB10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E342AC92-74A2-F5A1-8A89-ED6474BE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" y="128587"/>
            <a:ext cx="1152207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896B0525-8EE0-09BA-3B75-28B8CC7E2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327" y="422042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Ядро западной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-коалиции: </a:t>
            </a:r>
            <a:b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НАТО и Евросоюз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, 2001–202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435B8DA5-AC56-EC0D-BEB1-2B2B39A7B6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9B32C10C-77EF-4273-E07B-8D9D69B4A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AD0FC02-5762-1A17-2B47-679B6CAC1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98483"/>
              </p:ext>
            </p:extLst>
          </p:nvPr>
        </p:nvGraphicFramePr>
        <p:xfrm>
          <a:off x="1224533" y="1966873"/>
          <a:ext cx="8370716" cy="3691112"/>
        </p:xfrm>
        <a:graphic>
          <a:graphicData uri="http://schemas.openxmlformats.org/drawingml/2006/table">
            <a:tbl>
              <a:tblPr firstRow="1" firstCol="1" bandRow="1"/>
              <a:tblGrid>
                <a:gridCol w="1674143">
                  <a:extLst>
                    <a:ext uri="{9D8B030D-6E8A-4147-A177-3AD203B41FA5}">
                      <a16:colId xmlns:a16="http://schemas.microsoft.com/office/drawing/2014/main" val="3194889647"/>
                    </a:ext>
                  </a:extLst>
                </a:gridCol>
                <a:gridCol w="2672191">
                  <a:extLst>
                    <a:ext uri="{9D8B030D-6E8A-4147-A177-3AD203B41FA5}">
                      <a16:colId xmlns:a16="http://schemas.microsoft.com/office/drawing/2014/main" val="2437557808"/>
                    </a:ext>
                  </a:extLst>
                </a:gridCol>
                <a:gridCol w="4024382">
                  <a:extLst>
                    <a:ext uri="{9D8B030D-6E8A-4147-A177-3AD203B41FA5}">
                      <a16:colId xmlns:a16="http://schemas.microsoft.com/office/drawing/2014/main" val="4030972069"/>
                    </a:ext>
                  </a:extLst>
                </a:gridCol>
              </a:tblGrid>
              <a:tr h="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стран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стран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9166"/>
                  </a:ext>
                </a:extLst>
              </a:tr>
              <a:tr h="72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NATO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11557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Union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0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(включая пересечения)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3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    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093513"/>
                  </a:ext>
                </a:extLst>
              </a:tr>
            </a:tbl>
          </a:graphicData>
        </a:graphic>
      </p:graphicFrame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F78D329-217A-7BD9-DCCC-99E14BD9C4A4}"/>
              </a:ext>
            </a:extLst>
          </p:cNvPr>
          <p:cNvSpPr/>
          <p:nvPr/>
        </p:nvSpPr>
        <p:spPr>
          <a:xfrm rot="16200000">
            <a:off x="7762526" y="4766990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308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F41B4-4EE1-D2BD-31FE-58E46B17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7FB0E6BE-1DCC-1C94-67E8-F8C7711C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15"/>
            <a:ext cx="11522075" cy="63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AE4B6738-0D72-072F-4F96-21EE83B63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Ядро незападной Х-коалиции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:                                              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ШОС, БРИКС+ и СНГ,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2001-202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B46A7A77-6749-4DB6-35E6-0D1F48E080E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0F2E73E7-2B94-0864-8725-26D590865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66874D1-6714-9033-1AA7-0B2D996FC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92179"/>
              </p:ext>
            </p:extLst>
          </p:nvPr>
        </p:nvGraphicFramePr>
        <p:xfrm>
          <a:off x="1512565" y="1704180"/>
          <a:ext cx="8424936" cy="3642565"/>
        </p:xfrm>
        <a:graphic>
          <a:graphicData uri="http://schemas.openxmlformats.org/drawingml/2006/table">
            <a:tbl>
              <a:tblPr firstRow="1" firstCol="1" bandRow="1"/>
              <a:tblGrid>
                <a:gridCol w="1829772">
                  <a:extLst>
                    <a:ext uri="{9D8B030D-6E8A-4147-A177-3AD203B41FA5}">
                      <a16:colId xmlns:a16="http://schemas.microsoft.com/office/drawing/2014/main" val="4001652383"/>
                    </a:ext>
                  </a:extLst>
                </a:gridCol>
                <a:gridCol w="3256472">
                  <a:extLst>
                    <a:ext uri="{9D8B030D-6E8A-4147-A177-3AD203B41FA5}">
                      <a16:colId xmlns:a16="http://schemas.microsoft.com/office/drawing/2014/main" val="3737654887"/>
                    </a:ext>
                  </a:extLst>
                </a:gridCol>
                <a:gridCol w="3338692">
                  <a:extLst>
                    <a:ext uri="{9D8B030D-6E8A-4147-A177-3AD203B41FA5}">
                      <a16:colId xmlns:a16="http://schemas.microsoft.com/office/drawing/2014/main" val="692163894"/>
                    </a:ext>
                  </a:extLst>
                </a:gridCol>
              </a:tblGrid>
              <a:tr h="490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стран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2024, число стран (в т.ч. члены и государства-партнеры)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776857"/>
                  </a:ext>
                </a:extLst>
              </a:tr>
              <a:tr h="595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ШОС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22528"/>
                  </a:ext>
                </a:extLst>
              </a:tr>
              <a:tr h="48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БРИКС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193302"/>
                  </a:ext>
                </a:extLst>
              </a:tr>
              <a:tr h="75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837524"/>
                  </a:ext>
                </a:extLst>
              </a:tr>
              <a:tr h="62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(включая пересечения)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40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379489"/>
                  </a:ext>
                </a:extLst>
              </a:tr>
            </a:tbl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A304AA0A-2304-24B2-3C32-605AB732ED26}"/>
              </a:ext>
            </a:extLst>
          </p:cNvPr>
          <p:cNvSpPr/>
          <p:nvPr/>
        </p:nvSpPr>
        <p:spPr>
          <a:xfrm rot="16200000">
            <a:off x="8554614" y="4766990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16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B6050-240E-593A-1050-4E5D82F55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49261C3A-0C0C-9F51-C445-E69F20DC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91"/>
            <a:ext cx="11449669" cy="66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A0F3C015-A5C3-2078-27B7-C02116F4C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650306"/>
            <a:ext cx="10296525" cy="450851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Выборка крупнейших стран Х-коалиции  (Бразилия, Индия, Китай и Россия) и </a:t>
            </a:r>
            <a:r>
              <a:rPr lang="en-US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коалиции (Великобритания, Германия, США и Франция)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C4460D7B-F285-EFEF-2FA7-D74BCBA5BC9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F62EDDB4-6423-660A-EFAB-959A27451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  <p:pic>
        <p:nvPicPr>
          <p:cNvPr id="4" name="Рисунок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6153018F-8304-7CE3-D2A2-ADD20ECEE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9" y="1694479"/>
            <a:ext cx="5393025" cy="4206259"/>
          </a:xfrm>
          <a:prstGeom prst="rect">
            <a:avLst/>
          </a:prstGeom>
          <a:noFill/>
        </p:spPr>
      </p:pic>
      <p:pic>
        <p:nvPicPr>
          <p:cNvPr id="5" name="Рисунок 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D953CA4C-9952-8332-A9EB-D677FAAFA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14" y="1719654"/>
            <a:ext cx="5308396" cy="412765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C73832-519B-D9F7-8492-07CDB6039AD1}"/>
              </a:ext>
            </a:extLst>
          </p:cNvPr>
          <p:cNvSpPr txBox="1"/>
          <p:nvPr/>
        </p:nvSpPr>
        <p:spPr>
          <a:xfrm>
            <a:off x="331809" y="5938232"/>
            <a:ext cx="10948601" cy="477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worldbank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wits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worldbank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countrystats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aspx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(2010-2020), 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oec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(202)         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tradingeconomics</a:t>
            </a: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(202-2022). 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Расчеты автора.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7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E87D-0A66-A74E-2CF3-8A1D6381B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2217-D37E-88C2-B5FF-081C3C76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0" y="3891037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Россия в условиях новой глобальной биполярности и о роли национального суверенитета. </a:t>
            </a: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2384D-7277-460D-9216-F33A72F69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D0F27-065B-EDFF-87B8-CF87C18E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50E6395B-D852-3D1C-B947-42B8F29C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954" y="725487"/>
            <a:ext cx="3505470" cy="26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2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ED40-DBED-1522-16AF-F70D41233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>
            <a:extLst>
              <a:ext uri="{FF2B5EF4-FFF2-40B4-BE49-F238E27FC236}">
                <a16:creationId xmlns:a16="http://schemas.microsoft.com/office/drawing/2014/main" id="{DF1B37B3-DCB8-8919-76C3-A44CFACA0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951" y="305169"/>
            <a:ext cx="10296525" cy="114962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4C86"/>
                </a:solidFill>
              </a:rPr>
              <a:t>Динамика внешнеторгового оборота России с крупнейшими странами Х- и </a:t>
            </a:r>
            <a:r>
              <a:rPr lang="en-US" sz="3200" b="1" dirty="0">
                <a:solidFill>
                  <a:srgbClr val="004C86"/>
                </a:solidFill>
              </a:rPr>
              <a:t>Y</a:t>
            </a:r>
            <a:r>
              <a:rPr lang="ru-RU" sz="3200" b="1" dirty="0">
                <a:solidFill>
                  <a:srgbClr val="004C86"/>
                </a:solidFill>
              </a:rPr>
              <a:t>-коалиции,            2010-2022 гг., в ценах экспорта</a:t>
            </a:r>
            <a:endParaRPr lang="ru-RU" altLang="ru-RU" sz="32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23325C16-B87B-A86D-FC14-9DEB0725746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C3C70A44-A887-E5A2-C03D-856D073AD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836EC92-B587-CE69-117B-2FFEF7C36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216197"/>
              </p:ext>
            </p:extLst>
          </p:nvPr>
        </p:nvGraphicFramePr>
        <p:xfrm>
          <a:off x="1156689" y="1959633"/>
          <a:ext cx="9433048" cy="3731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321">
                  <a:extLst>
                    <a:ext uri="{9D8B030D-6E8A-4147-A177-3AD203B41FA5}">
                      <a16:colId xmlns:a16="http://schemas.microsoft.com/office/drawing/2014/main" val="834988228"/>
                    </a:ext>
                  </a:extLst>
                </a:gridCol>
                <a:gridCol w="757439">
                  <a:extLst>
                    <a:ext uri="{9D8B030D-6E8A-4147-A177-3AD203B41FA5}">
                      <a16:colId xmlns:a16="http://schemas.microsoft.com/office/drawing/2014/main" val="3226916312"/>
                    </a:ext>
                  </a:extLst>
                </a:gridCol>
                <a:gridCol w="757439">
                  <a:extLst>
                    <a:ext uri="{9D8B030D-6E8A-4147-A177-3AD203B41FA5}">
                      <a16:colId xmlns:a16="http://schemas.microsoft.com/office/drawing/2014/main" val="891595225"/>
                    </a:ext>
                  </a:extLst>
                </a:gridCol>
                <a:gridCol w="757439">
                  <a:extLst>
                    <a:ext uri="{9D8B030D-6E8A-4147-A177-3AD203B41FA5}">
                      <a16:colId xmlns:a16="http://schemas.microsoft.com/office/drawing/2014/main" val="2467307201"/>
                    </a:ext>
                  </a:extLst>
                </a:gridCol>
                <a:gridCol w="757439">
                  <a:extLst>
                    <a:ext uri="{9D8B030D-6E8A-4147-A177-3AD203B41FA5}">
                      <a16:colId xmlns:a16="http://schemas.microsoft.com/office/drawing/2014/main" val="4222509547"/>
                    </a:ext>
                  </a:extLst>
                </a:gridCol>
                <a:gridCol w="906203">
                  <a:extLst>
                    <a:ext uri="{9D8B030D-6E8A-4147-A177-3AD203B41FA5}">
                      <a16:colId xmlns:a16="http://schemas.microsoft.com/office/drawing/2014/main" val="3834598612"/>
                    </a:ext>
                  </a:extLst>
                </a:gridCol>
                <a:gridCol w="906203">
                  <a:extLst>
                    <a:ext uri="{9D8B030D-6E8A-4147-A177-3AD203B41FA5}">
                      <a16:colId xmlns:a16="http://schemas.microsoft.com/office/drawing/2014/main" val="137799819"/>
                    </a:ext>
                  </a:extLst>
                </a:gridCol>
                <a:gridCol w="836356">
                  <a:extLst>
                    <a:ext uri="{9D8B030D-6E8A-4147-A177-3AD203B41FA5}">
                      <a16:colId xmlns:a16="http://schemas.microsoft.com/office/drawing/2014/main" val="4152959438"/>
                    </a:ext>
                  </a:extLst>
                </a:gridCol>
                <a:gridCol w="836356">
                  <a:extLst>
                    <a:ext uri="{9D8B030D-6E8A-4147-A177-3AD203B41FA5}">
                      <a16:colId xmlns:a16="http://schemas.microsoft.com/office/drawing/2014/main" val="1937225209"/>
                    </a:ext>
                  </a:extLst>
                </a:gridCol>
                <a:gridCol w="733853">
                  <a:extLst>
                    <a:ext uri="{9D8B030D-6E8A-4147-A177-3AD203B41FA5}">
                      <a16:colId xmlns:a16="http://schemas.microsoft.com/office/drawing/2014/main" val="438035625"/>
                    </a:ext>
                  </a:extLst>
                </a:gridCol>
              </a:tblGrid>
              <a:tr h="3098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Торговля России со странами: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effectLst/>
                        </a:rPr>
                        <a:t>млрд.</a:t>
                      </a:r>
                      <a:r>
                        <a:rPr lang="en-US" sz="1300" kern="100" dirty="0">
                          <a:effectLst/>
                        </a:rPr>
                        <a:t> $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17597"/>
                  </a:ext>
                </a:extLst>
              </a:tr>
              <a:tr h="124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м</a:t>
                      </a:r>
                      <a:r>
                        <a:rPr lang="en-US" sz="1300" kern="100">
                          <a:effectLst/>
                        </a:rPr>
                        <a:t>лрд</a:t>
                      </a:r>
                      <a:r>
                        <a:rPr lang="ru-RU" sz="1300" kern="100">
                          <a:effectLst/>
                        </a:rPr>
                        <a:t>.</a:t>
                      </a:r>
                      <a:r>
                        <a:rPr lang="en-US" sz="1300" kern="100">
                          <a:effectLst/>
                        </a:rPr>
                        <a:t> $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2015</a:t>
                      </a:r>
                      <a:r>
                        <a:rPr lang="en-US" sz="1300" kern="100">
                          <a:effectLst/>
                        </a:rPr>
                        <a:t>/</a:t>
                      </a:r>
                      <a:r>
                        <a:rPr lang="ru-RU" sz="1300" kern="100">
                          <a:effectLst/>
                        </a:rPr>
                        <a:t> 2010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млрд.</a:t>
                      </a:r>
                      <a:r>
                        <a:rPr lang="en-US" sz="1300" kern="100">
                          <a:effectLst/>
                        </a:rPr>
                        <a:t> $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2020/</a:t>
                      </a:r>
                      <a:r>
                        <a:rPr lang="ru-RU" sz="1300" kern="100">
                          <a:effectLst/>
                        </a:rPr>
                        <a:t> 20</a:t>
                      </a:r>
                      <a:r>
                        <a:rPr lang="en-US" sz="1300" kern="100">
                          <a:effectLst/>
                        </a:rPr>
                        <a:t>1</a:t>
                      </a:r>
                      <a:r>
                        <a:rPr lang="ru-RU" sz="1300" kern="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млрд. </a:t>
                      </a:r>
                      <a:r>
                        <a:rPr lang="en-US" sz="1300" kern="100">
                          <a:effectLst/>
                        </a:rPr>
                        <a:t>$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202</a:t>
                      </a:r>
                      <a:r>
                        <a:rPr lang="ru-RU" sz="1300" kern="100">
                          <a:effectLst/>
                        </a:rPr>
                        <a:t>1</a:t>
                      </a:r>
                      <a:r>
                        <a:rPr lang="en-US" sz="1300" kern="100">
                          <a:effectLst/>
                        </a:rPr>
                        <a:t>/ 2010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млрд.</a:t>
                      </a:r>
                      <a:r>
                        <a:rPr lang="en-US" sz="1300" kern="100">
                          <a:effectLst/>
                        </a:rPr>
                        <a:t> $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202</a:t>
                      </a:r>
                      <a:r>
                        <a:rPr lang="ru-RU" sz="1300" kern="100">
                          <a:effectLst/>
                        </a:rPr>
                        <a:t>2</a:t>
                      </a:r>
                      <a:r>
                        <a:rPr lang="en-US" sz="1300" kern="100">
                          <a:effectLst/>
                        </a:rPr>
                        <a:t>/ 2010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08258974"/>
                  </a:ext>
                </a:extLst>
              </a:tr>
              <a:tr h="932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effectLst/>
                        </a:rPr>
                        <a:t>Бразилия, Индия, Китай (</a:t>
                      </a:r>
                      <a:r>
                        <a:rPr lang="en-US" sz="1300" kern="100" dirty="0">
                          <a:effectLst/>
                        </a:rPr>
                        <a:t>X)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effectLst/>
                        </a:rPr>
                        <a:t>72.1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effectLst/>
                        </a:rPr>
                        <a:t>75.2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1,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effectLst/>
                        </a:rPr>
                        <a:t>117.3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,62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effectLst/>
                        </a:rPr>
                        <a:t>167.9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2,33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effectLst/>
                        </a:rPr>
                        <a:t>238.5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3,31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92851926"/>
                  </a:ext>
                </a:extLst>
              </a:tr>
              <a:tr h="124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Великобритания, Германия, Франция, США (</a:t>
                      </a:r>
                      <a:r>
                        <a:rPr lang="en-US" sz="1300" kern="100">
                          <a:effectLst/>
                        </a:rPr>
                        <a:t>Y</a:t>
                      </a:r>
                      <a:r>
                        <a:rPr lang="ru-RU" sz="1300" kern="100">
                          <a:effectLst/>
                        </a:rPr>
                        <a:t>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effectLst/>
                        </a:rPr>
                        <a:t>96.0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effectLst/>
                        </a:rPr>
                        <a:t>71.6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0,75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effectLst/>
                        </a:rPr>
                        <a:t>105.5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1,10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effectLst/>
                        </a:rPr>
                        <a:t>140.2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1,46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effectLst/>
                        </a:rPr>
                        <a:t>116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r>
                        <a:rPr lang="ru-RU" sz="1800" kern="1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5673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945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EEBCF-FA48-27E9-E074-86E15F14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A0918-F7AC-BAE5-A6A1-B2ED2F6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Национальный (государственный) суверенитет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022B2-1853-11AC-9B3D-6710A885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74" y="1390326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4C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Национальный (государственный) суверенитет означает независимость государства в организации и осуществлении внешних связей (от экономических до культурных) и верховенство государственной власти во внутренней политике.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4C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Суверенность означает, что отдельное государство имеет «право и силу  определять для себя и самостоятельно, а не по приказу других, основные вопросы, касающиеся своего существования» (</a:t>
            </a:r>
            <a:r>
              <a:rPr lang="ru-RU" sz="2400" i="1" dirty="0" err="1">
                <a:solidFill>
                  <a:srgbClr val="004C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Oji</a:t>
            </a:r>
            <a:r>
              <a:rPr lang="ru-RU" sz="2400" i="1" dirty="0">
                <a:solidFill>
                  <a:srgbClr val="004C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i="1" dirty="0" err="1">
                <a:solidFill>
                  <a:srgbClr val="004C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Ozioko</a:t>
            </a:r>
            <a:r>
              <a:rPr lang="ru-RU" sz="2400" dirty="0">
                <a:solidFill>
                  <a:srgbClr val="004C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2013:259). Суверенитет означает для государства  «право на развитие».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4C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Тренд суверенизации в мире растет.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ADE7E1-7860-6569-F3B7-982901D7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056A7-2936-68E2-14E4-373628A8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4508688"/>
            <a:ext cx="2826213" cy="18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402F7-023B-875A-5E37-A721C102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2A86-71D8-08A6-83E6-A7F692CD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223863"/>
            <a:ext cx="9577909" cy="2695575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суверенитет и международный диалог – антагонисты или союзники?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75B8C-46B3-F7F9-9145-8FA35A3AC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9550" y="5452959"/>
            <a:ext cx="9937750" cy="1417638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74DF-7925-D47F-CD89-716E8E33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4100" name="Picture 4" descr="Poster figur demonstriert pro und kontra – Wall Art | UkPosters">
            <a:extLst>
              <a:ext uri="{FF2B5EF4-FFF2-40B4-BE49-F238E27FC236}">
                <a16:creationId xmlns:a16="http://schemas.microsoft.com/office/drawing/2014/main" id="{2E231752-20C2-794A-35C9-D6DE0DEC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10" y="3488947"/>
            <a:ext cx="4536704" cy="28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58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508F-4F5B-2BFD-3032-E01E0CFD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7D43F564-2AEF-C867-FB25-0C54B345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DB1791E8-3252-1408-A029-46D13F460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Национальный суверенитет как право участвовать в равноправном диалоге 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ED2EE81-6357-2EA3-3B1C-98249FAAF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C2665E0F-4E07-B4B3-1CA3-2D230231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Национальный суверенитет не предполагает  «ухода»  стран от международных контактов и исключение из международных связей.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Несмотря на растущую тенденцию суверенизации, в мире усиливается тенденция к диалогу на фоне неуменьшающихся угроз в условиях глобального </a:t>
            </a:r>
            <a:r>
              <a:rPr lang="ru-RU" altLang="ru-RU" sz="2700" dirty="0" err="1">
                <a:solidFill>
                  <a:srgbClr val="004C86"/>
                </a:solidFill>
                <a:latin typeface="Myriad Pro" panose="020B0503030403020204" pitchFamily="34" charset="0"/>
              </a:rPr>
              <a:t>поликризиса</a:t>
            </a: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Если государство не суверенно, в  международных контактах над ним доминируют «суверенные и сильные».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Национальный суверенитет позволяет странам участвовать в мировых  диалогах, </a:t>
            </a: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а не быть «слушателями монологов».</a:t>
            </a: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1AB4D733-E7EA-D61F-C602-75947BA44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53A964E4-41DC-86B8-3BD4-781D1F106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3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6" y="1359829"/>
            <a:ext cx="10592866" cy="43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«…суверенитет — это не изоляция. Это сильная переговорная позиция при выстраивании альянсов с другими странами  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(Песков Д. Почему для России важен технологический суверенитет. РБК. Опубликовано: 09.06.2022. </a:t>
            </a:r>
            <a:r>
              <a:rPr lang="ru-RU" sz="24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ru-RU" sz="24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www.rbc.ru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newspaper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/2022/06/10/62a0e95b9a79472d8b713207 (дата обращения: 25.08.2025)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России в новом биполярном мире: рост суверенитета; укрепление своих позиций в Х-коалиции; усиление роли модератора во взаимодействии Х- и </a:t>
            </a:r>
            <a:r>
              <a:rPr lang="en-US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-коалиций.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962E-DC26-700F-58D8-B48A393A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7A2ED-B2AE-3097-652C-16AF658D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 доклада 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81EAF-CAF4-75B3-ED07-19BDB57E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Закат нынешнего однополярного мира с США в роли лидера (гегемона).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варианты формирующегося нового мирового порядка: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бесполюсный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(сетевой) мир, новая однополярность, многополярность, биполярность?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Институционализация и экономика новой глобальной биполярности.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Россия в условиях новой глобальной биполярности и о роли национального суверенитета.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0FB92-D4AB-2BEF-C334-DEAD918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2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63B5D-D703-6D71-9993-DFF7F69B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2547FA17-D5F4-24A3-8916-647EC062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89603C85-7F67-3AAD-656C-2735DE3B9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22" y="0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	Где почитать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157B0232-2E03-960B-576A-2A8B994A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3AFE8E68-6A36-4112-E12B-B1630569A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17" y="870121"/>
            <a:ext cx="997320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2200" dirty="0">
                <a:solidFill>
                  <a:srgbClr val="004C86"/>
                </a:solidFill>
                <a:latin typeface="+mj-lt"/>
              </a:rPr>
              <a:t>Экономические особенности становления нового мирового порядка: вызовы для России. / Под ред. В.И. Маевского и С.Г. </a:t>
            </a:r>
            <a:r>
              <a:rPr lang="ru-RU" sz="2200" dirty="0" err="1">
                <a:solidFill>
                  <a:srgbClr val="004C86"/>
                </a:solidFill>
                <a:latin typeface="+mj-lt"/>
              </a:rPr>
              <a:t>Кирдиной-Чэндлер</a:t>
            </a:r>
            <a:r>
              <a:rPr lang="ru-RU" sz="2200" dirty="0">
                <a:solidFill>
                  <a:srgbClr val="004C86"/>
                </a:solidFill>
                <a:latin typeface="+mj-lt"/>
              </a:rPr>
              <a:t>. 2024.</a:t>
            </a:r>
          </a:p>
          <a:p>
            <a:pPr marL="0" indent="0">
              <a:spcBef>
                <a:spcPct val="0"/>
              </a:spcBef>
              <a:buNone/>
            </a:pPr>
            <a:endParaRPr 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200" dirty="0" err="1">
                <a:solidFill>
                  <a:srgbClr val="004C86"/>
                </a:solidFill>
                <a:latin typeface="+mj-lt"/>
              </a:rPr>
              <a:t>Кирдина-Чэндлер</a:t>
            </a:r>
            <a:r>
              <a:rPr lang="ru-RU" sz="2200" dirty="0">
                <a:solidFill>
                  <a:srgbClr val="004C86"/>
                </a:solidFill>
                <a:latin typeface="+mj-lt"/>
              </a:rPr>
              <a:t> С.Г. 2024. </a:t>
            </a:r>
            <a:r>
              <a:rPr lang="ru-RU" sz="2200" i="1" dirty="0">
                <a:solidFill>
                  <a:srgbClr val="004C86"/>
                </a:solidFill>
                <a:latin typeface="+mj-lt"/>
              </a:rPr>
              <a:t>Становление нового мирового порядка: вызовы для российского обществоведения </a:t>
            </a:r>
            <a:r>
              <a:rPr lang="ru-RU" sz="2200" b="0" i="0" u="none" strike="noStrike" dirty="0">
                <a:solidFill>
                  <a:srgbClr val="004C86"/>
                </a:solidFill>
                <a:effectLst/>
                <a:latin typeface="+mj-lt"/>
              </a:rPr>
              <a:t>// Социологические исследования. № 6. С. 29-41.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200" dirty="0" err="1">
                <a:solidFill>
                  <a:srgbClr val="004C86"/>
                </a:solidFill>
                <a:latin typeface="+mj-lt"/>
              </a:rPr>
              <a:t>Кирдина-Чэндлер</a:t>
            </a:r>
            <a:r>
              <a:rPr lang="ru-RU" altLang="ru-RU" sz="2200" dirty="0">
                <a:solidFill>
                  <a:srgbClr val="004C86"/>
                </a:solidFill>
                <a:latin typeface="+mj-lt"/>
              </a:rPr>
              <a:t> С. Г. 2023. </a:t>
            </a:r>
            <a:r>
              <a:rPr lang="ru-RU" altLang="ru-RU" sz="2200" i="1" dirty="0">
                <a:solidFill>
                  <a:srgbClr val="004C86"/>
                </a:solidFill>
                <a:latin typeface="+mj-lt"/>
              </a:rPr>
              <a:t>Запрос на глобальный диалог … </a:t>
            </a:r>
            <a:r>
              <a:rPr lang="ru-RU" altLang="ru-RU" sz="2200" dirty="0">
                <a:solidFill>
                  <a:srgbClr val="004C86"/>
                </a:solidFill>
                <a:latin typeface="+mj-lt"/>
              </a:rPr>
              <a:t>// Социологические исследования.  № 12. С. 3-14.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200" b="0" i="0" u="none" strike="noStrike" dirty="0" err="1">
                <a:solidFill>
                  <a:srgbClr val="004C86"/>
                </a:solidFill>
                <a:effectLst/>
                <a:latin typeface="+mj-lt"/>
              </a:rPr>
              <a:t>Кирдина-Чэндлер</a:t>
            </a:r>
            <a:r>
              <a:rPr lang="ru-RU" sz="2200" b="0" i="0" u="none" strike="noStrike" dirty="0">
                <a:solidFill>
                  <a:srgbClr val="004C86"/>
                </a:solidFill>
                <a:effectLst/>
                <a:latin typeface="+mj-lt"/>
              </a:rPr>
              <a:t> С. Г. 2022. </a:t>
            </a:r>
            <a:r>
              <a:rPr lang="ru-RU" sz="2200" b="0" i="1" u="none" strike="noStrike" dirty="0">
                <a:solidFill>
                  <a:srgbClr val="004C86"/>
                </a:solidFill>
                <a:effectLst/>
                <a:latin typeface="+mj-lt"/>
              </a:rPr>
              <a:t>Однополярность, многополярность и биполярные коалиции: </a:t>
            </a:r>
            <a:r>
              <a:rPr lang="en-US" sz="2200" b="0" i="1" u="none" strike="noStrike" dirty="0">
                <a:solidFill>
                  <a:srgbClr val="004C86"/>
                </a:solidFill>
                <a:effectLst/>
                <a:latin typeface="+mj-lt"/>
              </a:rPr>
              <a:t>XXI</a:t>
            </a:r>
            <a:r>
              <a:rPr lang="ru-RU" sz="2200" b="0" i="1" u="none" strike="noStrike" dirty="0">
                <a:solidFill>
                  <a:srgbClr val="004C86"/>
                </a:solidFill>
                <a:effectLst/>
                <a:latin typeface="+mj-lt"/>
              </a:rPr>
              <a:t> век.</a:t>
            </a:r>
            <a:r>
              <a:rPr lang="ru-RU" sz="2200" b="0" i="0" u="none" strike="noStrike" dirty="0">
                <a:solidFill>
                  <a:srgbClr val="004C86"/>
                </a:solidFill>
                <a:effectLst/>
                <a:latin typeface="+mj-lt"/>
              </a:rPr>
              <a:t> // Социологические исследования. 2022. № 10. С. 3-16.</a:t>
            </a:r>
            <a:endParaRPr lang="ru-RU" alt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52181E5-359F-256A-800A-F692CC69A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34705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en-GB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GB" altLang="ru-RU" sz="2800" i="1" dirty="0" err="1">
                <a:solidFill>
                  <a:srgbClr val="004C86"/>
                </a:solidFill>
                <a:latin typeface="+mn-lt"/>
              </a:rPr>
              <a:t>kirdina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@</a:t>
            </a: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bk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.ru</a:t>
            </a:r>
            <a:br>
              <a:rPr lang="en-GB" altLang="ru-RU" sz="2800" i="1" dirty="0">
                <a:solidFill>
                  <a:srgbClr val="004C86"/>
                </a:solidFill>
                <a:latin typeface="+mn-lt"/>
              </a:rPr>
            </a:b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www.k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irdina.ru</a:t>
            </a:r>
            <a:br>
              <a:rPr lang="en-GB" altLang="ru-RU" sz="4000" dirty="0">
                <a:latin typeface="+mn-lt"/>
              </a:rPr>
            </a:b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br>
              <a:rPr lang="ru-RU" altLang="ru-RU" sz="4000" dirty="0">
                <a:latin typeface="+mn-lt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36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4ABAB-8045-6EA5-60E9-4E634176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33" y="2989262"/>
            <a:ext cx="2292295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27444-8CA5-596A-5855-54BAC4DD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AD174902-90F4-92EE-EE07-6EFDEA58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620E89CD-02B7-94CA-3237-23E43D272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Определение мирового порядка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580ECCAF-7FF2-AAB1-7C69-C95390080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4F6015C9-3BD7-4D80-BDDA-C2FD83BE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18" y="1498887"/>
            <a:ext cx="10337006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«Относительно устойчивое и достаточно стабильное, хотя и ограниченное в историческом времени  состояние международной системы, характеризующееся господством признаваемых большинством акторов (государственных и негосударственных) правил поведения на международной арене и основанное на </a:t>
            </a:r>
            <a:r>
              <a:rPr 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балансе сил и интересов ведущих мировых держав 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и политических сил» (</a:t>
            </a:r>
            <a:r>
              <a:rPr lang="ru-RU" sz="2800" i="1" dirty="0">
                <a:solidFill>
                  <a:srgbClr val="004C86"/>
                </a:solidFill>
                <a:latin typeface="Myriad Pro" panose="020B0503030403020204" pitchFamily="34" charset="0"/>
              </a:rPr>
              <a:t>Никитин,  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2018:32-33).  </a:t>
            </a:r>
          </a:p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Ведущие мировые державы  - это государства с </a:t>
            </a:r>
            <a:r>
              <a:rPr 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наивысшими показателями «национальной силы».</a:t>
            </a:r>
          </a:p>
          <a:p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A21E923-7CAB-DBD3-848D-0A74A5D59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29334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Предыдущий «новый мировой порядок»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302028"/>
            <a:ext cx="100901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свое время «новым мировым порядком» был назван итог глобальных изменений в политике и экономике, который проявился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после Второй мировой войны.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Он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ознаменовался созданием Организации Объединенных Наций и Бреттон-Вудской системы финансовой системы,  учреждением Всемирного Банка и Международного Валютного Фонда.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Его также называли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«Ялтинским миром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» по итогам  конференции держав-победительниц в феврале 1945 г. и отождествляли позже с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глобализацией во главе с США.</a:t>
            </a:r>
            <a:endParaRPr kumimoji="0" lang="ru-RU" alt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5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6EDD6-FEF7-25B8-676B-E6C4C76A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6586-2DF3-E3EE-FACD-4577B25B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3976165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Закат нынешнего однополярного мира с США в роли лидера (гегемона).</a:t>
            </a:r>
            <a:b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26A5-32B2-2B21-D96A-8D6C5AC7C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14675-2EEC-C8DA-1CC0-D34AF7D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3076" name="Picture 4" descr="Народный политолог - Закат эпохи супергероев: как упадок киножанра отражает  кризис гегемонии США">
            <a:extLst>
              <a:ext uri="{FF2B5EF4-FFF2-40B4-BE49-F238E27FC236}">
                <a16:creationId xmlns:a16="http://schemas.microsoft.com/office/drawing/2014/main" id="{C28C1E22-9EC3-7594-5A26-AA4B489A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30" y="533725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22443-3047-4668-CB66-4A3FAF638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023D4-B647-ACA0-EBC4-73BB3677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Голоса академического сообщества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58C3E-5B0C-645E-F38F-8F16F2ACA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53" y="1295871"/>
            <a:ext cx="10801200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основании  анализа стадий </a:t>
            </a:r>
            <a:r>
              <a:rPr lang="ru-RU" sz="2600" i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глобальной геополитической инверсии 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доказана </a:t>
            </a:r>
            <a:r>
              <a:rPr lang="ru-RU" sz="2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постепенная, но устойчивая потеря США 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своих позиций как </a:t>
            </a:r>
            <a:r>
              <a:rPr lang="ru-RU" sz="2600" i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мирового экономического центра 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600" i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Балацкий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2014).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«В то время как в 1990-х годах Соединенные Штаты почти повсеместно считались единственной и непоколебимой сверхдержавой в мире, ко времени финансового краха 2008 года представление о том, что </a:t>
            </a:r>
            <a:r>
              <a:rPr lang="ru-RU" sz="2600" b="1" dirty="0">
                <a:solidFill>
                  <a:srgbClr val="004C86"/>
                </a:solidFill>
              </a:rPr>
              <a:t>гегемония США находится в глубоком и потенциально смертельном кризисе, </a:t>
            </a:r>
            <a:r>
              <a:rPr lang="ru-RU" sz="2600" dirty="0">
                <a:solidFill>
                  <a:srgbClr val="004C86"/>
                </a:solidFill>
              </a:rPr>
              <a:t>переместилось из периферии в мейнстрим» (</a:t>
            </a:r>
            <a:r>
              <a:rPr lang="ru-RU" sz="2600" i="1" dirty="0">
                <a:solidFill>
                  <a:srgbClr val="004C86"/>
                </a:solidFill>
              </a:rPr>
              <a:t>Silver, </a:t>
            </a:r>
            <a:r>
              <a:rPr lang="ru-RU" sz="2600" i="1" dirty="0" err="1">
                <a:solidFill>
                  <a:srgbClr val="004C86"/>
                </a:solidFill>
              </a:rPr>
              <a:t>Rayne</a:t>
            </a:r>
            <a:r>
              <a:rPr lang="ru-RU" sz="2600" i="1" dirty="0">
                <a:solidFill>
                  <a:srgbClr val="004C86"/>
                </a:solidFill>
              </a:rPr>
              <a:t>,</a:t>
            </a:r>
            <a:r>
              <a:rPr lang="ru-RU" sz="2600" dirty="0">
                <a:solidFill>
                  <a:srgbClr val="004C86"/>
                </a:solidFill>
              </a:rPr>
              <a:t> 2020. </a:t>
            </a:r>
            <a:r>
              <a:rPr lang="en-US" sz="2600" dirty="0">
                <a:solidFill>
                  <a:srgbClr val="004C86"/>
                </a:solidFill>
              </a:rPr>
              <a:t>P</a:t>
            </a:r>
            <a:r>
              <a:rPr lang="ru-RU" sz="2600" dirty="0">
                <a:solidFill>
                  <a:srgbClr val="004C86"/>
                </a:solidFill>
              </a:rPr>
              <a:t>.17).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6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18A1E-7A51-EC3C-47D5-3674AC99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B95A2-F04E-A91E-D9E0-CBC162F0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40D70A26-E154-01BC-610C-549B4348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E0261C4-BE66-49BA-8431-398CC581E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548" y="503783"/>
            <a:ext cx="9937304" cy="215355"/>
          </a:xfrm>
        </p:spPr>
        <p:txBody>
          <a:bodyPr/>
          <a:lstStyle/>
          <a:p>
            <a:pPr eaLnBrk="1" hangingPunct="1"/>
            <a:endParaRPr lang="ru-RU" altLang="ru-RU" sz="30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7A75141-235D-417D-8A13-7E43BE8C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EBA6B213-5CAA-9311-7351-526154DD9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F3CB5C-8193-48DD-2DE9-1CF4E2781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44150"/>
              </p:ext>
            </p:extLst>
          </p:nvPr>
        </p:nvGraphicFramePr>
        <p:xfrm>
          <a:off x="1203548" y="1359693"/>
          <a:ext cx="9289027" cy="376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74734484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8884968"/>
                    </a:ext>
                  </a:extLst>
                </a:gridCol>
                <a:gridCol w="919991">
                  <a:extLst>
                    <a:ext uri="{9D8B030D-6E8A-4147-A177-3AD203B41FA5}">
                      <a16:colId xmlns:a16="http://schemas.microsoft.com/office/drawing/2014/main" val="4227171857"/>
                    </a:ext>
                  </a:extLst>
                </a:gridCol>
                <a:gridCol w="878226">
                  <a:extLst>
                    <a:ext uri="{9D8B030D-6E8A-4147-A177-3AD203B41FA5}">
                      <a16:colId xmlns:a16="http://schemas.microsoft.com/office/drawing/2014/main" val="1528891063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2163259177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2751006143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375769737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997020280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177833773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218618871"/>
                    </a:ext>
                  </a:extLst>
                </a:gridCol>
              </a:tblGrid>
              <a:tr h="1253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1990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1995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2000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</a:rPr>
                        <a:t>2005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u="none" dirty="0">
                          <a:effectLst/>
                        </a:rPr>
                        <a:t>2010</a:t>
                      </a:r>
                      <a:endParaRPr lang="ru-RU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u="sng" dirty="0">
                          <a:effectLst/>
                        </a:rPr>
                        <a:t>2015</a:t>
                      </a:r>
                      <a:endParaRPr lang="ru-RU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</a:rPr>
                        <a:t>202</a:t>
                      </a:r>
                      <a:r>
                        <a:rPr lang="en-US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591391"/>
                  </a:ext>
                </a:extLst>
              </a:tr>
              <a:tr h="1253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</a:rPr>
                        <a:t>США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20.3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20.3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20.9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19.6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16.8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16.3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.8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787343"/>
                  </a:ext>
                </a:extLst>
              </a:tr>
              <a:tr h="1253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</a:rPr>
                        <a:t>КНР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  3.7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 5.9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7</a:t>
                      </a:r>
                      <a:r>
                        <a:rPr lang="en-US" sz="2400">
                          <a:effectLst/>
                          <a:latin typeface="+mn-lt"/>
                        </a:rPr>
                        <a:t>.</a:t>
                      </a:r>
                      <a:r>
                        <a:rPr lang="ru-RU" sz="2400">
                          <a:effectLst/>
                          <a:latin typeface="+mn-lt"/>
                        </a:rPr>
                        <a:t>4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  9.8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13.7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16.1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18.8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92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8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67CA7-C244-5941-18F3-77A10E0E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B0BEB-097F-2300-D961-AB4AB82F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Проекты сохранения мирового западного лидерства – 1 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1E1CF-CDA1-B01D-9A11-BDEF48BE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74" y="1390326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В 2009 г. на  ВЭФ (Давос) был заявлен проект </a:t>
            </a:r>
            <a:r>
              <a:rPr lang="ru-RU" sz="2600" b="1" dirty="0">
                <a:solidFill>
                  <a:srgbClr val="004C86"/>
                </a:solidFill>
              </a:rPr>
              <a:t>«цифровой революции», </a:t>
            </a:r>
            <a:r>
              <a:rPr lang="ru-RU" sz="2600" dirty="0">
                <a:solidFill>
                  <a:srgbClr val="004C86"/>
                </a:solidFill>
              </a:rPr>
              <a:t>как «надежное средство преодоления мирового финансового кризиса 2008–2009 гг. и «основа для последующего устойчивого развития мировой экономики».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Однако он способствовал, прежде всего, </a:t>
            </a:r>
            <a:r>
              <a:rPr lang="ru-RU" sz="2600" b="1" dirty="0">
                <a:solidFill>
                  <a:srgbClr val="004C86"/>
                </a:solidFill>
              </a:rPr>
              <a:t>созданию новых рынков для международных финансовых игроков </a:t>
            </a:r>
            <a:r>
              <a:rPr lang="ru-RU" sz="2600" dirty="0">
                <a:solidFill>
                  <a:srgbClr val="004C86"/>
                </a:solidFill>
              </a:rPr>
              <a:t>в секторе телекоммуникаций и систем на базе искусственного интеллекта с целью компенсации предыдущего падения их прибылей в этой сфере и углубил глобальное социальное неравенство. </a:t>
            </a:r>
            <a:endParaRPr lang="ru-RU" sz="28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BDCA9-DA70-91A4-1CD6-6DDE4347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4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6B111-62E6-80A0-5770-F25721D9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FC7B7-C4FC-F3BE-F618-9874AC2F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Проекты сохранения мирового западного лидерства – 2 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14B8C-934B-28AF-7546-4047515F0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74" y="1390326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В 2020 г. на ВЭФ  (Давос) был анонсирован проект  </a:t>
            </a:r>
            <a:r>
              <a:rPr lang="ru-RU" sz="2600" b="1" dirty="0">
                <a:solidFill>
                  <a:srgbClr val="004C86"/>
                </a:solidFill>
              </a:rPr>
              <a:t>“</a:t>
            </a:r>
            <a:r>
              <a:rPr lang="en-US" sz="2600" b="1" dirty="0">
                <a:solidFill>
                  <a:srgbClr val="004C86"/>
                </a:solidFill>
              </a:rPr>
              <a:t>Great Reset</a:t>
            </a:r>
            <a:r>
              <a:rPr lang="ru-RU" sz="2600" b="1" dirty="0">
                <a:solidFill>
                  <a:srgbClr val="004C86"/>
                </a:solidFill>
              </a:rPr>
              <a:t>” («Великая перезагрузка»), </a:t>
            </a:r>
            <a:r>
              <a:rPr lang="ru-RU" sz="2600" dirty="0">
                <a:solidFill>
                  <a:srgbClr val="004C86"/>
                </a:solidFill>
              </a:rPr>
              <a:t>направленный  на восстановление мировой экономики после эпидемии </a:t>
            </a:r>
            <a:r>
              <a:rPr lang="en-US" sz="2600" dirty="0">
                <a:solidFill>
                  <a:srgbClr val="004C86"/>
                </a:solidFill>
              </a:rPr>
              <a:t>Covid</a:t>
            </a:r>
            <a:r>
              <a:rPr lang="ru-RU" sz="2600" dirty="0">
                <a:solidFill>
                  <a:srgbClr val="004C86"/>
                </a:solidFill>
              </a:rPr>
              <a:t>-19,  обеспечение устойчивого развития и «активизацию инноваций, науки и технологий для достижения значительных прорывов, которые помогут сделать идеи устойчивости более прибыльными».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По сути, проект продолжил логику предыдущих проектов ВЭФ и был  направлен прежде всего </a:t>
            </a:r>
            <a:r>
              <a:rPr lang="ru-RU" sz="2600" b="1" dirty="0">
                <a:solidFill>
                  <a:srgbClr val="004C86"/>
                </a:solidFill>
              </a:rPr>
              <a:t>на улучшение положения глобального капитализма,</a:t>
            </a:r>
            <a:r>
              <a:rPr lang="ru-RU" sz="2600" dirty="0">
                <a:solidFill>
                  <a:srgbClr val="004C86"/>
                </a:solidFill>
              </a:rPr>
              <a:t> постепенно теряющего мировое лидерство. </a:t>
            </a:r>
            <a:endParaRPr lang="ru-RU" sz="28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3289F9-8455-9FB5-B4F9-E3EF2DE6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0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117C-39AF-027F-FE9B-004E0ADD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6068E59-C761-1DC6-BBC5-13515C2C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1" y="51555"/>
            <a:ext cx="11522075" cy="6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33A59057-9557-D891-E305-86DEA9DE4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Столкновение двух тенденций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8FFA6350-B423-EB89-52B8-1FD797ABDFF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D9CE9890-2BB9-41B0-2AFD-1067CB64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5" y="1350446"/>
            <a:ext cx="1068765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Тренд глобализации с гегемонией одного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игрока -  </a:t>
            </a:r>
            <a:r>
              <a:rPr kumimoji="0" lang="ru-RU" altLang="ru-RU" sz="2800" b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ослабевает. </a:t>
            </a:r>
            <a:r>
              <a:rPr kumimoji="0" lang="en-US" altLang="ru-RU" sz="2800" b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endParaRPr kumimoji="0" lang="ru-RU" altLang="ru-RU" sz="2800" b="1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Как отметил Фрэнсис Фукуяма, автор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концепции «конца истории»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 своем интервью 20 марта 2022 г.,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it is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“the end of the end of history”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now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Тренд к суверенизации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самостоятельности государств </a:t>
            </a:r>
            <a:r>
              <a:rPr kumimoji="0" lang="ru-RU" altLang="ru-RU" sz="260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возрастает.</a:t>
            </a:r>
            <a:r>
              <a:rPr kumimoji="0" lang="en-US" altLang="ru-RU" sz="260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</a:t>
            </a:r>
            <a:endParaRPr kumimoji="0" lang="ru-RU" altLang="ru-RU" sz="260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6B9A1F3E-26B2-8014-45F1-925E6BE6C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DFA353-0CA2-0C56-B8ED-BF5F69798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098" y="1727919"/>
            <a:ext cx="33685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7938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Кирдина-Чэндлер 10 марта НИУ-ВШЭ" id="{3D2FAEA5-0D53-D644-A8F1-35D84074FFD0}" vid="{3956E33B-5C10-CF40-B52C-D7A4BE0BC817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Кирдина-Чэндлер 10 марта НИУ-ВШЭ" id="{3D2FAEA5-0D53-D644-A8F1-35D84074FFD0}" vid="{51B95DDC-F111-7847-BA91-603D0D77141C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24935</TotalTime>
  <Words>1928</Words>
  <Application>Microsoft Macintosh PowerPoint</Application>
  <PresentationFormat>Произвольный</PresentationFormat>
  <Paragraphs>266</Paragraphs>
  <Slides>33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Arial Nova Light</vt:lpstr>
      <vt:lpstr>Calibri</vt:lpstr>
      <vt:lpstr>Myriad Pro</vt:lpstr>
      <vt:lpstr>Myriad Pro Light</vt:lpstr>
      <vt:lpstr>Tahoma</vt:lpstr>
      <vt:lpstr>Times New Roman</vt:lpstr>
      <vt:lpstr>Оформление по умолчанию</vt:lpstr>
      <vt:lpstr>2_Оформление по умолчанию</vt:lpstr>
      <vt:lpstr>Презентация PowerPoint</vt:lpstr>
      <vt:lpstr>Мотивация</vt:lpstr>
      <vt:lpstr> План доклада </vt:lpstr>
      <vt:lpstr>         1. Закат нынешнего однополярного мира с США в роли лидера (гегемона). </vt:lpstr>
      <vt:lpstr>Голоса академического сообщества</vt:lpstr>
      <vt:lpstr>Презентация PowerPoint</vt:lpstr>
      <vt:lpstr> Проекты сохранения мирового западного лидерства – 1 </vt:lpstr>
      <vt:lpstr> Проекты сохранения мирового западного лидерства – 2 </vt:lpstr>
      <vt:lpstr>Столкновение двух тенденций</vt:lpstr>
      <vt:lpstr>         2. Основные варианты формирующегося нового мирового порядка: бесполюсный (сетевой) мир, новая однополярность, многополярность, биполярность? </vt:lpstr>
      <vt:lpstr>  ?  </vt:lpstr>
      <vt:lpstr>Мир без полюсов=сеть?</vt:lpstr>
      <vt:lpstr>Однополярность?</vt:lpstr>
      <vt:lpstr>Исторический приговор однополярности</vt:lpstr>
      <vt:lpstr>Многополярность?</vt:lpstr>
      <vt:lpstr>Многополярность неустойчива </vt:lpstr>
      <vt:lpstr>Биполярность?</vt:lpstr>
      <vt:lpstr>Вместо однополярности – биполярность (биполярная модель ≠ модель «центр-периферия</vt:lpstr>
      <vt:lpstr>Биполярность как реальность нового мирового порядка</vt:lpstr>
      <vt:lpstr>        3. Институционализация и экономика новой глобальной биполярности. </vt:lpstr>
      <vt:lpstr>Ядро западной Y-коалиции:  НАТО и Евросоюз, 2001–2024</vt:lpstr>
      <vt:lpstr>Ядро незападной Х-коалиции:                                              ШОС, БРИКС+ и СНГ, 2001-2024</vt:lpstr>
      <vt:lpstr>Выборка крупнейших стран Х-коалиции  (Бразилия, Индия, Китай и Россия) и Y-коалиции (Великобритания, Германия, США и Франция)</vt:lpstr>
      <vt:lpstr>         4. Россия в условиях новой глобальной биполярности и о роли национального суверенитета. </vt:lpstr>
      <vt:lpstr>Динамика внешнеторгового оборота России с крупнейшими странами Х- и Y-коалиции,            2010-2022 гг., в ценах экспорта</vt:lpstr>
      <vt:lpstr> Национальный (государственный) суверенитет</vt:lpstr>
      <vt:lpstr>                Национальный суверенитет и международный диалог – антагонисты или союзники?</vt:lpstr>
      <vt:lpstr>Национальный суверенитет как право участвовать в равноправном диалоге </vt:lpstr>
      <vt:lpstr>Презентация PowerPoint</vt:lpstr>
      <vt:lpstr> Где почитать</vt:lpstr>
      <vt:lpstr>   Светлана Георгиевна Кирдина-Чэндлер kirdina@bk.ru www.kirdina.ru      Спасибо за внимание!   </vt:lpstr>
      <vt:lpstr>Определение мирового порядка</vt:lpstr>
      <vt:lpstr>Предыдущий «новый мировой порядок»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268</cp:revision>
  <dcterms:created xsi:type="dcterms:W3CDTF">2021-12-07T13:39:17Z</dcterms:created>
  <dcterms:modified xsi:type="dcterms:W3CDTF">2025-09-04T05:59:27Z</dcterms:modified>
</cp:coreProperties>
</file>