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37"/>
  </p:notesMasterIdLst>
  <p:handoutMasterIdLst>
    <p:handoutMasterId r:id="rId38"/>
  </p:handoutMasterIdLst>
  <p:sldIdLst>
    <p:sldId id="256" r:id="rId2"/>
    <p:sldId id="298" r:id="rId3"/>
    <p:sldId id="329" r:id="rId4"/>
    <p:sldId id="340" r:id="rId5"/>
    <p:sldId id="344" r:id="rId6"/>
    <p:sldId id="343" r:id="rId7"/>
    <p:sldId id="341" r:id="rId8"/>
    <p:sldId id="331" r:id="rId9"/>
    <p:sldId id="332" r:id="rId10"/>
    <p:sldId id="335" r:id="rId11"/>
    <p:sldId id="333" r:id="rId12"/>
    <p:sldId id="334" r:id="rId13"/>
    <p:sldId id="342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56" r:id="rId22"/>
    <p:sldId id="318" r:id="rId23"/>
    <p:sldId id="358" r:id="rId24"/>
    <p:sldId id="319" r:id="rId25"/>
    <p:sldId id="357" r:id="rId26"/>
    <p:sldId id="322" r:id="rId27"/>
    <p:sldId id="320" r:id="rId28"/>
    <p:sldId id="359" r:id="rId29"/>
    <p:sldId id="353" r:id="rId30"/>
    <p:sldId id="354" r:id="rId31"/>
    <p:sldId id="352" r:id="rId32"/>
    <p:sldId id="303" r:id="rId33"/>
    <p:sldId id="360" r:id="rId34"/>
    <p:sldId id="355" r:id="rId35"/>
    <p:sldId id="27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84048" autoAdjust="0"/>
  </p:normalViewPr>
  <p:slideViewPr>
    <p:cSldViewPr>
      <p:cViewPr>
        <p:scale>
          <a:sx n="73" d="100"/>
          <a:sy n="73" d="100"/>
        </p:scale>
        <p:origin x="-1064" y="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4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81602-F77E-4669-AFDE-4FACADC9B774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5EF0F-9CCA-4B50-925D-87BFD532C1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15A00-88D0-4589-B13A-BB786EFAE19E}" type="datetimeFigureOut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799B6-4C21-48C3-8BCA-94EA81C8A6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мероприятии приняли участие более 700 человек, включая собственников и директоров промышленных предприятий, инженеров, представителей профсоюзов, а также глав профильных ведомств и руководителей субъектов РФ.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Участники форума констатировали, что в 1990-е гг. в России произошла фактическая </a:t>
            </a:r>
            <a:r>
              <a:rPr lang="ru-RU" dirty="0" err="1" smtClean="0"/>
              <a:t>деиндустриализация</a:t>
            </a:r>
            <a:r>
              <a:rPr lang="ru-RU" dirty="0" smtClean="0"/>
              <a:t>. Многие предприятия остановились, новые инвестиции шли точечно и в основном не благодаря, а вопреки. При этом, все эти годы экономика росла главным образом за счет нефтяного экспорта, мы почти разучились производить добавленную стоимость и живем за счет перераспределения экспортируемой природной ренты. В результате, на сегодняшний день, от цен на сырье зависит почти 85% российской экономики.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99B6-4C21-48C3-8BCA-94EA81C8A67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9505A-3D23-4D04-8130-9D91062F3EE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FDDC2-A085-427A-96B7-ABB82645A687}" type="slidenum">
              <a:rPr lang="ru-RU" smtClean="0">
                <a:latin typeface="Arial" charset="0"/>
              </a:rPr>
              <a:pPr/>
              <a:t>22</a:t>
            </a:fld>
            <a:endParaRPr lang="ru-RU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Теперь в политике. Исходно это сопоставление институтов появилось перед одной из моих первых поездок на зарубежную конференцию, в докладе о политических институтах. Надо было сопоставить. Материал для определения институтов Х-матрицы (наших) – не только СССР, но также из работ наших дореволюционных ученых конца 19 века -  активно сопоставлявших политические институты России и Западной Европы – Безобразов, </a:t>
            </a:r>
            <a:r>
              <a:rPr lang="ru-RU" dirty="0" err="1" smtClean="0">
                <a:latin typeface="Arial" charset="0"/>
              </a:rPr>
              <a:t>Градовский</a:t>
            </a:r>
            <a:r>
              <a:rPr lang="ru-RU" dirty="0" smtClean="0">
                <a:latin typeface="Arial" charset="0"/>
              </a:rPr>
              <a:t>, </a:t>
            </a:r>
            <a:r>
              <a:rPr lang="ru-RU" dirty="0" err="1" smtClean="0">
                <a:latin typeface="Arial" charset="0"/>
              </a:rPr>
              <a:t>Мрочек-Дроздовский</a:t>
            </a:r>
            <a:r>
              <a:rPr lang="ru-RU" dirty="0" smtClean="0">
                <a:latin typeface="Arial" charset="0"/>
              </a:rPr>
              <a:t>, Васильчиков и др.). Например, лингвистический парадокс Центр во главе вертикали - и то и другое верно!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11D794-4D9A-4C7A-A14E-55125DA63450}" type="slidenum">
              <a:rPr lang="ru-RU" smtClean="0">
                <a:latin typeface="Arial" charset="0"/>
              </a:rPr>
              <a:pPr/>
              <a:t>24</a:t>
            </a:fld>
            <a:endParaRPr lang="ru-RU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eaLnBrk="1" hangingPunct="1"/>
            <a:r>
              <a:rPr lang="ru-RU" dirty="0" smtClean="0">
                <a:latin typeface="Arial" charset="0"/>
              </a:rPr>
              <a:t>Идеологические институты – это </a:t>
            </a:r>
            <a:r>
              <a:rPr lang="ru-RU" dirty="0" err="1" smtClean="0">
                <a:latin typeface="Arial" charset="0"/>
              </a:rPr>
              <a:t>институционализированные</a:t>
            </a:r>
            <a:r>
              <a:rPr lang="ru-RU" dirty="0" smtClean="0">
                <a:latin typeface="Arial" charset="0"/>
              </a:rPr>
              <a:t> обществом в целом (независимо от классовых и групповых интересов) нормы, правила поведения. отношение людей к социальной действительности и друг к другу, имеющие исторически непреходящий воспроизводящийся характер. Для Х-матрицы характерны, справедливы, признанны коллективизм, эгалитаризм и порядок </a:t>
            </a:r>
            <a:r>
              <a:rPr lang="ru-RU" dirty="0" err="1" smtClean="0">
                <a:latin typeface="Arial" charset="0"/>
              </a:rPr>
              <a:t>коммунитарная</a:t>
            </a:r>
            <a:r>
              <a:rPr lang="ru-RU" dirty="0" smtClean="0">
                <a:latin typeface="Arial" charset="0"/>
              </a:rPr>
              <a:t> идеология и т.д.  Для У, соответственно, индивидуализм, стратификация, свобода…  – индивидуалистская  идеология.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9505A-3D23-4D04-8130-9D91062F3EE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C7DEAD-ED34-4302-ABB1-413D05642E8E}" type="slidenum">
              <a:rPr lang="ru-RU"/>
              <a:pPr/>
              <a:t>27</a:t>
            </a:fld>
            <a:endParaRPr lang="ru-R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 Был создан как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99B6-4C21-48C3-8BCA-94EA81C8A67C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Некоторые цифры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99B6-4C21-48C3-8BCA-94EA81C8A67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799B6-4C21-48C3-8BCA-94EA81C8A67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D302B-436A-4495-A82F-A33BCB9E7447}" type="slidenum">
              <a:rPr lang="ru-RU"/>
              <a:pPr/>
              <a:t>15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/>
              <a:t>Теория - это некая система идей, позволяющая истолковать или объяснить то или иное явление, тот и ли иной предмет. В нашем случае такой предмет – общество. </a:t>
            </a:r>
          </a:p>
          <a:p>
            <a:r>
              <a:rPr lang="ru-RU" sz="1000" dirty="0" smtClean="0"/>
              <a:t>Любая теория - это упрощение, выделение самого важного для исследователя (Суха теория, мой друг, Но зеленеет жизни древо..).В данном случае все многообразие  общества, его культурных и социальных особенностей мы охватить не можем, а представим его как модель трех основных подсистем – экономической, политической и идеологической. Полагаем это и необходимым, и достаточным условием для анализа и понимания такого сложного феномена, как общества, а именно,  его институциональной структуры.</a:t>
            </a:r>
          </a:p>
          <a:p>
            <a:r>
              <a:rPr lang="ru-RU" sz="1000" dirty="0" smtClean="0"/>
              <a:t>(( Содержательно такое рассмотрение обосновывается тем, что в обществе необходима экономика - производство продуктов  для потребления, политика как способ организации коллективных действий - они и делают общество обществом,  и идеология - как общие разделяемые идеи и ценности,  </a:t>
            </a:r>
            <a:r>
              <a:rPr lang="ru-RU" sz="1000" dirty="0" err="1" smtClean="0"/>
              <a:t>легитимизирующие</a:t>
            </a:r>
            <a:r>
              <a:rPr lang="ru-RU" sz="1000" dirty="0" smtClean="0"/>
              <a:t> в общественном сознании те или иные действия)). Трехмерное представление  удобно и с точки зрения нашего восприятия - </a:t>
            </a:r>
            <a:r>
              <a:rPr lang="ru-RU" sz="1000" dirty="0" err="1" smtClean="0"/>
              <a:t>трехмерность</a:t>
            </a:r>
            <a:r>
              <a:rPr lang="ru-RU" sz="1000" dirty="0" smtClean="0"/>
              <a:t> мы еще можем ухватить нашими органами чувств. Таким образом, общество рассматривается в трехмерной системе координат, как на этом слайде. Все эти проекции – как можно видеть – отражают  разные стороны единого целого, то есть общества. </a:t>
            </a:r>
            <a:endParaRPr lang="ru-RU" sz="10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4F34FE-2D2A-4274-8341-54CCD8BD600E}" type="slidenum">
              <a:rPr lang="ru-RU"/>
              <a:pPr/>
              <a:t>16</a:t>
            </a:fld>
            <a:endParaRPr lang="ru-RU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Итак, вот основные сферы, которые нас </a:t>
            </a:r>
            <a:r>
              <a:rPr lang="ru-RU" dirty="0" smtClean="0"/>
              <a:t>интересуют</a:t>
            </a:r>
            <a:r>
              <a:rPr lang="ru-RU" dirty="0"/>
              <a:t>. Часто бывают вопросы, почему культуры нет –  в данной социологической  модели она  представлена лишь в своем значимом для воспроизводства социума (не человека или личности – имейте в виду) срезе – через идеологию. Культурные системы, на что обращал внимание  еще великий социолог Питирим Сорокин, гораздо шире систем социальных – пример, арабские числа или английский язык. Поэтому «затаскивать» культуру в социологическую модель (то есть большее в меньшее) вряд ли корректно.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59345B-835A-4878-98D3-DF9D275C067B}" type="slidenum">
              <a:rPr lang="ru-RU"/>
              <a:pPr/>
              <a:t>17</a:t>
            </a:fld>
            <a:endParaRPr lang="ru-RU" dirty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z="70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FDFC7-31BB-4FA8-8D1D-F865F491ABFB}" type="slidenum">
              <a:rPr lang="ru-RU"/>
              <a:pPr/>
              <a:t>18</a:t>
            </a:fld>
            <a:endParaRPr lang="ru-RU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Разбираясь с историей государств, обратившись к самым древним – Месопотамии и Египту, например, мы обнаружим, что постоянно воспроизводятся два типа  матриц</a:t>
            </a:r>
            <a:r>
              <a:rPr lang="ru-RU" dirty="0" smtClean="0"/>
              <a:t>. </a:t>
            </a:r>
            <a:r>
              <a:rPr lang="ru-RU" dirty="0"/>
              <a:t>Они нейтрально </a:t>
            </a:r>
            <a:r>
              <a:rPr lang="ru-RU" dirty="0" smtClean="0"/>
              <a:t> </a:t>
            </a:r>
            <a:r>
              <a:rPr lang="ru-RU" dirty="0"/>
              <a:t>названы Х- и </a:t>
            </a:r>
            <a:r>
              <a:rPr lang="en-US" dirty="0"/>
              <a:t>Y</a:t>
            </a:r>
            <a:r>
              <a:rPr lang="ru-RU" dirty="0"/>
              <a:t>-матрицами, чтобы не </a:t>
            </a:r>
            <a:r>
              <a:rPr lang="ru-RU" dirty="0" smtClean="0"/>
              <a:t>путаться </a:t>
            </a:r>
            <a:r>
              <a:rPr lang="ru-RU" dirty="0"/>
              <a:t>с </a:t>
            </a:r>
            <a:r>
              <a:rPr lang="ru-RU" dirty="0" smtClean="0"/>
              <a:t>другими </a:t>
            </a:r>
            <a:r>
              <a:rPr lang="ru-RU" dirty="0"/>
              <a:t>смыслами (раньше назывались восточными и западными). </a:t>
            </a:r>
          </a:p>
          <a:p>
            <a:r>
              <a:rPr lang="ru-RU" dirty="0"/>
              <a:t>Чем отличаются матрицы? – набором образующих их институтов. Так, Х-матрица образована институтами </a:t>
            </a:r>
            <a:r>
              <a:rPr lang="ru-RU" dirty="0" err="1"/>
              <a:t>редистрибутивной</a:t>
            </a:r>
            <a:r>
              <a:rPr lang="ru-RU" dirty="0"/>
              <a:t> </a:t>
            </a:r>
            <a:r>
              <a:rPr lang="ru-RU" dirty="0" smtClean="0"/>
              <a:t>экономики,</a:t>
            </a:r>
            <a:r>
              <a:rPr lang="en-US" dirty="0" smtClean="0"/>
              <a:t> </a:t>
            </a:r>
            <a:r>
              <a:rPr lang="ru-RU" dirty="0" smtClean="0"/>
              <a:t>унитарного </a:t>
            </a:r>
            <a:r>
              <a:rPr lang="ru-RU" dirty="0"/>
              <a:t>централизованного политического устройства и </a:t>
            </a:r>
            <a:r>
              <a:rPr lang="ru-RU" dirty="0" err="1"/>
              <a:t>коммунитарной</a:t>
            </a:r>
            <a:r>
              <a:rPr lang="ru-RU" dirty="0"/>
              <a:t> (коллективистской) идеологии.  В свою очередь, </a:t>
            </a:r>
            <a:r>
              <a:rPr lang="en-US" dirty="0"/>
              <a:t>Y</a:t>
            </a:r>
            <a:r>
              <a:rPr lang="ru-RU" dirty="0"/>
              <a:t>-матрица образована </a:t>
            </a:r>
            <a:r>
              <a:rPr lang="ru-RU" dirty="0" smtClean="0"/>
              <a:t>институтами </a:t>
            </a:r>
            <a:r>
              <a:rPr lang="ru-RU" dirty="0"/>
              <a:t>рыночной экономики, федеративного политического устройства </a:t>
            </a:r>
            <a:r>
              <a:rPr lang="ru-RU" dirty="0" smtClean="0"/>
              <a:t>и индивидуалистской </a:t>
            </a:r>
            <a:r>
              <a:rPr lang="ru-RU" dirty="0"/>
              <a:t>идеологии. </a:t>
            </a:r>
          </a:p>
          <a:p>
            <a:r>
              <a:rPr lang="ru-RU" dirty="0" err="1"/>
              <a:t>Редистрибуция</a:t>
            </a:r>
            <a:r>
              <a:rPr lang="ru-RU" dirty="0"/>
              <a:t> – когда трансакции опосредованы  центром, рыночная – когда доминируют горизонтальные обмены. Унитарное государство создается «сверху» и к нему присоединяются территории, федеративное – «снизу», когда объединяются самостоятельные  территориальные субъекты и делегируют полномочия снизу вверх (принцип </a:t>
            </a:r>
            <a:r>
              <a:rPr lang="ru-RU" dirty="0" err="1"/>
              <a:t>субсидиарности</a:t>
            </a:r>
            <a:r>
              <a:rPr lang="ru-RU" dirty="0"/>
              <a:t>). </a:t>
            </a:r>
          </a:p>
          <a:p>
            <a:endParaRPr lang="ru-RU" dirty="0"/>
          </a:p>
          <a:p>
            <a:r>
              <a:rPr lang="ru-RU" dirty="0"/>
              <a:t>(Такое название матриц сложилось не сразу. В первых работах они назывались восточными (Х) и западными (</a:t>
            </a:r>
            <a:r>
              <a:rPr lang="en-US" dirty="0"/>
              <a:t>Y</a:t>
            </a:r>
            <a:r>
              <a:rPr lang="ru-RU" dirty="0"/>
              <a:t>) матрицами. Но возникали ненужные коннотации,  и потому введено максимально нейтральное название по буквам латинского алфавита. Здесь, конечно,  есть  аналогии -  с Х и </a:t>
            </a:r>
            <a:r>
              <a:rPr lang="en-US" dirty="0"/>
              <a:t>Y</a:t>
            </a:r>
            <a:r>
              <a:rPr lang="ru-RU" dirty="0"/>
              <a:t>-хромосомами (Х – женские), с осями Х и </a:t>
            </a:r>
            <a:r>
              <a:rPr lang="en-US" dirty="0"/>
              <a:t>Y</a:t>
            </a:r>
            <a:r>
              <a:rPr lang="ru-RU" dirty="0"/>
              <a:t>, где </a:t>
            </a:r>
            <a:r>
              <a:rPr lang="en-US" dirty="0"/>
              <a:t> </a:t>
            </a:r>
            <a:r>
              <a:rPr lang="ru-RU" dirty="0"/>
              <a:t>Х – горизонтальная «лежащая»  ось, а </a:t>
            </a:r>
            <a:r>
              <a:rPr lang="en-US" dirty="0"/>
              <a:t>Y</a:t>
            </a:r>
            <a:r>
              <a:rPr lang="ru-RU" dirty="0"/>
              <a:t>- вертикальная «стоящая» ось).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A52913-F0C2-44B0-886E-2CD88E2E4C05}" type="slidenum">
              <a:rPr lang="ru-RU"/>
              <a:pPr/>
              <a:t>19</a:t>
            </a:fld>
            <a:endParaRPr lang="ru-RU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том или ином конкретном государстве, как показывает история и жизнь </a:t>
            </a:r>
            <a:r>
              <a:rPr lang="ru-RU" dirty="0" smtClean="0"/>
              <a:t>вокруг </a:t>
            </a:r>
            <a:r>
              <a:rPr lang="ru-RU" dirty="0"/>
              <a:t>нас,  мы всегда имеем комбинацию двух матриц. Но при этом одна из них исторически доминирует, а другая носит </a:t>
            </a:r>
            <a:r>
              <a:rPr lang="ru-RU" dirty="0" err="1"/>
              <a:t>комплементарный</a:t>
            </a:r>
            <a:r>
              <a:rPr lang="ru-RU" dirty="0"/>
              <a:t> дополнительный характер.  Доминирующая матрица институтов задает границы проявления матрицы </a:t>
            </a:r>
            <a:r>
              <a:rPr lang="ru-RU" dirty="0" err="1"/>
              <a:t>комплементарных</a:t>
            </a:r>
            <a:r>
              <a:rPr lang="ru-RU" dirty="0"/>
              <a:t> институтов. Это на схеме представлено. «Фишка» в том, что доминирование одной из матриц имеет исторически непреходящий характер, оно постоянно. Революции, как правило, упрочивают это положение. О революциях можно еще потом поговорить, если останется время или будут вопросы.  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2206C-316D-467A-A221-E80D59898CEC}" type="slidenum">
              <a:rPr lang="ru-RU" smtClean="0">
                <a:latin typeface="Arial" charset="0"/>
              </a:rPr>
              <a:pPr/>
              <a:t>20</a:t>
            </a:fld>
            <a:endParaRPr lang="ru-RU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Так, в экономике это следующие симметричные институты. Собственность частная или верховная условная. То есть верхний уровень управления определяет правила и условия Пример с акциями Ходорковского, которые он решил продать за рубеж – грубый, но зримый. Исторические примеры по земле – в моих работах на сайте. Симметрично обмену – </a:t>
            </a:r>
            <a:r>
              <a:rPr lang="ru-RU" dirty="0" err="1" smtClean="0">
                <a:latin typeface="Arial" charset="0"/>
              </a:rPr>
              <a:t>редистрибуция</a:t>
            </a:r>
            <a:r>
              <a:rPr lang="ru-RU" dirty="0" smtClean="0">
                <a:latin typeface="Arial" charset="0"/>
              </a:rPr>
              <a:t>. Отличается наличием центра, опосредующего трансакции – это Карл </a:t>
            </a:r>
            <a:r>
              <a:rPr lang="ru-RU" dirty="0" err="1" smtClean="0">
                <a:latin typeface="Arial" charset="0"/>
              </a:rPr>
              <a:t>Поланьи</a:t>
            </a:r>
            <a:r>
              <a:rPr lang="ru-RU" dirty="0" smtClean="0">
                <a:latin typeface="Arial" charset="0"/>
              </a:rPr>
              <a:t>. (у </a:t>
            </a:r>
            <a:r>
              <a:rPr lang="ru-RU" dirty="0" err="1" smtClean="0">
                <a:latin typeface="Arial" charset="0"/>
              </a:rPr>
              <a:t>Коммонса</a:t>
            </a:r>
            <a:r>
              <a:rPr lang="ru-RU" dirty="0" smtClean="0">
                <a:latin typeface="Arial" charset="0"/>
              </a:rPr>
              <a:t> описание такой модели в терминах  истец, суд и ответчик).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098EC16-4A66-4A51-A96C-74DC43BA0322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0234-4E4D-4DB8-83ED-325EB2B9C1DB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7309FD3-F93F-437D-AE70-D70BEF610FC2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80C3F1-CB35-4F44-90BC-36A2B8980E08}" type="datetime1">
              <a:rPr lang="ru-RU" smtClean="0"/>
              <a:pPr/>
              <a:t>03.09.2015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41B5E-BF91-4F0C-ACC3-C514F70360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991E5-BD23-4DC5-80E4-4CBA20CB3403}" type="datetime1">
              <a:rPr lang="ru-RU" smtClean="0"/>
              <a:pPr/>
              <a:t>03.09.2015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2C689-375C-49B0-A18D-A7086F2FD9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DB4EF-35EE-44B0-8552-ECD7F58DEDED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3A960-AA3C-414C-BC49-51B68F4A7675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7A0E12C-0D5C-4A6B-ADEC-022EE1412883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7A7988E-0AD8-4CF2-8CB5-A3CC5C87A1D1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15253-22A8-4393-86F1-27BEF4E08F64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021A-4782-4165-B965-0CFA9D01D10D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65CC-B161-4455-B34F-4633AD776BD2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21D1290-603C-4BE6-8BFE-3B48165AD75A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8BD4166-5ECE-4360-B5B6-E73D8C2BC185}" type="datetime1">
              <a:rPr lang="ru-RU" smtClean="0"/>
              <a:pPr/>
              <a:t>03.09.2015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CAE8BBF-D338-4402-ACBE-487841DA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hyperlink" Target="http://www.google.ru/imgres?imgurl=http://www.3dnews.ru/_imgdata/img/2011/07/11/613922/vol-1.jpg&amp;imgrefurl=http://www.3dnews.ru/news/613922&amp;h=395&amp;w=600&amp;sz=30&amp;tbnid=8ZwbaMl024b5BM:&amp;tbnh=67&amp;tbnw=102&amp;prev=/search?q=%D1%80%D0%B5%D0%B3%D1%83%D0%BB%D1%8F%D1%82%D0%BE%D1%80+%D0%BA%D0%B0%D1%80%D1%82%D0%B8%D0%BD%D0%BA%D0%B8&amp;tbm=isch&amp;tbo=u&amp;zoom=1&amp;q=%D1%80%D0%B5%D0%B3%D1%83%D0%BB%D1%8F%D1%82%D0%BE%D1%80+%D0%BA%D0%B0%D1%80%D1%82%D0%B8%D0%BD%D0%BA%D0%B8&amp;usg=__rWSamtu2xrDnLXwPZZ2qSG8E_eU=&amp;docid=poQtDSa00M188M&amp;hl=ru&amp;sa=X&amp;ei=oH0bUdeULarb4QSo6oDICQ&amp;ved=0CDoQ9QEwBA&amp;dur=58" TargetMode="Externa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rdina.ru/" TargetMode="External"/><Relationship Id="rId2" Type="http://schemas.openxmlformats.org/officeDocument/2006/relationships/hyperlink" Target="mailto:kirdina@bk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&#1082;&#1080;&#1088;&#1076;&#1080;&#1085;&#1072;.&#1088;&#1092;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8458200" cy="3054201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Новая индустриализация в России как очередной </a:t>
            </a:r>
            <a:r>
              <a:rPr lang="ru-RU" b="1" dirty="0" err="1" smtClean="0"/>
              <a:t>модернизационный</a:t>
            </a:r>
            <a:r>
              <a:rPr lang="ru-RU" b="1" dirty="0" smtClean="0"/>
              <a:t> прорыв: институциональный анализ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7632848" cy="1752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Светлана Георгиевна Кирдина, д.с.н.,</a:t>
            </a:r>
          </a:p>
          <a:p>
            <a:r>
              <a:rPr lang="ru-RU" sz="2800" dirty="0" smtClean="0"/>
              <a:t>Институт экономики Российской академии наук, г. Москва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Немного статистики: доля инновационной продукции 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Современная модернизация экономики  смещает акцент в область индустрии исследований и разработок. По этому показателю Россия демонстрирует устойчивый рост инновационных товаров, работ и услуг в общем объеме отгруженных товаров. Однако и здесь наша страна пока отстает от уровня развитых стран, где аналогичный показатель составляет до 15 %.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8BBF-D338-4402-ACBE-487841DAA3F1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050" name="Диаграмма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52736"/>
            <a:ext cx="64807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Политика – основное условие «новой индустриализации»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Несмотря на трансформацию институциональной среды, в которую постепенно встраиваются институты венчурного финансирования, авторского права, институты консалтинговых услуг для инновационных предприятий, «налоговых каникул» для </a:t>
            </a:r>
            <a:r>
              <a:rPr lang="ru-RU" dirty="0" err="1" smtClean="0"/>
              <a:t>стартапов</a:t>
            </a:r>
            <a:r>
              <a:rPr lang="ru-RU" dirty="0" smtClean="0"/>
              <a:t> и другие, еще не созданы достаточные условия для новой индустриализации российской экономики. </a:t>
            </a:r>
          </a:p>
          <a:p>
            <a:r>
              <a:rPr lang="ru-RU" dirty="0" smtClean="0"/>
              <a:t>Создание таких условий в глобальной конкурентной среде требует более эффективной политики, направленной на осуществление </a:t>
            </a:r>
            <a:r>
              <a:rPr lang="ru-RU" dirty="0" err="1" smtClean="0"/>
              <a:t>модернизационного</a:t>
            </a:r>
            <a:r>
              <a:rPr lang="ru-RU" dirty="0" smtClean="0"/>
              <a:t> прорыва и более активной реконфигурации институциональных рамок для  осуществлении новой индустриализации.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640960" cy="990600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Что нужно для хорошей политики?</a:t>
            </a:r>
            <a:endParaRPr lang="ru-RU" sz="40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Требуется не только «политическая воля» лидеров, наличие необходимых ресурсов и   готовность общества. Очень важны:</a:t>
            </a:r>
          </a:p>
          <a:p>
            <a:pPr>
              <a:buNone/>
            </a:pPr>
            <a:r>
              <a:rPr lang="ru-RU" dirty="0" smtClean="0"/>
              <a:t>- знания о современном,  новом и успешном (политика догоняющего развития, или </a:t>
            </a:r>
            <a:r>
              <a:rPr lang="en-US" i="1" dirty="0" smtClean="0"/>
              <a:t>catching-up policy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- анализ прошлого </a:t>
            </a:r>
            <a:r>
              <a:rPr lang="en-US" dirty="0" smtClean="0"/>
              <a:t>(</a:t>
            </a:r>
            <a:r>
              <a:rPr lang="ru-RU" dirty="0" smtClean="0"/>
              <a:t>учет предшествующего пути развития, или </a:t>
            </a:r>
            <a:r>
              <a:rPr lang="en-US" i="1" dirty="0" smtClean="0"/>
              <a:t>path dependence effects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- понимание общих «матричных» условий и ограничений институционального развития(теория институциональных матриц, или </a:t>
            </a:r>
            <a:r>
              <a:rPr lang="en-US" i="1" dirty="0" smtClean="0"/>
              <a:t>institutional matrices’ theory)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Теория институциональных матриц  и перспективы новой индустриализации</a:t>
            </a:r>
            <a:endParaRPr lang="ru-RU" sz="32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1628800"/>
            <a:ext cx="533400" cy="244476"/>
          </a:xfrm>
        </p:spPr>
        <p:txBody>
          <a:bodyPr>
            <a:normAutofit fontScale="85000" lnSpcReduction="20000"/>
          </a:bodyPr>
          <a:lstStyle/>
          <a:p>
            <a:fld id="{F0F6A1DC-6B07-4F78-8D83-D245AE6C338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280920" cy="4495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Любая доктрина (созданная интеллектуалами страны  или заимствованная извне) реализуется  в определенном обществе. Поэтому понимание специфики общественного контекста - национального, институционального, культурного,  -  оказывается важным для оценки перспектив признания и распространения  той или иной доктрины. </a:t>
            </a:r>
          </a:p>
          <a:p>
            <a:r>
              <a:rPr lang="ru-RU" sz="2400" dirty="0" smtClean="0"/>
              <a:t>Для характеристики специфики российского контекста используются  положения теории институциональных матриц (ТИМ), или  институциональной Х-</a:t>
            </a:r>
            <a:r>
              <a:rPr lang="en-US" sz="2400" dirty="0" smtClean="0">
                <a:latin typeface="Calibri" pitchFamily="34" charset="0"/>
              </a:rPr>
              <a:t>Y</a:t>
            </a:r>
            <a:r>
              <a:rPr lang="ru-RU" sz="2400" dirty="0" smtClean="0"/>
              <a:t>-теории (Кирдина, 2001/2000</a:t>
            </a:r>
            <a:r>
              <a:rPr lang="en-US" sz="2400" dirty="0" smtClean="0"/>
              <a:t>/</a:t>
            </a:r>
            <a:r>
              <a:rPr lang="ru-RU" sz="2400" dirty="0" smtClean="0"/>
              <a:t>2014; 2004; </a:t>
            </a:r>
            <a:r>
              <a:rPr lang="en-US" sz="2400" dirty="0" err="1" smtClean="0">
                <a:latin typeface="Calibri" pitchFamily="34" charset="0"/>
              </a:rPr>
              <a:t>Kirdina</a:t>
            </a:r>
            <a:r>
              <a:rPr lang="ru-RU" sz="2400" dirty="0" smtClean="0"/>
              <a:t>, 2012; 2014 и др.). 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1520" y="260648"/>
            <a:ext cx="8352928" cy="82391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Тезисы ТИМ-1: </a:t>
            </a:r>
            <a:br>
              <a:rPr lang="ru-RU" sz="4000" b="1" dirty="0" smtClean="0"/>
            </a:br>
            <a:r>
              <a:rPr lang="ru-RU" sz="4000" b="1" dirty="0" smtClean="0"/>
              <a:t>трехмерное представление </a:t>
            </a:r>
            <a:r>
              <a:rPr lang="ru-RU" sz="4000" b="1" dirty="0"/>
              <a:t>об обществе</a:t>
            </a: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F6A1DC-6B07-4F78-8D83-D245AE6C3386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457200" y="1828800"/>
            <a:ext cx="8229600" cy="4467225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500" b="1" dirty="0"/>
              <a:t>Экономика, политика </a:t>
            </a:r>
            <a:r>
              <a:rPr lang="ru-RU" sz="2500" dirty="0"/>
              <a:t>и</a:t>
            </a:r>
            <a:r>
              <a:rPr lang="ru-RU" sz="2500" b="1" dirty="0"/>
              <a:t> идеология</a:t>
            </a:r>
            <a:r>
              <a:rPr lang="ru-RU" sz="2500" dirty="0"/>
              <a:t> являются основными  «проекциями» общественного целого, сферами общественной жизни:</a:t>
            </a: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 flipV="1">
            <a:off x="4140200" y="2852738"/>
            <a:ext cx="3175" cy="1800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 flipH="1">
            <a:off x="2843213" y="4652963"/>
            <a:ext cx="1257300" cy="1028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4140200" y="4652963"/>
            <a:ext cx="1828800" cy="571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835150" y="3644900"/>
            <a:ext cx="1905000" cy="71913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i="1">
                <a:latin typeface="Garamond" pitchFamily="18" charset="0"/>
              </a:rPr>
              <a:t>Политическая                </a:t>
            </a:r>
          </a:p>
          <a:p>
            <a:pPr algn="ctr"/>
            <a:r>
              <a:rPr lang="ru-RU" sz="2000" b="1" i="1">
                <a:latin typeface="Garamond" pitchFamily="18" charset="0"/>
              </a:rPr>
              <a:t>проекция</a:t>
            </a:r>
            <a:endParaRPr lang="ru-RU" sz="2000">
              <a:latin typeface="Garamond" pitchFamily="18" charset="0"/>
            </a:endParaRP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427538" y="3573463"/>
            <a:ext cx="2376487" cy="719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i="1">
                <a:latin typeface="Garamond" pitchFamily="18" charset="0"/>
              </a:rPr>
              <a:t>Идеологическая</a:t>
            </a:r>
          </a:p>
          <a:p>
            <a:pPr algn="ctr"/>
            <a:r>
              <a:rPr lang="ru-RU" sz="2000" b="1" i="1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000" b="1" i="1">
                <a:latin typeface="Garamond" pitchFamily="18" charset="0"/>
              </a:rPr>
              <a:t>проекция</a:t>
            </a:r>
            <a:endParaRPr lang="ru-RU" sz="2000">
              <a:latin typeface="Garamond" pitchFamily="18" charset="0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3419475" y="5300663"/>
            <a:ext cx="2187575" cy="7191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i="1">
                <a:latin typeface="Garamond" pitchFamily="18" charset="0"/>
              </a:rPr>
              <a:t>Экономическая </a:t>
            </a:r>
          </a:p>
          <a:p>
            <a:pPr algn="ctr"/>
            <a:r>
              <a:rPr lang="ru-RU" sz="2000" b="1" i="1">
                <a:latin typeface="Garamond" pitchFamily="18" charset="0"/>
              </a:rPr>
              <a:t>проекция</a:t>
            </a:r>
            <a:endParaRPr lang="ru-RU" sz="200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385175" cy="93610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Тезисы ТИМ-2:</a:t>
            </a:r>
            <a:br>
              <a:rPr lang="ru-RU" sz="3600" b="1" dirty="0" smtClean="0"/>
            </a:br>
            <a:r>
              <a:rPr lang="ru-RU" sz="3600" b="1" dirty="0" smtClean="0"/>
              <a:t>основные </a:t>
            </a:r>
            <a:r>
              <a:rPr lang="ru-RU" sz="3600" b="1" dirty="0"/>
              <a:t>сферы общества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0F6A1DC-6B07-4F78-8D83-D245AE6C3386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451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539552" y="1916832"/>
            <a:ext cx="8155186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700" b="1" dirty="0"/>
              <a:t>Экономика</a:t>
            </a:r>
            <a:r>
              <a:rPr lang="ru-RU" sz="2700" dirty="0"/>
              <a:t> отражает сторону социальных отношений, связанных с переработкой </a:t>
            </a:r>
            <a:r>
              <a:rPr lang="ru-RU" sz="2700" dirty="0" smtClean="0"/>
              <a:t>ограниченных ресурсов </a:t>
            </a:r>
            <a:r>
              <a:rPr lang="ru-RU" sz="2700" dirty="0"/>
              <a:t>для получения </a:t>
            </a:r>
            <a:r>
              <a:rPr lang="ru-RU" sz="2700" dirty="0" smtClean="0"/>
              <a:t>продуктов и услуг, удовлетворяющих </a:t>
            </a:r>
            <a:r>
              <a:rPr lang="ru-RU" sz="2700" dirty="0"/>
              <a:t>потребности людей. </a:t>
            </a:r>
          </a:p>
          <a:p>
            <a:pPr>
              <a:lnSpc>
                <a:spcPct val="90000"/>
              </a:lnSpc>
            </a:pPr>
            <a:r>
              <a:rPr lang="ru-RU" sz="2700" b="1" dirty="0"/>
              <a:t>Политика</a:t>
            </a:r>
            <a:r>
              <a:rPr lang="ru-RU" sz="2700" dirty="0"/>
              <a:t> характеризует способы организации совместной деятельности для достижения целей выживания и развития  общества.  </a:t>
            </a:r>
          </a:p>
          <a:p>
            <a:pPr>
              <a:lnSpc>
                <a:spcPct val="90000"/>
              </a:lnSpc>
            </a:pPr>
            <a:r>
              <a:rPr lang="ru-RU" sz="2700" b="1" dirty="0"/>
              <a:t>Идеология </a:t>
            </a:r>
            <a:r>
              <a:rPr lang="ru-RU" sz="2700" dirty="0"/>
              <a:t>отражает основные </a:t>
            </a:r>
            <a:r>
              <a:rPr lang="ru-RU" sz="2700" dirty="0" smtClean="0"/>
              <a:t>цели (ценности)  </a:t>
            </a:r>
            <a:r>
              <a:rPr lang="ru-RU" sz="2700" dirty="0"/>
              <a:t>развития общества и тем самым </a:t>
            </a:r>
            <a:r>
              <a:rPr lang="ru-RU" sz="2700" dirty="0" err="1"/>
              <a:t>легитимизирует</a:t>
            </a:r>
            <a:r>
              <a:rPr lang="ru-RU" sz="2700" dirty="0"/>
              <a:t> экономические и политические способы их достижения.</a:t>
            </a:r>
            <a:r>
              <a:rPr lang="ru-RU" sz="2800" dirty="0"/>
              <a:t> 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1"/>
            <a:ext cx="8229600" cy="739552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effectLst/>
                <a:latin typeface="Arial" charset="0"/>
              </a:rPr>
            </a:br>
            <a:endParaRPr lang="ru-RU" sz="2000" dirty="0" smtClean="0">
              <a:effectLst/>
              <a:latin typeface="Arial" charset="0"/>
            </a:endParaRPr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3AF326B-648D-4157-9DD8-2C0B90BD67F3}" type="slidenum">
              <a:rPr lang="ru-RU"/>
              <a:pPr/>
              <a:t>17</a:t>
            </a:fld>
            <a:endParaRPr lang="ru-RU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4213" y="2924175"/>
            <a:ext cx="4196159" cy="3024857"/>
            <a:chOff x="2195513" y="2133600"/>
            <a:chExt cx="4196159" cy="3024857"/>
          </a:xfrm>
          <a:noFill/>
        </p:grpSpPr>
        <p:sp>
          <p:nvSpPr>
            <p:cNvPr id="27655" name="Line 4"/>
            <p:cNvSpPr>
              <a:spLocks noChangeShapeType="1"/>
            </p:cNvSpPr>
            <p:nvPr/>
          </p:nvSpPr>
          <p:spPr bwMode="auto">
            <a:xfrm flipV="1">
              <a:off x="4211638" y="2133600"/>
              <a:ext cx="3175" cy="1800225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56" name="Line 5"/>
            <p:cNvSpPr>
              <a:spLocks noChangeShapeType="1"/>
            </p:cNvSpPr>
            <p:nvPr/>
          </p:nvSpPr>
          <p:spPr bwMode="auto">
            <a:xfrm flipH="1">
              <a:off x="2987675" y="3860800"/>
              <a:ext cx="1257300" cy="102870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57" name="Line 6"/>
            <p:cNvSpPr>
              <a:spLocks noChangeShapeType="1"/>
            </p:cNvSpPr>
            <p:nvPr/>
          </p:nvSpPr>
          <p:spPr bwMode="auto">
            <a:xfrm>
              <a:off x="4211960" y="3861048"/>
              <a:ext cx="1828800" cy="571500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658" name="Text Box 9"/>
            <p:cNvSpPr txBox="1">
              <a:spLocks noChangeArrowheads="1"/>
            </p:cNvSpPr>
            <p:nvPr/>
          </p:nvSpPr>
          <p:spPr bwMode="auto">
            <a:xfrm>
              <a:off x="3491012" y="4726657"/>
              <a:ext cx="2187575" cy="431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dirty="0" smtClean="0"/>
                <a:t>Экономика</a:t>
              </a:r>
              <a:endParaRPr lang="ru-RU" dirty="0"/>
            </a:p>
          </p:txBody>
        </p:sp>
        <p:sp>
          <p:nvSpPr>
            <p:cNvPr id="27659" name="Rectangle 10"/>
            <p:cNvSpPr>
              <a:spLocks noChangeArrowheads="1"/>
            </p:cNvSpPr>
            <p:nvPr/>
          </p:nvSpPr>
          <p:spPr bwMode="auto">
            <a:xfrm>
              <a:off x="2195513" y="2997200"/>
              <a:ext cx="1655762" cy="71913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dirty="0" smtClean="0"/>
                <a:t>Политика </a:t>
              </a:r>
              <a:endParaRPr lang="ru-RU" dirty="0"/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4931172" y="2638425"/>
              <a:ext cx="1460500" cy="36933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dirty="0" smtClean="0"/>
                <a:t>Идеология</a:t>
              </a:r>
              <a:endParaRPr lang="ru-RU" dirty="0"/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 flipH="1">
            <a:off x="1600200" y="3048000"/>
            <a:ext cx="1066800" cy="2514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667000" y="2971800"/>
            <a:ext cx="1752600" cy="2133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1524000" y="5181600"/>
            <a:ext cx="3053085" cy="4569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715000" y="2590800"/>
            <a:ext cx="2971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Структура базовых экономических, политических и идеологических институтов образует </a:t>
            </a:r>
            <a:r>
              <a:rPr lang="ru-RU" sz="2000" b="1" dirty="0" smtClean="0"/>
              <a:t>институциональную матрицу.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11663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Тезисы ТИМ-3: структура институциональной матри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цы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385175" cy="93610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Тезисы ТИМ-4: типы </a:t>
            </a:r>
            <a:br>
              <a:rPr lang="ru-RU" sz="3600" b="1" dirty="0" smtClean="0"/>
            </a:br>
            <a:r>
              <a:rPr lang="ru-RU" sz="3600" b="1" dirty="0" smtClean="0"/>
              <a:t>институциональных матриц</a:t>
            </a:r>
            <a:endParaRPr lang="ru-RU" sz="3600" b="1" dirty="0">
              <a:latin typeface="ＭＳ Ｐゴシック" pitchFamily="34" charset="-128"/>
            </a:endParaRPr>
          </a:p>
        </p:txBody>
      </p:sp>
      <p:sp>
        <p:nvSpPr>
          <p:cNvPr id="70659" name="Rectangle 3"/>
          <p:cNvSpPr>
            <a:spLocks noGrp="1" noRot="1" noChangeArrowheads="1"/>
          </p:cNvSpPr>
          <p:nvPr>
            <p:ph sz="half" idx="2"/>
          </p:nvPr>
        </p:nvSpPr>
        <p:spPr>
          <a:xfrm>
            <a:off x="971550" y="1628775"/>
            <a:ext cx="7818438" cy="1123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</a:t>
            </a:r>
            <a:r>
              <a:rPr lang="ru-RU" sz="2900" dirty="0"/>
              <a:t>Выделены два типа институциональных матриц, названные </a:t>
            </a:r>
            <a:r>
              <a:rPr lang="ru-RU" sz="2900" b="1" dirty="0"/>
              <a:t>Х- и </a:t>
            </a:r>
            <a:r>
              <a:rPr lang="en-US" sz="2900" b="1" dirty="0"/>
              <a:t>Y</a:t>
            </a:r>
            <a:r>
              <a:rPr lang="ru-RU" sz="2900" b="1" dirty="0"/>
              <a:t>-матрицы.</a:t>
            </a: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041B5E-BF91-4F0C-ACC3-C514F703609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 rot="10800000">
            <a:off x="1403648" y="3284984"/>
            <a:ext cx="2520950" cy="21605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>
                <a:latin typeface="Tahoma" pitchFamily="34" charset="0"/>
                <a:ea typeface="ＭＳ Ｐゴシック" pitchFamily="34" charset="-128"/>
              </a:rPr>
              <a:t>X</a:t>
            </a:r>
            <a:endParaRPr lang="ru-RU" sz="40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5148064" y="3356992"/>
            <a:ext cx="2520950" cy="2160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>
                <a:latin typeface="Tahoma" pitchFamily="34" charset="0"/>
                <a:ea typeface="ＭＳ Ｐゴシック" pitchFamily="34" charset="-128"/>
              </a:rPr>
              <a:t>Y</a:t>
            </a:r>
            <a:endParaRPr lang="ru-RU" sz="40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899592" y="2780928"/>
            <a:ext cx="3765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 err="1">
                <a:latin typeface="Tahoma" pitchFamily="34" charset="0"/>
              </a:rPr>
              <a:t>Редистрибутивная</a:t>
            </a:r>
            <a:r>
              <a:rPr lang="ru-RU" b="1" i="1" dirty="0">
                <a:latin typeface="Tahoma" pitchFamily="34" charset="0"/>
              </a:rPr>
              <a:t> экономика</a:t>
            </a:r>
            <a:endParaRPr lang="ru-RU" b="1" dirty="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 rot="-3633184">
            <a:off x="2264390" y="4271586"/>
            <a:ext cx="2811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 err="1">
                <a:latin typeface="Tahoma" pitchFamily="34" charset="0"/>
              </a:rPr>
              <a:t>Коммунитарная</a:t>
            </a:r>
            <a:r>
              <a:rPr lang="ru-RU" b="1" i="1" dirty="0">
                <a:latin typeface="Tahoma" pitchFamily="34" charset="0"/>
              </a:rPr>
              <a:t> идеологи</a:t>
            </a:r>
            <a:r>
              <a:rPr lang="en-US" b="1" dirty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ru-RU" b="1" dirty="0" smtClean="0">
                <a:latin typeface="Tahoma" pitchFamily="34" charset="0"/>
                <a:ea typeface="ＭＳ Ｐゴシック" pitchFamily="34" charset="-128"/>
              </a:rPr>
              <a:t> </a:t>
            </a:r>
            <a:r>
              <a:rPr lang="ru-RU" b="1" dirty="0" smtClean="0">
                <a:latin typeface="Tahoma" pitchFamily="34" charset="0"/>
              </a:rPr>
              <a:t>(</a:t>
            </a:r>
            <a:r>
              <a:rPr lang="ru-RU" b="1" dirty="0">
                <a:latin typeface="Tahoma" pitchFamily="34" charset="0"/>
              </a:rPr>
              <a:t>Мы над Я) </a:t>
            </a: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 rot="3565149">
            <a:off x="-161726" y="3971157"/>
            <a:ext cx="32877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 err="1">
                <a:latin typeface="Tahoma" pitchFamily="34" charset="0"/>
              </a:rPr>
              <a:t>Унитарно-централизованое</a:t>
            </a:r>
            <a:r>
              <a:rPr lang="ru-RU" b="1" i="1" dirty="0">
                <a:latin typeface="Tahoma" pitchFamily="34" charset="0"/>
              </a:rPr>
              <a:t> политическое устройство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 rot="18095753">
            <a:off x="3709303" y="4016272"/>
            <a:ext cx="3259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Tahoma" pitchFamily="34" charset="0"/>
              </a:rPr>
              <a:t>Федеративное политическое устройство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 rot="3565149">
            <a:off x="5709444" y="4233753"/>
            <a:ext cx="35512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latin typeface="Tahoma" pitchFamily="34" charset="0"/>
              </a:rPr>
              <a:t>Индивидуалистская     идеология (Я </a:t>
            </a:r>
            <a:r>
              <a:rPr lang="ru-RU" b="1" i="1" dirty="0">
                <a:latin typeface="Tahoma" pitchFamily="34" charset="0"/>
              </a:rPr>
              <a:t>над Мы)</a:t>
            </a:r>
            <a:endParaRPr lang="ru-RU" dirty="0">
              <a:latin typeface="Tahoma" pitchFamily="34" charset="0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004048" y="5589240"/>
            <a:ext cx="2741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Tahoma" pitchFamily="34" charset="0"/>
              </a:rPr>
              <a:t>Рыночная экономика</a:t>
            </a:r>
            <a:endParaRPr lang="ru-RU" dirty="0">
              <a:latin typeface="Tahom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188640"/>
            <a:ext cx="8385175" cy="952277"/>
          </a:xfrm>
        </p:spPr>
        <p:txBody>
          <a:bodyPr>
            <a:normAutofit fontScale="90000"/>
          </a:bodyPr>
          <a:lstStyle/>
          <a:p>
            <a:r>
              <a:rPr lang="ru-RU" b="0" dirty="0">
                <a:solidFill>
                  <a:srgbClr val="0054A8"/>
                </a:solidFill>
              </a:rPr>
              <a:t> </a:t>
            </a:r>
            <a:r>
              <a:rPr lang="ru-RU" sz="4000" b="1" dirty="0" smtClean="0">
                <a:solidFill>
                  <a:srgbClr val="0054A8"/>
                </a:solidFill>
              </a:rPr>
              <a:t>Т</a:t>
            </a:r>
            <a:r>
              <a:rPr lang="ru-RU" sz="4000" b="1" dirty="0" smtClean="0"/>
              <a:t>езисы ТИМ-5: доминантная и </a:t>
            </a:r>
            <a:r>
              <a:rPr lang="ru-RU" sz="4000" b="1" dirty="0" err="1" smtClean="0"/>
              <a:t>комплементарная</a:t>
            </a:r>
            <a:r>
              <a:rPr lang="ru-RU" sz="4000" b="1" dirty="0" smtClean="0"/>
              <a:t> матрицы </a:t>
            </a:r>
            <a:endParaRPr lang="ru-RU" sz="4000" b="1" dirty="0"/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3568" y="1628800"/>
            <a:ext cx="7921625" cy="863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2900" dirty="0"/>
              <a:t>   В обществе одна матрица </a:t>
            </a:r>
            <a:r>
              <a:rPr lang="ru-RU" sz="2900" b="1" dirty="0"/>
              <a:t>доминирует</a:t>
            </a:r>
            <a:r>
              <a:rPr lang="ru-RU" sz="2900" dirty="0"/>
              <a:t>, другая является </a:t>
            </a:r>
            <a:r>
              <a:rPr lang="ru-RU" sz="2900" b="1" dirty="0" err="1"/>
              <a:t>комплементарной</a:t>
            </a:r>
            <a:r>
              <a:rPr lang="ru-RU" sz="2900" dirty="0"/>
              <a:t>.</a:t>
            </a: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2041B5E-BF91-4F0C-ACC3-C514F703609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2276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71600" y="2636912"/>
            <a:ext cx="7273925" cy="3673475"/>
            <a:chOff x="1111" y="1389"/>
            <a:chExt cx="3888" cy="2088"/>
          </a:xfrm>
        </p:grpSpPr>
        <p:sp>
          <p:nvSpPr>
            <p:cNvPr id="72711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11" y="1389"/>
              <a:ext cx="3888" cy="20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12" name="AutoShape 8"/>
            <p:cNvSpPr>
              <a:spLocks noChangeArrowheads="1"/>
            </p:cNvSpPr>
            <p:nvPr/>
          </p:nvSpPr>
          <p:spPr bwMode="auto">
            <a:xfrm rot="10800000">
              <a:off x="1183" y="1533"/>
              <a:ext cx="1728" cy="13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ea typeface="ＭＳ Ｐゴシック" pitchFamily="34" charset="-128"/>
                  <a:cs typeface="Times New Roman" pitchFamily="18" charset="0"/>
                </a:rPr>
                <a:t>   </a:t>
              </a:r>
              <a:endParaRPr lang="en-US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72713" name="Rectangle 9"/>
            <p:cNvSpPr>
              <a:spLocks noChangeArrowheads="1"/>
            </p:cNvSpPr>
            <p:nvPr/>
          </p:nvSpPr>
          <p:spPr bwMode="auto">
            <a:xfrm>
              <a:off x="1615" y="3045"/>
              <a:ext cx="3125" cy="360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72714" name="AutoShape 10"/>
            <p:cNvSpPr>
              <a:spLocks noChangeArrowheads="1"/>
            </p:cNvSpPr>
            <p:nvPr/>
          </p:nvSpPr>
          <p:spPr bwMode="auto">
            <a:xfrm>
              <a:off x="1615" y="1533"/>
              <a:ext cx="864" cy="6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ru-RU" sz="1200">
                  <a:solidFill>
                    <a:schemeClr val="tx2"/>
                  </a:solidFill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en-US" sz="1200">
                  <a:solidFill>
                    <a:schemeClr val="tx2"/>
                  </a:solidFill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ru-RU" sz="1200">
                  <a:solidFill>
                    <a:schemeClr val="tx2"/>
                  </a:solidFill>
                  <a:ea typeface="ＭＳ Ｐゴシック" pitchFamily="34" charset="-128"/>
                  <a:cs typeface="Times New Roman" pitchFamily="18" charset="0"/>
                </a:rPr>
                <a:t>  </a:t>
              </a:r>
              <a:r>
                <a:rPr lang="en-US" sz="20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Y</a:t>
              </a:r>
              <a:endParaRPr lang="en-US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72715" name="Rectangle 11"/>
            <p:cNvSpPr>
              <a:spLocks noChangeArrowheads="1"/>
            </p:cNvSpPr>
            <p:nvPr/>
          </p:nvSpPr>
          <p:spPr bwMode="auto">
            <a:xfrm>
              <a:off x="1903" y="2253"/>
              <a:ext cx="288" cy="36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rIns="72000"/>
            <a:lstStyle/>
            <a:p>
              <a:r>
                <a:rPr lang="en-US" sz="38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endParaRPr lang="en-US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72716" name="AutoShape 12"/>
            <p:cNvSpPr>
              <a:spLocks noChangeArrowheads="1"/>
            </p:cNvSpPr>
            <p:nvPr/>
          </p:nvSpPr>
          <p:spPr bwMode="auto">
            <a:xfrm>
              <a:off x="3127" y="1533"/>
              <a:ext cx="1728" cy="13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ea typeface="ＭＳ Ｐゴシック" pitchFamily="34" charset="-128"/>
                  <a:cs typeface="Times New Roman" pitchFamily="18" charset="0"/>
                </a:rPr>
                <a:t>   </a:t>
              </a:r>
              <a:endParaRPr lang="en-US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72717" name="AutoShape 13"/>
            <p:cNvSpPr>
              <a:spLocks noChangeArrowheads="1"/>
            </p:cNvSpPr>
            <p:nvPr/>
          </p:nvSpPr>
          <p:spPr bwMode="auto">
            <a:xfrm rot="10800000">
              <a:off x="3559" y="2253"/>
              <a:ext cx="864" cy="6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chemeClr val="tx2"/>
                  </a:solidFill>
                  <a:ea typeface="ＭＳ Ｐゴシック" pitchFamily="34" charset="-128"/>
                  <a:cs typeface="Times New Roman" pitchFamily="18" charset="0"/>
                </a:rPr>
                <a:t>   </a:t>
              </a:r>
              <a:r>
                <a:rPr lang="en-US" sz="20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endParaRPr lang="en-US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72718" name="Rectangle 14"/>
            <p:cNvSpPr>
              <a:spLocks noChangeArrowheads="1"/>
            </p:cNvSpPr>
            <p:nvPr/>
          </p:nvSpPr>
          <p:spPr bwMode="auto">
            <a:xfrm>
              <a:off x="3847" y="1821"/>
              <a:ext cx="288" cy="36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rIns="72000"/>
            <a:lstStyle/>
            <a:p>
              <a:r>
                <a:rPr lang="en-US" sz="38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Y</a:t>
              </a:r>
              <a:endParaRPr lang="en-US">
                <a:solidFill>
                  <a:schemeClr val="tx2"/>
                </a:solidFill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85800" y="5410200"/>
            <a:ext cx="82296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 </a:t>
            </a:r>
            <a:r>
              <a:rPr lang="ru-RU" dirty="0" smtClean="0"/>
              <a:t>              Россия, Китай, Индия</a:t>
            </a:r>
            <a:r>
              <a:rPr lang="en-US" dirty="0" smtClean="0"/>
              <a:t>                    </a:t>
            </a:r>
            <a:r>
              <a:rPr lang="ru-RU" dirty="0" smtClean="0"/>
              <a:t>      Европа и западные </a:t>
            </a:r>
            <a:r>
              <a:rPr lang="en-US" dirty="0" smtClean="0"/>
              <a:t>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  </a:t>
            </a:r>
            <a:r>
              <a:rPr lang="ru-RU" dirty="0" smtClean="0"/>
              <a:t>               и другие страны  Азии, </a:t>
            </a:r>
            <a:r>
              <a:rPr lang="en-US" dirty="0" smtClean="0"/>
              <a:t>       </a:t>
            </a:r>
            <a:r>
              <a:rPr lang="ru-RU" dirty="0" smtClean="0"/>
              <a:t>             </a:t>
            </a:r>
            <a:r>
              <a:rPr lang="en-US" dirty="0" smtClean="0"/>
              <a:t> </a:t>
            </a:r>
            <a:r>
              <a:rPr lang="ru-RU" dirty="0" smtClean="0"/>
              <a:t>страны за ее пределами: </a:t>
            </a:r>
            <a:r>
              <a:rPr lang="en-US" dirty="0" smtClean="0"/>
              <a:t>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     </a:t>
            </a:r>
            <a:r>
              <a:rPr lang="ru-RU" dirty="0" smtClean="0"/>
              <a:t>            </a:t>
            </a:r>
            <a:r>
              <a:rPr lang="en-US" dirty="0" smtClean="0"/>
              <a:t> </a:t>
            </a:r>
            <a:r>
              <a:rPr lang="ru-RU" dirty="0" smtClean="0"/>
              <a:t>Латинской Америки</a:t>
            </a:r>
            <a:r>
              <a:rPr lang="en-US" dirty="0" smtClean="0"/>
              <a:t>             </a:t>
            </a:r>
            <a:r>
              <a:rPr lang="ru-RU" dirty="0" smtClean="0"/>
              <a:t> США, Канада, Австралия, Новая Зеландия</a:t>
            </a:r>
            <a:r>
              <a:rPr lang="en-US" dirty="0" smtClean="0"/>
              <a:t>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Основные тезисы</a:t>
            </a:r>
            <a:endParaRPr lang="ru-RU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8517632" cy="4325112"/>
          </a:xfrm>
        </p:spPr>
        <p:txBody>
          <a:bodyPr>
            <a:noAutofit/>
          </a:bodyPr>
          <a:lstStyle/>
          <a:p>
            <a:r>
              <a:rPr lang="ru-RU" sz="3200" dirty="0" smtClean="0"/>
              <a:t>«Новая индустриализации» – что это?   </a:t>
            </a:r>
          </a:p>
          <a:p>
            <a:r>
              <a:rPr lang="ru-RU" sz="3200" dirty="0" smtClean="0"/>
              <a:t>Что значит «институциональный анализ новой индустриализации»?</a:t>
            </a:r>
          </a:p>
          <a:p>
            <a:r>
              <a:rPr lang="ru-RU" sz="3200" dirty="0" smtClean="0"/>
              <a:t>Теория институциональных  матриц как основа институционального анализа.  </a:t>
            </a:r>
          </a:p>
          <a:p>
            <a:r>
              <a:rPr lang="ru-RU" sz="3200" dirty="0" smtClean="0"/>
              <a:t> Организация  крупнейших инновационных проектов в США, Китае и России.</a:t>
            </a:r>
          </a:p>
          <a:p>
            <a:r>
              <a:rPr lang="ru-RU" sz="3200" dirty="0" smtClean="0"/>
              <a:t>Результаты и рекомендации.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9652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800" b="1" dirty="0" smtClean="0"/>
              <a:t>Экономические институты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600" dirty="0" smtClean="0"/>
              <a:t>(подробнее см. </a:t>
            </a:r>
            <a:r>
              <a:rPr lang="ru-RU" sz="1600" dirty="0" err="1" smtClean="0"/>
              <a:t>Кирдина</a:t>
            </a:r>
            <a:r>
              <a:rPr lang="ru-RU" sz="1600" dirty="0" smtClean="0"/>
              <a:t>, 2014;  Бессонова, 1997)</a:t>
            </a:r>
          </a:p>
        </p:txBody>
      </p:sp>
      <p:sp>
        <p:nvSpPr>
          <p:cNvPr id="1536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altLang="en-US" smtClean="0">
                <a:latin typeface="Arial" charset="0"/>
              </a:rPr>
              <a:t>г. Якутск, 3 сентября  2015  </a:t>
            </a:r>
            <a:endParaRPr lang="ru-RU" altLang="en-US" dirty="0" smtClean="0">
              <a:latin typeface="Arial" charset="0"/>
            </a:endParaRPr>
          </a:p>
        </p:txBody>
      </p:sp>
      <p:sp>
        <p:nvSpPr>
          <p:cNvPr id="1536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25162369-56DE-4165-8E47-C9EB9C2944A5}" type="slidenum">
              <a:rPr lang="ru-RU" altLang="en-US" smtClean="0">
                <a:latin typeface="Arial" charset="0"/>
              </a:rPr>
              <a:pPr/>
              <a:t>20</a:t>
            </a:fld>
            <a:endParaRPr lang="ru-RU" altLang="en-US" smtClean="0">
              <a:latin typeface="Arial" charset="0"/>
            </a:endParaRPr>
          </a:p>
        </p:txBody>
      </p:sp>
      <p:graphicFrame>
        <p:nvGraphicFramePr>
          <p:cNvPr id="102403" name="Group 3"/>
          <p:cNvGraphicFramePr>
            <a:graphicFrameLocks noGrp="1"/>
          </p:cNvGraphicFramePr>
          <p:nvPr>
            <p:ph sz="quarter" idx="1"/>
          </p:nvPr>
        </p:nvGraphicFramePr>
        <p:xfrm>
          <a:off x="250825" y="1700807"/>
          <a:ext cx="8642350" cy="3963099"/>
        </p:xfrm>
        <a:graphic>
          <a:graphicData uri="http://schemas.openxmlformats.org/drawingml/2006/table">
            <a:tbl>
              <a:tblPr/>
              <a:tblGrid>
                <a:gridCol w="4657725"/>
                <a:gridCol w="3984625"/>
              </a:tblGrid>
              <a:tr h="2153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Х-матрица</a:t>
                      </a:r>
                      <a:r>
                        <a:rPr kumimoji="0" lang="ru-RU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-матрица</a:t>
                      </a:r>
                      <a:r>
                        <a:rPr kumimoji="0" lang="ru-RU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Верховная условная собственность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Частная собственность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Редистрибуция (аккумуляция-согласование-распределение)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Обмен (купля-продажа)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Кооперация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Конкуренция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Служебный труд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Наемный труд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Ограничение издержек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(Х-эффективность)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Возрастание прибыли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-эффективность)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708920"/>
            <a:ext cx="4041648" cy="792088"/>
          </a:xfrm>
        </p:spPr>
        <p:txBody>
          <a:bodyPr/>
          <a:lstStyle/>
          <a:p>
            <a:pPr algn="ctr"/>
            <a:r>
              <a:rPr lang="ru-RU" dirty="0" smtClean="0"/>
              <a:t>Рыночные </a:t>
            </a:r>
            <a:r>
              <a:rPr lang="en-US" dirty="0" smtClean="0"/>
              <a:t>Y-</a:t>
            </a:r>
            <a:r>
              <a:rPr lang="ru-RU" dirty="0" smtClean="0"/>
              <a:t>экономики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292080" y="2636912"/>
            <a:ext cx="3574231" cy="961256"/>
          </a:xfrm>
        </p:spPr>
        <p:txBody>
          <a:bodyPr/>
          <a:lstStyle/>
          <a:p>
            <a:pPr algn="ctr"/>
            <a:r>
              <a:rPr lang="ru-RU" dirty="0" err="1" smtClean="0"/>
              <a:t>Редистрибутивные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Х-экономики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AD54A-A3F4-41CE-94DD-7D1EB36FE144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294967295"/>
          </p:nvPr>
        </p:nvSpPr>
        <p:spPr>
          <a:xfrm>
            <a:off x="3059832" y="6165304"/>
            <a:ext cx="3562672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dirty="0" smtClean="0"/>
              <a:t> г. Якутск 3 сентября 2015</a:t>
            </a:r>
            <a:endParaRPr lang="ru-RU" sz="1400" dirty="0"/>
          </a:p>
        </p:txBody>
      </p:sp>
      <p:pic>
        <p:nvPicPr>
          <p:cNvPr id="2051" name="Picture 3" descr="C:\Users\Sony\Pictures\обмен и редистрибу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88640"/>
            <a:ext cx="3816424" cy="2304256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5292080" y="1700809"/>
            <a:ext cx="3540007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3" name="Picture 5" descr="C:\Users\Sony\Pictures\konkurents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933056"/>
            <a:ext cx="3294112" cy="1944216"/>
          </a:xfrm>
          <a:prstGeom prst="rect">
            <a:avLst/>
          </a:prstGeom>
          <a:noFill/>
        </p:spPr>
      </p:pic>
      <p:pic>
        <p:nvPicPr>
          <p:cNvPr id="13" name="rg_hi" descr="http://t3.gstatic.com/images?q=tbn:ANd9GcSdZ8_SiclB6Hu575ZG1R7Mf6YOP-iw3A-WDklPk8vy6jfo1VVjh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077072"/>
            <a:ext cx="277336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683568" y="3276600"/>
            <a:ext cx="3886200" cy="3320752"/>
          </a:xfrm>
        </p:spPr>
        <p:txBody>
          <a:bodyPr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85175" cy="936104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/>
              <a:t>Политические институты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800" dirty="0" smtClean="0"/>
              <a:t> (подробнее см. </a:t>
            </a:r>
            <a:r>
              <a:rPr lang="ru-RU" sz="1800" dirty="0" err="1" smtClean="0"/>
              <a:t>Кирдина</a:t>
            </a:r>
            <a:r>
              <a:rPr lang="ru-RU" sz="1800" dirty="0" smtClean="0"/>
              <a:t>, 2014)</a:t>
            </a:r>
            <a:endParaRPr lang="ru-RU" sz="1800" b="1" dirty="0" smtClean="0"/>
          </a:p>
        </p:txBody>
      </p:sp>
      <p:graphicFrame>
        <p:nvGraphicFramePr>
          <p:cNvPr id="104451" name="Group 3"/>
          <p:cNvGraphicFramePr>
            <a:graphicFrameLocks noGrp="1"/>
          </p:cNvGraphicFramePr>
          <p:nvPr>
            <p:ph type="tbl" idx="1"/>
          </p:nvPr>
        </p:nvGraphicFramePr>
        <p:xfrm>
          <a:off x="179388" y="1700807"/>
          <a:ext cx="8785225" cy="4036686"/>
        </p:xfrm>
        <a:graphic>
          <a:graphicData uri="http://schemas.openxmlformats.org/drawingml/2006/table">
            <a:tbl>
              <a:tblPr/>
              <a:tblGrid>
                <a:gridCol w="3960812"/>
                <a:gridCol w="4824413"/>
              </a:tblGrid>
              <a:tr h="57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Х-матрица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-матрица</a:t>
                      </a: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Административное деление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Федерация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Иерархическая вертикаль во главе с центром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Самоуправление 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субсидиарность</a:t>
                      </a:r>
                      <a:endParaRPr kumimoji="0" 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Назначения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Выборы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Общее собрание и единогласие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Многопартийность и демократическое большинство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Обращения по инстанциям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Судебные иски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38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altLang="en-US" dirty="0" smtClean="0">
                <a:latin typeface="Arial" charset="0"/>
              </a:rPr>
              <a:t>г. Якутск, 3 сентября  2015  </a:t>
            </a:r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277BEBCA-E37B-416B-9828-F27A7C7D3D7F}" type="slidenum">
              <a:rPr lang="ru-RU" altLang="en-US" smtClean="0">
                <a:latin typeface="Arial" charset="0"/>
              </a:rPr>
              <a:pPr/>
              <a:t>22</a:t>
            </a:fld>
            <a:endParaRPr lang="ru-RU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4041648" cy="1577426"/>
          </a:xfrm>
        </p:spPr>
        <p:txBody>
          <a:bodyPr/>
          <a:lstStyle/>
          <a:p>
            <a:pPr algn="ctr"/>
            <a:r>
              <a:rPr lang="ru-RU" sz="2800" dirty="0" smtClean="0"/>
              <a:t>Унитарные политические </a:t>
            </a:r>
          </a:p>
          <a:p>
            <a:pPr algn="ctr"/>
            <a:r>
              <a:rPr lang="ru-RU" sz="2800" dirty="0" smtClean="0"/>
              <a:t>Х-системы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628800"/>
            <a:ext cx="4041775" cy="1505418"/>
          </a:xfrm>
        </p:spPr>
        <p:txBody>
          <a:bodyPr/>
          <a:lstStyle/>
          <a:p>
            <a:pPr algn="ctr"/>
            <a:r>
              <a:rPr lang="ru-RU" sz="2800" dirty="0" smtClean="0"/>
              <a:t>Федеративные политические    </a:t>
            </a:r>
          </a:p>
          <a:p>
            <a:pPr algn="ctr"/>
            <a:r>
              <a:rPr lang="ru-RU" sz="2800" dirty="0" smtClean="0"/>
              <a:t>     </a:t>
            </a:r>
            <a:r>
              <a:rPr lang="en-US" sz="2800" dirty="0" smtClean="0"/>
              <a:t>Y-</a:t>
            </a:r>
            <a:r>
              <a:rPr lang="ru-RU" sz="2800" dirty="0" smtClean="0"/>
              <a:t>системы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AD54A-A3F4-41CE-94DD-7D1EB36FE144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294967295"/>
          </p:nvPr>
        </p:nvSpPr>
        <p:spPr>
          <a:xfrm>
            <a:off x="3131840" y="5877272"/>
            <a:ext cx="3418656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dirty="0" smtClean="0"/>
              <a:t>г. Якутск, 3 сентября  2015  </a:t>
            </a:r>
            <a:endParaRPr lang="ru-RU" sz="1400" dirty="0"/>
          </a:p>
        </p:txBody>
      </p:sp>
      <p:pic>
        <p:nvPicPr>
          <p:cNvPr id="1026" name="Picture 2" descr="C:\Users\Sony\Pictures\ФЛАГ СШ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3384376" cy="2414384"/>
          </a:xfrm>
          <a:prstGeom prst="rect">
            <a:avLst/>
          </a:prstGeom>
          <a:noFill/>
        </p:spPr>
      </p:pic>
      <p:pic>
        <p:nvPicPr>
          <p:cNvPr id="1027" name="Picture 3" descr="C:\Users\Sony\Pictures\flags-china-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3744416" cy="283768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385175" cy="880269"/>
          </a:xfrm>
        </p:spPr>
        <p:txBody>
          <a:bodyPr>
            <a:normAutofit fontScale="90000"/>
          </a:bodyPr>
          <a:lstStyle/>
          <a:p>
            <a:r>
              <a:rPr lang="ru-RU" sz="4200" b="1" dirty="0" smtClean="0"/>
              <a:t>Идеологические институты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800" dirty="0" smtClean="0"/>
              <a:t> (подробнее см. </a:t>
            </a:r>
            <a:r>
              <a:rPr lang="ru-RU" sz="1800" dirty="0" err="1" smtClean="0"/>
              <a:t>Кирдина</a:t>
            </a:r>
            <a:r>
              <a:rPr lang="ru-RU" sz="1800" dirty="0" smtClean="0"/>
              <a:t>, 2014;  Александров, </a:t>
            </a:r>
            <a:r>
              <a:rPr lang="ru-RU" sz="1800" dirty="0" err="1" smtClean="0"/>
              <a:t>Кирдина</a:t>
            </a:r>
            <a:r>
              <a:rPr lang="ru-RU" sz="1800" dirty="0" smtClean="0"/>
              <a:t>, 2012)</a:t>
            </a:r>
            <a:endParaRPr lang="ru-RU" sz="1800" b="1" dirty="0" smtClean="0"/>
          </a:p>
        </p:txBody>
      </p:sp>
      <p:graphicFrame>
        <p:nvGraphicFramePr>
          <p:cNvPr id="106499" name="Group 3"/>
          <p:cNvGraphicFramePr>
            <a:graphicFrameLocks noGrp="1"/>
          </p:cNvGraphicFramePr>
          <p:nvPr>
            <p:ph type="tbl" idx="1"/>
          </p:nvPr>
        </p:nvGraphicFramePr>
        <p:xfrm>
          <a:off x="323528" y="1772816"/>
          <a:ext cx="8496944" cy="4107181"/>
        </p:xfrm>
        <a:graphic>
          <a:graphicData uri="http://schemas.openxmlformats.org/drawingml/2006/table">
            <a:tbl>
              <a:tblPr/>
              <a:tblGrid>
                <a:gridCol w="4579334"/>
                <a:gridCol w="3917610"/>
              </a:tblGrid>
              <a:tr h="615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Х-матрица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-матрица</a:t>
                      </a:r>
                      <a:r>
                        <a:rPr kumimoji="0" 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Коллективизм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Индивидуализм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Эгалитаризм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Стратификация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Порядок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Свобода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Трудовая мотивация, ориентированная на благополучие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Денежно-ориентированная трудовая мотивация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Интегрализм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холизм и континуальность как стереотипы мышления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Специализация,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редукционизм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и дискретность как стереотипы мышления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0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altLang="en-US" dirty="0" smtClean="0">
                <a:latin typeface="Arial" charset="0"/>
              </a:rPr>
              <a:t>г. Якутск, 3 сентября  2015  </a:t>
            </a:r>
          </a:p>
        </p:txBody>
      </p:sp>
      <p:sp>
        <p:nvSpPr>
          <p:cNvPr id="17411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fld id="{103A908E-5050-4DDF-A6C7-9DA6E1AF1072}" type="slidenum">
              <a:rPr lang="ru-RU" altLang="en-US" smtClean="0">
                <a:latin typeface="Arial" charset="0"/>
              </a:rPr>
              <a:pPr/>
              <a:t>24</a:t>
            </a:fld>
            <a:endParaRPr lang="ru-RU" altLang="en-US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4041648" cy="895998"/>
          </a:xfrm>
        </p:spPr>
        <p:txBody>
          <a:bodyPr/>
          <a:lstStyle/>
          <a:p>
            <a:pPr algn="ctr"/>
            <a:r>
              <a:rPr lang="ru-RU" dirty="0" smtClean="0"/>
              <a:t>Коллективистская идеология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060848"/>
            <a:ext cx="4041775" cy="864096"/>
          </a:xfrm>
        </p:spPr>
        <p:txBody>
          <a:bodyPr/>
          <a:lstStyle/>
          <a:p>
            <a:pPr algn="ctr"/>
            <a:r>
              <a:rPr lang="ru-RU" dirty="0" smtClean="0"/>
              <a:t>Индивидуалистская идеология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AD54A-A3F4-41CE-94DD-7D1EB36FE144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294967295"/>
          </p:nvPr>
        </p:nvSpPr>
        <p:spPr>
          <a:xfrm>
            <a:off x="3059832" y="6165304"/>
            <a:ext cx="363468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dirty="0" smtClean="0"/>
              <a:t>г. Якутск, 3 сентября  2015  </a:t>
            </a:r>
            <a:endParaRPr lang="ru-RU" sz="1400" dirty="0"/>
          </a:p>
        </p:txBody>
      </p:sp>
      <p:pic>
        <p:nvPicPr>
          <p:cNvPr id="3074" name="Picture 2" descr="C:\Users\Sony\Pictures\коллективизм-руки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356992"/>
            <a:ext cx="3168351" cy="2376264"/>
          </a:xfrm>
          <a:prstGeom prst="rect">
            <a:avLst/>
          </a:prstGeom>
          <a:noFill/>
        </p:spPr>
      </p:pic>
      <p:pic>
        <p:nvPicPr>
          <p:cNvPr id="3075" name="Picture 3" descr="C:\Users\Sony\Pictures\индивидуализм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1153269">
            <a:off x="5476931" y="3578782"/>
            <a:ext cx="2582681" cy="245783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Распределение ответов на вопрос, что важнее- порядок или свобода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8028384" y="2438400"/>
            <a:ext cx="658416" cy="3581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1043608" y="5229200"/>
            <a:ext cx="6480720" cy="100811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Опрос Центра социологических исследований  </a:t>
            </a:r>
          </a:p>
          <a:p>
            <a:r>
              <a:rPr lang="ru-RU" sz="2200" dirty="0" smtClean="0"/>
              <a:t>Российской академии народного хозяйства, 2013 г.</a:t>
            </a:r>
            <a:endParaRPr lang="ru-RU" sz="22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7092280" y="1700808"/>
            <a:ext cx="1872208" cy="1656184"/>
          </a:xfrm>
        </p:spPr>
        <p:txBody>
          <a:bodyPr/>
          <a:lstStyle/>
          <a:p>
            <a:r>
              <a:rPr lang="ru-RU" dirty="0" smtClean="0"/>
              <a:t>63% -порядок</a:t>
            </a:r>
          </a:p>
          <a:p>
            <a:r>
              <a:rPr lang="ru-RU" dirty="0" smtClean="0"/>
              <a:t>18% - свобода</a:t>
            </a:r>
          </a:p>
          <a:p>
            <a:r>
              <a:rPr lang="ru-RU" dirty="0" smtClean="0"/>
              <a:t>19% - не знают </a:t>
            </a:r>
            <a:endParaRPr lang="ru-RU" dirty="0"/>
          </a:p>
        </p:txBody>
      </p:sp>
      <p:pic>
        <p:nvPicPr>
          <p:cNvPr id="1026" name="Picture 2" descr="C:\Users\Светлана\Desktop\леонтьевские слайд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6408712" cy="3669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Почему доминирует </a:t>
            </a:r>
            <a:r>
              <a:rPr lang="en-US" sz="3600" b="1" dirty="0" smtClean="0"/>
              <a:t>X- </a:t>
            </a:r>
            <a:r>
              <a:rPr lang="ru-RU" sz="3600" b="1" dirty="0" smtClean="0"/>
              <a:t>или</a:t>
            </a:r>
            <a:r>
              <a:rPr lang="en-US" sz="3600" b="1" dirty="0" smtClean="0"/>
              <a:t> Y</a:t>
            </a:r>
            <a:r>
              <a:rPr lang="ru-RU" sz="3600" b="1" dirty="0" smtClean="0"/>
              <a:t>-матрица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B2094701-6CD1-4CA0-A751-3885A4B883F8}" type="slidenum">
              <a:rPr lang="ru-RU"/>
              <a:pPr/>
              <a:t>27</a:t>
            </a:fld>
            <a:endParaRPr lang="ru-RU"/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628800"/>
            <a:ext cx="8435280" cy="475252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3500" dirty="0" smtClean="0"/>
              <a:t>Внешняя материально-технологическая среда является ключевым фактором доминирования институциональной матрицы.</a:t>
            </a:r>
            <a:r>
              <a:rPr lang="en-US" sz="3500" dirty="0" smtClean="0"/>
              <a:t>  </a:t>
            </a:r>
            <a:endParaRPr lang="ru-RU" sz="3500" dirty="0" smtClean="0"/>
          </a:p>
          <a:p>
            <a:pPr eaLnBrk="1" hangingPunct="1">
              <a:lnSpc>
                <a:spcPct val="80000"/>
              </a:lnSpc>
              <a:buNone/>
            </a:pPr>
            <a:endParaRPr lang="ru-RU" sz="30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dirty="0" smtClean="0"/>
              <a:t>Среда может быть </a:t>
            </a:r>
            <a:r>
              <a:rPr lang="en-US" b="1" dirty="0" smtClean="0"/>
              <a:t> </a:t>
            </a:r>
            <a:r>
              <a:rPr lang="ru-RU" b="1" dirty="0" smtClean="0"/>
              <a:t>коммунальной</a:t>
            </a:r>
            <a:r>
              <a:rPr lang="en-US" i="1" dirty="0" smtClean="0"/>
              <a:t>, </a:t>
            </a:r>
            <a:r>
              <a:rPr lang="ru-RU" dirty="0" smtClean="0"/>
              <a:t>то есть взаимосвязанной, интегрированной, когда разделение на части ведет к ее уничтожению как единой системы.</a:t>
            </a:r>
          </a:p>
          <a:p>
            <a:pPr lvl="1" eaLnBrk="1" hangingPunct="1">
              <a:lnSpc>
                <a:spcPct val="80000"/>
              </a:lnSpc>
            </a:pPr>
            <a:r>
              <a:rPr lang="ru-RU" dirty="0" smtClean="0"/>
              <a:t>Среда может быть </a:t>
            </a:r>
            <a:r>
              <a:rPr lang="ru-RU" b="1" dirty="0" err="1" smtClean="0"/>
              <a:t>некоммунальной</a:t>
            </a:r>
            <a:r>
              <a:rPr lang="ru-RU" b="1" dirty="0" smtClean="0"/>
              <a:t>, с </a:t>
            </a:r>
            <a:r>
              <a:rPr lang="ru-RU" dirty="0" smtClean="0"/>
              <a:t>возможностью самостоятельного функционирования ее отдельных частей</a:t>
            </a:r>
            <a:r>
              <a:rPr lang="en-US" dirty="0" smtClean="0"/>
              <a:t>. </a:t>
            </a:r>
            <a:endParaRPr lang="ru-RU" dirty="0" smtClean="0"/>
          </a:p>
          <a:p>
            <a:pPr lvl="1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ru-RU" sz="3500" dirty="0" smtClean="0"/>
              <a:t>В коммунальной среде доминирует </a:t>
            </a:r>
            <a:r>
              <a:rPr lang="en-US" sz="3500" dirty="0" smtClean="0"/>
              <a:t> X-</a:t>
            </a:r>
            <a:r>
              <a:rPr lang="ru-RU" sz="3500" dirty="0" smtClean="0"/>
              <a:t>матрица, а в </a:t>
            </a:r>
            <a:r>
              <a:rPr lang="ru-RU" sz="3500" dirty="0" err="1" smtClean="0"/>
              <a:t>некоммунальной</a:t>
            </a:r>
            <a:r>
              <a:rPr lang="ru-RU" sz="3500" dirty="0" smtClean="0"/>
              <a:t> – </a:t>
            </a:r>
            <a:r>
              <a:rPr lang="en-US" sz="3500" dirty="0" smtClean="0"/>
              <a:t>Y-</a:t>
            </a:r>
            <a:r>
              <a:rPr lang="ru-RU" sz="3500" dirty="0" smtClean="0"/>
              <a:t>матрица.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700" dirty="0" smtClean="0"/>
              <a:t>    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700" dirty="0" smtClean="0"/>
              <a:t>         (подробнее о </a:t>
            </a:r>
            <a:r>
              <a:rPr lang="ru-RU" sz="1700" dirty="0" err="1" smtClean="0"/>
              <a:t>коммунальности-некоммунальности</a:t>
            </a:r>
            <a:r>
              <a:rPr lang="ru-RU" sz="1700" dirty="0" smtClean="0"/>
              <a:t> см. </a:t>
            </a:r>
            <a:r>
              <a:rPr lang="ru-RU" sz="1700" dirty="0" err="1" smtClean="0"/>
              <a:t>Кирдина</a:t>
            </a:r>
            <a:r>
              <a:rPr lang="ru-RU" sz="1700" dirty="0" smtClean="0"/>
              <a:t>, 2014;    Бессонова,   </a:t>
            </a:r>
            <a:r>
              <a:rPr lang="ru-RU" sz="1700" dirty="0" err="1" smtClean="0"/>
              <a:t>Кирдина</a:t>
            </a:r>
            <a:r>
              <a:rPr lang="ru-RU" sz="1700" dirty="0" smtClean="0"/>
              <a:t>, О</a:t>
            </a:r>
            <a:r>
              <a:rPr lang="en-US" sz="1700" dirty="0" smtClean="0"/>
              <a:t>’</a:t>
            </a:r>
            <a:r>
              <a:rPr lang="ru-RU" sz="1700" dirty="0" err="1" smtClean="0"/>
              <a:t>Салливан</a:t>
            </a:r>
            <a:r>
              <a:rPr lang="ru-RU" sz="1700" dirty="0" smtClean="0"/>
              <a:t>, 1996)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Сравнительный анализ организации крупнейших инновационных проектов в США, Китае и России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США: Кремниевая долина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860032" y="2348880"/>
            <a:ext cx="4104456" cy="3581400"/>
          </a:xfrm>
        </p:spPr>
        <p:txBody>
          <a:bodyPr>
            <a:noAutofit/>
          </a:bodyPr>
          <a:lstStyle/>
          <a:p>
            <a:r>
              <a:rPr lang="ru-RU" sz="1800" dirty="0" smtClean="0"/>
              <a:t>Год создания -  1949.  </a:t>
            </a:r>
            <a:r>
              <a:rPr lang="ru-RU" sz="1800" dirty="0" err="1" smtClean="0"/>
              <a:t>Стэнфордский</a:t>
            </a:r>
            <a:r>
              <a:rPr lang="ru-RU" sz="1800" dirty="0" smtClean="0"/>
              <a:t> университет  стал давать в долгосрочную  аренду (99 лет) свои земли бывшим выпускникам университета, которые стали создавать новые высокотехнологичные малые предприятия. </a:t>
            </a:r>
          </a:p>
          <a:p>
            <a:r>
              <a:rPr lang="ru-RU" sz="1800" dirty="0" smtClean="0"/>
              <a:t>В 1992 г. было создано совместное предприятие бизнеса и региональных властей «Сеть Кремниевой долины» с целью улучшения условий новаторов и  качества жизни в регионе.</a:t>
            </a:r>
          </a:p>
          <a:p>
            <a:endParaRPr lang="ru-RU" sz="14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Кремниевая%20долина%2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32688"/>
            <a:ext cx="3886200" cy="2592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Модернизация и новая индустриализация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Модернизация в России,  как и во всем мире, предполагает «переход от экономики, основанной преимущественно на переработке сырья и  обрабатывающей промышленности, к экономике, основанной на обработке информации и создании, применении и передаче новых знаний» [Тис Д., 2004, с.96].</a:t>
            </a:r>
          </a:p>
          <a:p>
            <a:r>
              <a:rPr lang="ru-RU" dirty="0" smtClean="0"/>
              <a:t>В условиях перехода к экономике знаний новая индустриализация означает переход к «</a:t>
            </a:r>
            <a:r>
              <a:rPr lang="ru-RU" dirty="0" err="1" smtClean="0"/>
              <a:t>несырьевой</a:t>
            </a:r>
            <a:r>
              <a:rPr lang="ru-RU" dirty="0" smtClean="0"/>
              <a:t> модели социального государства»,  развитие наукоемкого и высокотехнологичного отечественного производства.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Китай:  технопарк </a:t>
            </a:r>
            <a:r>
              <a:rPr lang="ru-RU" b="1" dirty="0" err="1" smtClean="0"/>
              <a:t>Чжунгуаньцунь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 Год  создания – 1988. Представляет собой национальный государственный проект, учрежденный на основе постановления Госсовета КНР с целью содействия развитию  инноваций.  </a:t>
            </a:r>
          </a:p>
          <a:p>
            <a:r>
              <a:rPr lang="ru-RU" dirty="0" smtClean="0"/>
              <a:t>Действует на основе постановлений правительства КНР, имущество (земля и инфраструктура) находятся в  государственной собственности.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8"/>
            <a:ext cx="432047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Россия: инновационный центр «</a:t>
            </a:r>
            <a:r>
              <a:rPr lang="ru-RU" b="1" dirty="0" err="1" smtClean="0"/>
              <a:t>Сколково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57961"/>
            <a:ext cx="3886200" cy="274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Год создания – 2010. Создан на основе Федерального закона «Об инновационном  центра «</a:t>
            </a:r>
            <a:r>
              <a:rPr lang="ru-RU" dirty="0" err="1" smtClean="0"/>
              <a:t>Сколково</a:t>
            </a:r>
            <a:r>
              <a:rPr lang="ru-RU" dirty="0" smtClean="0"/>
              <a:t>». Порядок передачи земельных участков для управляющей компании «Фонд </a:t>
            </a:r>
            <a:r>
              <a:rPr lang="ru-RU" dirty="0" err="1" smtClean="0"/>
              <a:t>Сколково</a:t>
            </a:r>
            <a:r>
              <a:rPr lang="ru-RU" dirty="0" smtClean="0"/>
              <a:t>» определен Президентом РФ. </a:t>
            </a:r>
          </a:p>
          <a:p>
            <a:r>
              <a:rPr lang="ru-RU" dirty="0" smtClean="0"/>
              <a:t>Правительство РФ наделило управляющую компанию особым правовым статусом с функциями создания и поддержания конкурентных условий передовых разработок с дальнейшей </a:t>
            </a:r>
            <a:r>
              <a:rPr lang="ru-RU" dirty="0" err="1" smtClean="0"/>
              <a:t>коммерционализацией</a:t>
            </a:r>
            <a:r>
              <a:rPr lang="ru-RU" dirty="0" smtClean="0"/>
              <a:t>.  </a:t>
            </a:r>
          </a:p>
          <a:p>
            <a:r>
              <a:rPr lang="ru-RU" dirty="0" smtClean="0"/>
              <a:t>УК передает землю в аренду на льготных условиях тем, кто участвует в проекте. Субаренда запрещена.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82413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Логика </a:t>
            </a:r>
            <a:r>
              <a:rPr lang="ru-RU" sz="3600" b="1" dirty="0" err="1" smtClean="0"/>
              <a:t>модернизационных</a:t>
            </a:r>
            <a:r>
              <a:rPr lang="ru-RU" sz="3600" b="1" dirty="0" smtClean="0"/>
              <a:t> прорывов</a:t>
            </a:r>
            <a:endParaRPr lang="ru-RU" sz="36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3200" dirty="0" smtClean="0"/>
              <a:t>Сравнительный институциональный анализ инновационных проектов в США,</a:t>
            </a:r>
            <a:r>
              <a:rPr lang="x-none" sz="3200" smtClean="0"/>
              <a:t> </a:t>
            </a:r>
            <a:r>
              <a:rPr lang="ru-RU" sz="3200" dirty="0" smtClean="0"/>
              <a:t>с одной стороны, и Китая и России,  с другой стороны, </a:t>
            </a:r>
            <a:r>
              <a:rPr lang="x-none" sz="3200" smtClean="0"/>
              <a:t> </a:t>
            </a:r>
            <a:r>
              <a:rPr lang="ru-RU" sz="3200" dirty="0" smtClean="0"/>
              <a:t>показывает: -  они опираются на альтернативные механизмы. </a:t>
            </a:r>
          </a:p>
          <a:p>
            <a:r>
              <a:rPr lang="ru-RU" sz="3200" dirty="0" smtClean="0"/>
              <a:t>В США это в основном институты </a:t>
            </a:r>
            <a:r>
              <a:rPr lang="en-US" sz="3200" dirty="0" smtClean="0"/>
              <a:t>Y</a:t>
            </a:r>
            <a:r>
              <a:rPr lang="ru-RU" sz="3200" dirty="0" smtClean="0"/>
              <a:t>-матрицы , в Китае и России – институты Х-матрицы.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Условия успеха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640960" cy="4495800"/>
          </a:xfrm>
        </p:spPr>
        <p:txBody>
          <a:bodyPr>
            <a:noAutofit/>
          </a:bodyPr>
          <a:lstStyle/>
          <a:p>
            <a:r>
              <a:rPr lang="ru-RU" sz="2600" dirty="0" smtClean="0"/>
              <a:t>Опора на базовые институты доминантной матрицы (Х-, либо </a:t>
            </a:r>
            <a:r>
              <a:rPr lang="en-US" sz="2600" dirty="0" smtClean="0"/>
              <a:t>Y</a:t>
            </a:r>
            <a:r>
              <a:rPr lang="ru-RU" sz="2600" dirty="0" smtClean="0"/>
              <a:t>- в зависимости от страны) в полном объеме, с учетом </a:t>
            </a:r>
            <a:r>
              <a:rPr lang="ru-RU" sz="2600" b="1" dirty="0" smtClean="0"/>
              <a:t>механизмов обратной связи</a:t>
            </a:r>
            <a:r>
              <a:rPr lang="ru-RU" sz="2600" dirty="0" smtClean="0"/>
              <a:t>. В США такой механизм призван обеспечивать рост прибыли, в России и Китае – снижение издержек.  </a:t>
            </a:r>
          </a:p>
          <a:p>
            <a:r>
              <a:rPr lang="ru-RU" sz="2600" dirty="0" smtClean="0"/>
              <a:t>Внедрение институтов </a:t>
            </a:r>
            <a:r>
              <a:rPr lang="ru-RU" sz="2600" dirty="0" err="1" smtClean="0"/>
              <a:t>комплементарной</a:t>
            </a:r>
            <a:r>
              <a:rPr lang="ru-RU" sz="2600" dirty="0" smtClean="0"/>
              <a:t> матрицы как дополнительных. Ограничение их действия рамочными условиями доминантной матрицы. В США это институты </a:t>
            </a:r>
            <a:r>
              <a:rPr lang="en-US" sz="2600" dirty="0" smtClean="0"/>
              <a:t>Y</a:t>
            </a:r>
            <a:r>
              <a:rPr lang="ru-RU" sz="2600" dirty="0" smtClean="0"/>
              <a:t>-матрицы, в России и Китае – институты Х-матрицы. </a:t>
            </a:r>
          </a:p>
          <a:p>
            <a:r>
              <a:rPr lang="ru-RU" sz="2600" dirty="0" smtClean="0">
                <a:solidFill>
                  <a:srgbClr val="FF0000"/>
                </a:solidFill>
              </a:rPr>
              <a:t>Нарушение </a:t>
            </a:r>
            <a:r>
              <a:rPr lang="ru-RU" sz="2600" dirty="0" smtClean="0">
                <a:solidFill>
                  <a:srgbClr val="FF0000"/>
                </a:solidFill>
              </a:rPr>
              <a:t>этих  </a:t>
            </a:r>
            <a:r>
              <a:rPr lang="ru-RU" sz="2600" dirty="0" smtClean="0">
                <a:solidFill>
                  <a:srgbClr val="FF0000"/>
                </a:solidFill>
              </a:rPr>
              <a:t>правил приводит к проблемам. </a:t>
            </a:r>
            <a:endParaRPr lang="ru-RU" sz="2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 и рекомендации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Формы и особенности становления и развития институтов  и институциональных механизмов, способствующих «новой индустриализации»,  зависят от специфики институциональной макроструктуры страны, обусловленной доминированием институциональной либо Х-, либо </a:t>
            </a:r>
            <a:r>
              <a:rPr lang="en-US" dirty="0" smtClean="0"/>
              <a:t>Y</a:t>
            </a:r>
            <a:r>
              <a:rPr lang="ru-RU" dirty="0" smtClean="0"/>
              <a:t>-матрицы.</a:t>
            </a:r>
          </a:p>
          <a:p>
            <a:r>
              <a:rPr lang="ru-RU" dirty="0" smtClean="0"/>
              <a:t>Россия, как страна с доминированием институтов Х-матрицы, будет успешнее, если при разработке соответствующей политики будет целенаправленно учитывать эти особенности в полном объеме.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hlinkClick r:id="rId2"/>
            </a:endParaRPr>
          </a:p>
          <a:p>
            <a:pPr algn="ctr">
              <a:buNone/>
            </a:pPr>
            <a:r>
              <a:rPr lang="ru-RU" sz="4800" b="1" dirty="0" smtClean="0"/>
              <a:t>СПАСИБО за внимание!</a:t>
            </a:r>
          </a:p>
          <a:p>
            <a:pPr algn="ctr">
              <a:buNone/>
            </a:pPr>
            <a:endParaRPr lang="en-US" dirty="0" smtClean="0">
              <a:hlinkClick r:id="rId2"/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kirdina@bk.ru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www.kirdina.ru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www.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кирдина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.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рф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Термин «новая индустриализация»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12648" y="2060848"/>
            <a:ext cx="8153400" cy="4035152"/>
          </a:xfrm>
        </p:spPr>
        <p:txBody>
          <a:bodyPr>
            <a:normAutofit/>
          </a:bodyPr>
          <a:lstStyle/>
          <a:p>
            <a:r>
              <a:rPr lang="ru-RU" dirty="0" smtClean="0"/>
              <a:t>Впервые этот термин был применен в отношении «азиатских тигров» - Южной Кореи, Тайваня, Сингапура, Малайзии и др. , осуществивших в 1960-90-е гг. скачок в темпах развития экономики: темп роста экономики в них составил в среднем  8% в год при 2% для европейских  стран.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Успешный  </a:t>
            </a:r>
            <a:r>
              <a:rPr lang="ru-RU" b="1" dirty="0" err="1" smtClean="0"/>
              <a:t>модернизационный</a:t>
            </a:r>
            <a:r>
              <a:rPr lang="ru-RU" b="1" dirty="0" smtClean="0"/>
              <a:t> проект в России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3400" cy="4323184"/>
          </a:xfrm>
        </p:spPr>
        <p:txBody>
          <a:bodyPr>
            <a:normAutofit/>
          </a:bodyPr>
          <a:lstStyle/>
          <a:p>
            <a:r>
              <a:rPr lang="ru-RU" dirty="0" smtClean="0"/>
              <a:t>План ГОЭЛРО 1920-х гг.:</a:t>
            </a:r>
          </a:p>
          <a:p>
            <a:pPr>
              <a:buNone/>
            </a:pPr>
            <a:r>
              <a:rPr lang="ru-RU" dirty="0" smtClean="0"/>
              <a:t>- за период 1918–1921 годов  промышленное производство сократилось в 4 раза;</a:t>
            </a:r>
          </a:p>
          <a:p>
            <a:pPr>
              <a:buNone/>
            </a:pPr>
            <a:r>
              <a:rPr lang="ru-RU" dirty="0" smtClean="0"/>
              <a:t>- реализация плана позволила уже в 1927 г. превзойти уровень развития промышленности 1913 г.; машиностроение дало продукции на 1/3 больше довоенного показателя; в 1,5 раза возросла мощность электростанций.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Сфера производства и сфера потребления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СССР был известный перекос в сторону развития </a:t>
            </a:r>
            <a:r>
              <a:rPr lang="en-US" dirty="0" smtClean="0"/>
              <a:t>I</a:t>
            </a:r>
            <a:r>
              <a:rPr lang="ru-RU" dirty="0" smtClean="0"/>
              <a:t>-го подразделения,  а сфера потребления отставала.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пост-советской</a:t>
            </a:r>
            <a:r>
              <a:rPr lang="ru-RU" dirty="0" smtClean="0"/>
              <a:t> России,  наоборот,  сложился   устойчивый перекос в сторону опережающего развития сферы услуг и импорта различной продукции и средств потребления по сравнению с развитием производства собственных средств производства. </a:t>
            </a:r>
          </a:p>
          <a:p>
            <a:r>
              <a:rPr lang="ru-RU" dirty="0" smtClean="0"/>
              <a:t> Отсутствует производство  современных мобильных высокотехнологичных заводов,  комплектующих изделий для машиностроения, а также станков, оборудования, сборочных заводов конечной машиностроительной продукции.</a:t>
            </a:r>
          </a:p>
          <a:p>
            <a:r>
              <a:rPr lang="ru-RU" dirty="0" smtClean="0"/>
              <a:t>Необходимо восстановить  баланс  в развитии  сферы отечественного производства и сферы потребления на новом уровне в условиях экономики знаний.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Новая индустриализация в поле современных дискуссий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100" dirty="0" smtClean="0"/>
              <a:t>Всероссийская промышленная конференция "Страна живет, когда работают заводы«  проведена 8 июня 2015 г. Общероссийским народным фронтом при участии всех ведущих предпринимательских объединений страны: "Деловой России", "Опоры России", РСПП, ТПП России и ФНПР.</a:t>
            </a:r>
          </a:p>
          <a:p>
            <a:r>
              <a:rPr lang="ru-RU" sz="3100" dirty="0" smtClean="0"/>
              <a:t>Констатировали, что в 1990-е гг. в России произошла фактическая </a:t>
            </a:r>
            <a:r>
              <a:rPr lang="ru-RU" sz="3100" dirty="0" err="1" smtClean="0"/>
              <a:t>деиндустриализация</a:t>
            </a:r>
            <a:r>
              <a:rPr lang="ru-RU" sz="3100" dirty="0" smtClean="0"/>
              <a:t>. В результате сегодня от цен на сырье зависит почти 85% российской экономики.</a:t>
            </a:r>
          </a:p>
          <a:p>
            <a:r>
              <a:rPr lang="ru-RU" sz="3100" dirty="0" smtClean="0"/>
              <a:t>Основными вопросами, обсуждаемыми в ходе конференции, стало изменение отношения со стороны власти к производственному бизнесу, облегчение ему доступа к капиталу и инвестициям, налоговые льготы и пр.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Немного статистики: доля высокотехнологичной продукции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CAE8BBF-D338-4402-ACBE-487841DAA3F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Хотя за последние 10 лет доля продукции высокотехнологичных и наукоемких отраслей в валовом внутреннем продукте страны возросла - с 21 до 23.5%, этот рост, однако, не является устойчивым. Кроме того, по этому показателю Россия отстает и от западных стран, и от своего восточного соседа Китая, в которых аналогичный показатель составляет не менее трети ВВП.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г. Якутск, 3 сентября  2015  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8BBF-D338-4402-ACBE-487841DAA3F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80728"/>
            <a:ext cx="66247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2055</TotalTime>
  <Words>2931</Words>
  <Application>Microsoft Office PowerPoint</Application>
  <PresentationFormat>Экран (4:3)</PresentationFormat>
  <Paragraphs>276</Paragraphs>
  <Slides>35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Обычная</vt:lpstr>
      <vt:lpstr>    Новая индустриализация в России как очередной модернизационный прорыв: институциональный анализ </vt:lpstr>
      <vt:lpstr>Основные тезисы</vt:lpstr>
      <vt:lpstr>Модернизация и новая индустриализация</vt:lpstr>
      <vt:lpstr>Термин «новая индустриализация»</vt:lpstr>
      <vt:lpstr>Успешный  модернизационный проект в России</vt:lpstr>
      <vt:lpstr>Сфера производства и сфера потребления</vt:lpstr>
      <vt:lpstr>Новая индустриализация в поле современных дискуссий</vt:lpstr>
      <vt:lpstr>Немного статистики: доля высокотехнологичной продукции</vt:lpstr>
      <vt:lpstr>Слайд 9</vt:lpstr>
      <vt:lpstr>Немного статистики: доля инновационной продукции </vt:lpstr>
      <vt:lpstr>Слайд 11</vt:lpstr>
      <vt:lpstr>Политика – основное условие «новой индустриализации»</vt:lpstr>
      <vt:lpstr>Что нужно для хорошей политики?</vt:lpstr>
      <vt:lpstr>Теория институциональных матриц  и перспективы новой индустриализации</vt:lpstr>
      <vt:lpstr>Тезисы ТИМ-1:  трехмерное представление об обществе</vt:lpstr>
      <vt:lpstr>Тезисы ТИМ-2: основные сферы общества</vt:lpstr>
      <vt:lpstr> </vt:lpstr>
      <vt:lpstr>Тезисы ТИМ-4: типы  институциональных матриц</vt:lpstr>
      <vt:lpstr> Тезисы ТИМ-5: доминантная и комплементарная матрицы </vt:lpstr>
      <vt:lpstr>Экономические институты (подробнее см. Кирдина, 2014;  Бессонова, 1997)</vt:lpstr>
      <vt:lpstr>Слайд 21</vt:lpstr>
      <vt:lpstr>Политические институты  (подробнее см. Кирдина, 2014)</vt:lpstr>
      <vt:lpstr>Слайд 23</vt:lpstr>
      <vt:lpstr>Идеологические институты  (подробнее см. Кирдина, 2014;  Александров, Кирдина, 2012)</vt:lpstr>
      <vt:lpstr>Слайд 25</vt:lpstr>
      <vt:lpstr>Распределение ответов на вопрос, что важнее- порядок или свобода</vt:lpstr>
      <vt:lpstr>Почему доминирует X- или Y-матрица</vt:lpstr>
      <vt:lpstr>Сравнительный анализ организации крупнейших инновационных проектов в США, Китае и России</vt:lpstr>
      <vt:lpstr>США: Кремниевая долина</vt:lpstr>
      <vt:lpstr>Китай:  технопарк Чжунгуаньцунь</vt:lpstr>
      <vt:lpstr>Россия: инновационный центр «Сколково»</vt:lpstr>
      <vt:lpstr>Логика модернизационных прорывов</vt:lpstr>
      <vt:lpstr>Условия успеха</vt:lpstr>
      <vt:lpstr>Выводы и рекомендации</vt:lpstr>
      <vt:lpstr>Слайд 35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Светлана</cp:lastModifiedBy>
  <cp:revision>159</cp:revision>
  <dcterms:created xsi:type="dcterms:W3CDTF">2013-01-28T19:37:00Z</dcterms:created>
  <dcterms:modified xsi:type="dcterms:W3CDTF">2015-09-02T23:41:49Z</dcterms:modified>
</cp:coreProperties>
</file>