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37"/>
  </p:notesMasterIdLst>
  <p:sldIdLst>
    <p:sldId id="257" r:id="rId3"/>
    <p:sldId id="1002" r:id="rId4"/>
    <p:sldId id="1052" r:id="rId5"/>
    <p:sldId id="1030" r:id="rId6"/>
    <p:sldId id="1013" r:id="rId7"/>
    <p:sldId id="1036" r:id="rId8"/>
    <p:sldId id="847" r:id="rId9"/>
    <p:sldId id="846" r:id="rId10"/>
    <p:sldId id="1038" r:id="rId11"/>
    <p:sldId id="1046" r:id="rId12"/>
    <p:sldId id="1048" r:id="rId13"/>
    <p:sldId id="1049" r:id="rId14"/>
    <p:sldId id="1050" r:id="rId15"/>
    <p:sldId id="1051" r:id="rId16"/>
    <p:sldId id="498" r:id="rId17"/>
    <p:sldId id="1014" r:id="rId18"/>
    <p:sldId id="975" r:id="rId19"/>
    <p:sldId id="1045" r:id="rId20"/>
    <p:sldId id="1044" r:id="rId21"/>
    <p:sldId id="969" r:id="rId22"/>
    <p:sldId id="1043" r:id="rId23"/>
    <p:sldId id="1041" r:id="rId24"/>
    <p:sldId id="970" r:id="rId25"/>
    <p:sldId id="925" r:id="rId26"/>
    <p:sldId id="859" r:id="rId27"/>
    <p:sldId id="865" r:id="rId28"/>
    <p:sldId id="824" r:id="rId29"/>
    <p:sldId id="973" r:id="rId30"/>
    <p:sldId id="1029" r:id="rId31"/>
    <p:sldId id="1024" r:id="rId32"/>
    <p:sldId id="1012" r:id="rId33"/>
    <p:sldId id="915" r:id="rId34"/>
    <p:sldId id="1037" r:id="rId35"/>
    <p:sldId id="924" r:id="rId36"/>
  </p:sldIdLst>
  <p:sldSz cx="11522075" cy="6480175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86"/>
    <a:srgbClr val="000096"/>
    <a:srgbClr val="0000A4"/>
    <a:srgbClr val="000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4116" autoAdjust="0"/>
  </p:normalViewPr>
  <p:slideViewPr>
    <p:cSldViewPr>
      <p:cViewPr varScale="1">
        <p:scale>
          <a:sx n="97" d="100"/>
          <a:sy n="97" d="100"/>
        </p:scale>
        <p:origin x="1408" y="192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096AAB8-5B80-7476-4A49-99313941FA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A43D589-10B0-15BD-65CC-947DF41C13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7617164-FB99-94B4-1CE4-0CF749DA1F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2CE42B2-E47F-1048-7398-0E042F6A93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3D13907-229A-4FF6-439D-0070DEDAFE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4A17FD84-3EA0-CC57-6563-FBF060B58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5D8A8F-147E-4C0F-8978-1558A74AE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21C44F-9F4E-51B4-2FD9-AEF9CF15EE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D932FA-4819-482D-8B50-2397F3370DF1}" type="slidenum">
              <a:rPr lang="ru-RU" altLang="ru-RU" smtClean="0"/>
              <a:pPr/>
              <a:t>1</a:t>
            </a:fld>
            <a:endParaRPr lang="ru-RU" altLang="ru-RU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DB8B65F-134E-91CA-52DA-10B861499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9CE198F-3FBA-9898-2B60-F1D7ADA9F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AAC1B-F4C5-A062-1C55-8FE44C514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B4806D8-3184-6412-799F-1167FF201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822C609-6C54-F05F-27C9-08CFEDD6FD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A3764C-9752-9D6F-7D06-AE5D7A282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7221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61EC7-7630-EFA7-0F52-E9D8D1A2A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8B18E92-20BC-6FE4-2059-E6D66AD7B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E13164D-EFE6-26D1-78E7-601EF256F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715400-65EC-84B6-37BB-33C2F6B19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435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D79A9-F947-3125-4ECE-EF1854D8C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6268C3C-C9CA-E37F-2F16-17CBB2BC8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B1421FE-1D3B-9989-9714-6D987E5FB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D2E264-BDEC-830C-0423-A92DEC216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7467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F8818-0BE0-13C7-7337-BF2790273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B5051FB-BE18-36E6-9EAF-81032BBC2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00D7E86-9CC5-145F-BF5B-FC992E73F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122BA0-B016-CB38-B641-A25C080D73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53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54860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3BCE9-E2CA-0A8A-22FF-E0FD45B54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2B7CBB2-74A1-5824-78AE-3444F940D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A229F45-F6EA-3B30-BA35-CFD5364E67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01DB64E4-2AAE-193B-E278-C682E8D55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75324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8BB9E-D17A-AA81-4334-F4D42A5D2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201FE69-D7FA-BCAA-0345-239CA2975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0957CBE-81E5-B0E1-9D31-31A1D1C7C4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60F9041-B522-BCB5-9028-81E925F7F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78765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1CC34-944E-8C7B-D771-09EF5B7D4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8382B685-F1DB-24D9-1C8E-F5CEFAC36E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BF8506F-703B-211A-249C-8EDF2010C5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D025C22-C57B-6244-E854-8B6550B98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27078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20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1200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179E1-E84D-51D8-B056-F9FD3DD6F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5E9CEED-4191-3B0F-8236-CFFA6C3840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22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E8412BC-E2EF-497B-6DB1-BF273E7E7F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BEC5DC0-6E8A-B867-C670-9F7427A9B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789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75289-0A92-F0AC-16B2-D1B4154E5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F99ACFF-1636-5A57-8D8D-FC60F9A9E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80A382C-A9F0-7301-4B71-37D0A971B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CD1475-B45A-563D-A2DC-AAC2486F49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3528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64F27-0339-40DC-BD31-E9BB1B63930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92650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B63DB-BB53-F28B-B225-9806CA532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98A00FB-795A-90ED-FB96-74EEE5ED85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24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E8ADD05-CE62-FD2E-9BFE-FA8D1F488D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786B1F0-619C-653E-9A71-B51B74549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66930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B6A98-FCFD-4394-9DD8-CAD8A4CD6F0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3602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B6A98-FCFD-4394-9DD8-CAD8A4CD6F0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0074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5066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917421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9A032-F653-60ED-661A-A582BE3D4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F4F4C9E-5130-A2AD-70E5-B36B31C5FA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29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321E3D8-5DFA-E2B7-CE36-0EA2FDE607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D83070B-1467-6C75-115B-9E94C7F17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765206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FAB1108-8B08-E22E-8D5B-87994C26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32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697A9CA-5CB9-BE40-BD47-DB9268E35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D02A2B9-0220-D3AB-CF6D-88C6FD441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46171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AA9B8-05F6-D457-3542-8FC9630A4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1D8A821-C76C-2978-4802-D79E4FB289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33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450C888-0BCA-786F-4CE2-C483F545D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081AD35-94CC-1F2A-74C4-AA03D1309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6077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269D8-BB8B-CC5C-6A78-4380E3E2D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4C52765-2EDB-15FD-1AF5-F17BA62FD6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F616A14-CC47-A9ED-273B-66BF217C9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750635-44C1-9966-1A8E-BF556ABF9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61519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B565351-18B8-6BF1-6A7E-2B7A22A32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9DB349-4611-44CD-BEF7-87F50B07F1E8}" type="slidenum">
              <a:rPr lang="ru-RU" altLang="ru-RU" smtClean="0"/>
              <a:pPr/>
              <a:t>34</a:t>
            </a:fld>
            <a:endParaRPr lang="ru-RU" altLang="ru-RU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FF9345C-E89F-7FA9-1CE1-082F69811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821F440-D55E-4E9D-ABF9-A513961E2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5CC9C-FC1C-3247-CBB5-3CE818BA3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DE0BF85-A252-3D12-4F79-0850B43D15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4CA7938-99A5-48CC-C1CC-5628A4BEAB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1D80C6A-AF41-E534-71DB-296A9CE7A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9250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07AE3-331E-0DF4-2A40-BDCC67583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54F74DD-3494-070E-A33A-1D0C8DA1A1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FB01C29-7E98-6AD2-07C5-36799C49C3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842E777-6994-36BB-E453-8D717EF21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80704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9714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24470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84CA6-3C07-E0E8-120C-51EFBAF5D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619AA5E-B2D2-2F01-4FAC-AC62D16035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2F01B54-B6D9-9843-BBD1-03240DB7F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7286CC-4B04-C6C4-DE9B-EEC4CA94CE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9614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EA0DE-82D8-4CC1-981B-2844587C0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7E2A069-956A-ACE2-21DF-7A6164D78C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C31D08B-ADE1-16F6-7F87-9FDB10980B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02413F-4600-7939-1DFE-D4C000DF5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367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F86A6A-13A0-90A0-3569-D226C18E1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D4E843-3CB4-FE6C-25F6-5A58910A4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0B9B6-CCDD-A41E-0569-35AB06CD1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5640-F254-403D-B9EE-929274142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58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A66C7E-74FB-57C2-4AFF-2EA16B3B5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FEC9E3-092E-4002-5193-EEB06F17F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9151F5-A139-526A-320A-648E897C1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4D7A-5AF4-44C9-BF6B-67AF8D45A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70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162D5-BE9E-1CD1-32EC-D52658687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64FAD9-74AD-F58B-6E23-EEBA5940D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6BED2B-2346-00BC-AAE3-1FF29AA56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3B17-A9DB-40E7-A174-2EC1AD9D6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24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AB5E5E-FFA9-B0AF-34C7-3C943E721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FBC4F2-3FC6-7A3F-06E4-E2BF05FCB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16341F-8106-988B-D91B-4A0ADDEC0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FCDC3-19C2-498A-996C-7E0BAFA847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810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F6A40E-6C1F-CC22-2427-966B62BB87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3580E9-1281-F312-D3B8-A63737F26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D442C4-08C1-D07E-F3C2-8D47E3010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5F125-E201-44D1-945B-E9D1BD5357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8304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300D23-AD17-D0C5-CDE9-A2AFB18F3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6FE25D-192A-75D4-3874-DC3B8B3F3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4D2451-FE04-CAF8-702F-2BB7FD902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97BB9-DEC7-4C03-B359-5C00D1A998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197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DCD084-5A92-D91D-0E94-839D8CD24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D107B-B1FB-BD98-A22C-D38C28199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F93554-4EFF-FE1E-9BAA-88EAAF581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4A285-6F92-4BAB-9428-0FB1C9FAC2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6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A5D569-155D-9A13-0999-B317C9979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4DF12B-47A5-E419-BEED-A89D761FE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EFC968-0C36-85B8-E5AE-AB737082A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C69F2-8A1E-4D21-B52A-DB1261464D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4097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B4F62B-A335-0C41-A0B0-5E540E6DF3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6FAA93-4059-BB83-25A7-598F4E471A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1F4AD7-A537-114C-F3A8-F0593221F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783A-BF55-4554-B790-6E82AD525F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5119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B1E986-6221-D015-2037-05BAE24990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ACCC99-4B67-9C2D-9ACB-332CFFF38D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5692F7-4793-E8F2-B274-D03E263A9F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BEB03-5392-44C2-B301-577A3F3893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8694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272706-12FE-CF7B-F24D-DB8ADE93A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E8E2C7-F3EB-B84B-197C-FDD8700A1F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3DB3E-C8FE-B1D0-A9FF-D835F6F474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0044C-77B9-4BE9-A8C8-82025A635D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962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C15612-9538-2B7F-6A56-3CD3E0AF3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E65EA1-0443-5A86-E963-C448B4AF6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2A8BA5-08C5-0D59-B8BC-9E002CC8D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616B-E431-4898-8C05-7562092450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677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239F5-0D1A-ABF0-4379-E5D30033C2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67E3C6-C1BB-F341-B4A7-9AA29D1FBF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CC889B-E3CB-F700-EF79-ACB34741A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E06BE-6B89-44F3-B7B5-5726B2C510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1238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16BF37-A69E-D976-46BE-8D4143A88C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C5559D-FD74-0564-8AA4-3C110C559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49981F-21B1-1C61-D48F-60DC4ED79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B4047-F54C-4432-B62F-28E3AEC6D0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1262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1E632-9EC4-7B26-1563-E092811F7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CBA7CD-9CAD-6CE3-FFFE-23FD87F47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99EEBD-18A0-65AC-C682-39E5254B4A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C63C-AD86-441D-8095-D809C60DA6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59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831F9-4646-ECEF-B949-3273523DA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C69EF5-88B4-9309-CF87-55A5981CA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2754B7-70A4-636E-B7EB-D492FE58C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F2B84-6049-4DD2-9A97-5DCCE81AE0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16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9A13E-78F3-4E70-E401-F3E474722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C39E9-C073-1AEB-1464-29C9B7738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9DE377-F7FB-86BF-40BB-5A93FBCB5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21EC-82AD-40A2-AD8F-B1EECDCAA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74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C89786-6CB0-22AA-6A7F-1DE7AD6EB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F064EA-59D5-E6FE-6708-579E99262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887420-0CAD-70A9-304C-20891F08F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926E-6C6D-45E9-8436-A42E15FBD0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02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FC966E-7FC6-76E1-EBAA-DD8A68072B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FE4487-A83C-F74B-37D6-81B69EF4C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DA91D6-EBE2-8DAF-D62D-E471EF66A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4198-899B-453C-A6EF-5882086F9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922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D5A66F-8792-C8D6-8473-E70907215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D8A666-31CA-9C89-668A-C752E665A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6FBA9C-7FCD-29DB-C955-7E995A19F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BEBC-1718-4072-A771-F9E9D8AAC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98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A217E-22EA-A15A-D8E6-8BF9BC5FF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542F7-EBA5-411A-3D4B-FC5C17624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9513C-CCE5-FF86-93C9-0CD1EE934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FC621-EC8C-49D7-83BD-765A37DC6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635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22375D-C6D1-E76C-B6DE-1DF1D36D4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3A5E23-6715-CFA2-54D7-B08B14D74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26B72B-0E4B-14BD-E367-B9C057ABD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6F776-87AA-45A5-BEDC-F5265CBC6A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17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FBE55F-3947-DCBB-21D8-A10CB54A0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5A9A1D-35B5-C133-8A51-D529D06D7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1F4B02-FB2E-C1F3-6CD9-D182213714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877666-9A5A-EFF9-BAB8-F4A57457BF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BF0778-7997-ABBC-5EB3-F4380A128F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6AB67E-DB5B-42CE-A906-C598B883B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DC56CD-D34D-A389-E78B-8F31ACCFE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82CB6F3-6833-CD16-36C3-5D3ED0E29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44B0C89-54DA-4ED5-F49C-0B48C0655A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C3D9A17-3487-F6EC-7CED-A23F3E8E24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9FCD842-FF76-C5C9-5E30-90D8A13FAF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5AF882-C29D-4724-8B94-CA6432EC38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14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>
            <a:extLst>
              <a:ext uri="{FF2B5EF4-FFF2-40B4-BE49-F238E27FC236}">
                <a16:creationId xmlns:a16="http://schemas.microsoft.com/office/drawing/2014/main" id="{8DA55066-41FE-6AE3-E254-AD7551BB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1522075" cy="64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83156705-53E4-0B96-37C6-39A1B0427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655763"/>
            <a:ext cx="11090275" cy="455509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z="2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z="4000" b="1" dirty="0">
                <a:solidFill>
                  <a:srgbClr val="002060"/>
                </a:solidFill>
              </a:rPr>
              <a:t>Экономическая политика национального суверенитета в условиях становления биполярного глобального мира.</a:t>
            </a:r>
          </a:p>
          <a:p>
            <a:pPr algn="ctr">
              <a:defRPr/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</a:rPr>
              <a:t>Светлана Георгиевна Кирдина-Чэндлер</a:t>
            </a:r>
          </a:p>
          <a:p>
            <a:pPr algn="ctr">
              <a:defRPr/>
            </a:pPr>
            <a:r>
              <a:rPr lang="ru-RU" altLang="ru-RU" sz="2000" i="1" dirty="0">
                <a:solidFill>
                  <a:srgbClr val="002060"/>
                </a:solidFill>
                <a:latin typeface="Arial Nova Light" panose="020B0304020202020204" pitchFamily="34" charset="0"/>
              </a:rPr>
              <a:t>Институт экономики Российской академии наук, </a:t>
            </a:r>
          </a:p>
          <a:p>
            <a:pPr algn="ctr">
              <a:defRPr/>
            </a:pPr>
            <a:r>
              <a:rPr lang="ru-RU" altLang="ru-RU" sz="2000" i="1" dirty="0">
                <a:solidFill>
                  <a:srgbClr val="002060"/>
                </a:solidFill>
                <a:latin typeface="Arial Nova Light" panose="020B0304020202020204" pitchFamily="34" charset="0"/>
              </a:rPr>
              <a:t>зав. Центром институционально-эволюционной экономики,</a:t>
            </a:r>
          </a:p>
          <a:p>
            <a:pPr algn="ctr">
              <a:defRPr/>
            </a:pPr>
            <a:r>
              <a:rPr lang="ru-RU" altLang="ru-RU" sz="2000" i="1" dirty="0">
                <a:solidFill>
                  <a:srgbClr val="002060"/>
                </a:solidFill>
                <a:latin typeface="Arial Nova Light" panose="020B0304020202020204" pitchFamily="34" charset="0"/>
              </a:rPr>
              <a:t>доктор социологических наук, кандидат экономических наук</a:t>
            </a:r>
            <a:endParaRPr lang="ru-RU" alt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6" name="Номер слайда 1">
            <a:extLst>
              <a:ext uri="{FF2B5EF4-FFF2-40B4-BE49-F238E27FC236}">
                <a16:creationId xmlns:a16="http://schemas.microsoft.com/office/drawing/2014/main" id="{FBBA0970-CC28-5659-AB1C-C4D5361F8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D3E3D-1B3E-C592-2862-71BAF049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94F5E-A970-24AB-AB64-E9CA3EE46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03" y="137792"/>
            <a:ext cx="9936268" cy="1252534"/>
          </a:xfrm>
        </p:spPr>
        <p:txBody>
          <a:bodyPr>
            <a:normAutofit/>
          </a:bodyPr>
          <a:lstStyle/>
          <a:p>
            <a:pPr algn="ctr"/>
            <a:r>
              <a:rPr lang="ru-RU" sz="378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Правовое понятие технологического суверенитета</a:t>
            </a:r>
            <a:endParaRPr lang="ru-RU" sz="378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5E96C2-B1F7-817A-9FC6-B4CECDFBD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69" y="1390326"/>
            <a:ext cx="10513168" cy="428111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российском нормативно-правовом поле, согласно Концепции технологического развития до 2030 г., технологический суверенитет определяется как «наличие в стране (под национальным контролем) критических и сквозных технологий собственных линий разработки и условий производства продукции на их основе, обеспечивающих устойчивую возможность государства и общества достигать собственные национальные цели развития и реализовывать национальные интересы…Разработка и производство таких технологий могут опираться на </a:t>
            </a:r>
            <a:r>
              <a:rPr lang="ru-RU" sz="26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международное научно-техническое сотрудничество с дружественными странами</a:t>
            </a:r>
            <a:r>
              <a:rPr lang="ru-RU" sz="2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374232-F120-468F-8E3D-9A19B606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97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D3664-EDA3-E440-3BA6-2B140B07F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F21E8-4951-E21A-DD79-63717498B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03" y="137792"/>
            <a:ext cx="9936268" cy="1252534"/>
          </a:xfrm>
        </p:spPr>
        <p:txBody>
          <a:bodyPr>
            <a:normAutofit/>
          </a:bodyPr>
          <a:lstStyle/>
          <a:p>
            <a:pPr algn="ctr"/>
            <a:r>
              <a:rPr lang="ru-RU" sz="378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780" b="1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Сувнренитет</a:t>
            </a:r>
            <a:r>
              <a:rPr lang="ru-RU" sz="378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780" b="1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по-российси</a:t>
            </a:r>
            <a:endParaRPr lang="ru-RU" sz="378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10D63D-3766-D9DB-CCE1-C1748F3B8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69" y="1295871"/>
            <a:ext cx="10513168" cy="428111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научно-техническое сотрудничество с дружественными странами. громкие национальные программы по достижению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технологического суверенитета фактически сводятся к повышению локализации производственных процессов без разрыва глобальных цепочек создания стоимости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«Технологический суверенитет — это не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изоляция. Это сильная переговорная позиция при выстраивании альянсов с другими странами. Песков Д. Почему для России важен технологический суверенитет. РБК. Опубликовано: 09.06.2022. https://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www.rbc.ru/newspaper/2022/06/10/62a0e95b9a79472d8b713207 (дата обращения: 25.08.2023)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1E86FB-1A46-329E-6CAD-D7DFA273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64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D2AFF-A4AE-5367-7824-0D0069F65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169EE-BD07-D6E4-995E-50A82529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03" y="137792"/>
            <a:ext cx="9936268" cy="1252534"/>
          </a:xfrm>
        </p:spPr>
        <p:txBody>
          <a:bodyPr>
            <a:normAutofit/>
          </a:bodyPr>
          <a:lstStyle/>
          <a:p>
            <a:pPr algn="ctr"/>
            <a:r>
              <a:rPr lang="ru-RU" sz="378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780" b="1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Сувнренитет</a:t>
            </a:r>
            <a:r>
              <a:rPr lang="ru-RU" sz="378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780" b="1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по-российси</a:t>
            </a:r>
            <a:endParaRPr lang="ru-RU" sz="378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9C0704-1F9A-A7DC-3260-EA15AFB3E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69" y="1295871"/>
            <a:ext cx="10513168" cy="428111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Всё многообразие метрик ТС разделяется на три группы: композитные индексы,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многокритериальная оценка без агрегации и отдельные показатели.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Таким образом, процесс формирования и поддержания ТС можно разделить на три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направления. Во-первых, разработка собственных или глубокая адаптация зарубежных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технологий для производства продукции на территории страны. Во-вторых, максимизация роли разработанных или адаптированных технологий в производстве продукции или,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иными словами, максимизация внутренней добавленной стоимости. В-третьих, насыщение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внутреннего рынка технологичной продукцией отечественного производства или с высоким уровнем локализации производственных процессов. В идеале конкурентоспособность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этой продукции должна обеспечиваться качеством, ценой и постпродажным обслуживанием, а не протекционистскими мерами. Соответственно, такая конкурентоспособность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внутреннем рынке является необходимым условием для формирования ТС, а востребованность продукции в глобальной экономике уже формирует тот самый «обменный фонд»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ТС, который важен для компенсации проседания ТС в других отраслях. Ещё одно важное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слагаемое ТС заключается в диверсификации зарубежных партнёров, включённых в национальные производственные процессы на любой их стадии. Очевидно, «дружественность»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 крайне волатильна, и чем больше альтернативных партнёров может быть оперативно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вовлечено во взаимодействие, тем прочнее оказывается элемент ТС.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15F17E-A093-8845-7BE7-0CD48007E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0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E78E0-78C0-BE92-8AD4-D876C9A55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727E2-A756-1BA8-00E8-4484E0CB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03" y="137792"/>
            <a:ext cx="9936268" cy="1252534"/>
          </a:xfrm>
        </p:spPr>
        <p:txBody>
          <a:bodyPr>
            <a:normAutofit/>
          </a:bodyPr>
          <a:lstStyle/>
          <a:p>
            <a:pPr algn="ctr"/>
            <a:r>
              <a:rPr lang="ru-RU" sz="378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780" b="1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Сувнренитет</a:t>
            </a:r>
            <a:r>
              <a:rPr lang="ru-RU" sz="378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780" b="1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по-российси</a:t>
            </a:r>
            <a:endParaRPr lang="ru-RU" sz="378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F8CC92-E2DC-AC14-C441-1F8256648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69" y="1295871"/>
            <a:ext cx="10513168" cy="428111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, что за последние десятилетия в России было принято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множество стратегий, инициатив, национальных проектов и других подобных документов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области развития науки, технологий, инноваций и промышленности. И за редким исключением их объединяет тотальное невыполнение поставленных целей и задач. К примеру,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области НИОКР среди 8 целевых индикаторов, утверждённых на самом высоком уровне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(указы Президента РФ и государственная программа), достигнуты лишь 3 и то либо с опозданием, либо с «подводными камнями» [Юревич, 2023]. При отсутствии системы надлежащего мониторинга стратегий развития с последующим выявлением причин их провала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остаются неотвеченными фундаментальные вопросы: были ли поставлены ложные цели,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не сработали средства их достижения?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</a:t>
            </a:r>
            <a:r>
              <a:rPr lang="ru-RU" sz="1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жругая</a:t>
            </a:r>
            <a:r>
              <a:rPr lang="ru-RU" sz="1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проблема –нет экономической оценки.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думаю, что гораздо более полезным для страны будет постановка не эфемерных целей типа технологического суверенитета, а целей, которые будут обеспечивать измеримое лидерство в технологиях на длинной дистанции. Лидерство в технологиях — это их измеримое и достаточное присутствие в мире. 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4C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6F9FEA-5952-3F31-42B1-33ED73D1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4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9F6C8-1326-E9FA-879D-778C4D13E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FEB0F-A944-A195-281E-2F3A22E2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03" y="137792"/>
            <a:ext cx="9936268" cy="1252534"/>
          </a:xfrm>
        </p:spPr>
        <p:txBody>
          <a:bodyPr>
            <a:normAutofit/>
          </a:bodyPr>
          <a:lstStyle/>
          <a:p>
            <a:pPr algn="ctr"/>
            <a:r>
              <a:rPr lang="ru-RU" sz="378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780" b="1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Сувнренитет</a:t>
            </a:r>
            <a:r>
              <a:rPr lang="ru-RU" sz="378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780" b="1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по-российси</a:t>
            </a:r>
            <a:endParaRPr lang="ru-RU" sz="378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54A43B-8421-E07B-7D1F-A774270D5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69" y="1295871"/>
            <a:ext cx="10513168" cy="428111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, Соответственно, Китай, учитывая реалии, будет делать сейчас сложную стратегию технологического лидерства, включающую инвестирование в исследование материалов типа нитрида галлия, а деньги на это, в том числе, получать, расширяя потребительский рынок за пределами Китая и увеличивая свою долю в мировых цепочках поставок. И вот это похоже на план технологии четкого суверенитета. Он измерим. Он с экспортом. Он ставит задачу сверхамбициозную для умнейших людей. Только проблема этого суверенитета, что он китайский, а мы — его лишь субсидируем</a:t>
            </a:r>
            <a:r>
              <a:rPr lang="ru-RU" sz="180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1800" dirty="0">
              <a:solidFill>
                <a:srgbClr val="004C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Таким образом, резюмируя, цели должны быть измеримыми и связаны с лидерством на глобальных рынках. Реалистичный взгляд на это может вовсе отпугнуть от этой задачи настоящих инженеров как от недостижимой. Конечно, если оставить в силе текущее шапкозакидательство, то задача недостижима. В глобальном рынке технологий технологическое лидерство в данных условиях в период ближайших 10— 15 лет возможно только в определенных узких нишах. И именно определив и найдя, пускай, супер узкое направление, предложив миру недостижимую инновацию (а не «скопируйте это»), можно постепенно встать в определенные цепочки глобальных поставок, а затем количество ниш увеличивать.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F276BD-28AF-6F88-5D6B-17D5AECF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22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144" y="218421"/>
            <a:ext cx="9937304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О контроле внешних контуров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53" y="1499533"/>
            <a:ext cx="1033700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Наличие уникальных ресурсов и технологий не гарантирует </a:t>
            </a:r>
            <a:r>
              <a:rPr lang="ru-RU" altLang="ru-RU" sz="2800" dirty="0" err="1">
                <a:solidFill>
                  <a:srgbClr val="004C86"/>
                </a:solidFill>
                <a:latin typeface="Myriad Pro" panose="020B0503030403020204" pitchFamily="34" charset="0"/>
              </a:rPr>
              <a:t>ьехглдлшическогго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2800" dirty="0" err="1">
                <a:solidFill>
                  <a:srgbClr val="004C86"/>
                </a:solidFill>
                <a:latin typeface="Myriad Pro" panose="020B0503030403020204" pitchFamily="34" charset="0"/>
              </a:rPr>
              <a:t>суернитет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 и защиты </a:t>
            </a:r>
            <a:r>
              <a:rPr lang="ru-RU" altLang="ru-RU" sz="2800" dirty="0" err="1">
                <a:solidFill>
                  <a:srgbClr val="004C86"/>
                </a:solidFill>
                <a:latin typeface="Myriad Pro" panose="020B0503030403020204" pitchFamily="34" charset="0"/>
              </a:rPr>
              <a:t>нацонаьных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2800" dirty="0" err="1">
                <a:solidFill>
                  <a:srgbClr val="004C86"/>
                </a:solidFill>
                <a:latin typeface="Myriad Pro" panose="020B0503030403020204" pitchFamily="34" charset="0"/>
              </a:rPr>
              <a:t>итересов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. д Пример: в середине 19 в. Россия добывала до 90% платины в мире.  Но на мировом рынке основная доля реализации платины (43%) принадлежала Англии, в то время как доля России составляла 12% (Бугров А. Деньги…, 2023, с. 81).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877752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6EDD6-FEF7-25B8-676B-E6C4C76AE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26586-2DF3-E3EE-FACD-4577B25B0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69" y="1340462"/>
            <a:ext cx="9937750" cy="1863651"/>
          </a:xfrm>
        </p:spPr>
        <p:txBody>
          <a:bodyPr/>
          <a:lstStyle/>
          <a:p>
            <a:pPr algn="l"/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«Экономика» суверенитета: основные проблемы.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026A5-32B2-2B21-D96A-8D6C5AC7C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14675-2EEC-C8DA-1CC0-D34AF7DC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2B84-6049-4DD2-9A97-5DCCE81AE017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634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8C67C-1A4F-9596-E375-1710230E4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841B5C3F-E694-269B-9086-4B7E700D1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2C63D6B6-7167-61DE-A515-320477C22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5270" y="321165"/>
            <a:ext cx="10317733" cy="1152525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Проблема «экономики суверенитета»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8989D52D-757D-FE3C-D126-06B9CC72D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51A733AB-EDC3-9CD5-4EF5-C84F1DDED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33" y="1473690"/>
            <a:ext cx="10594206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Распоряжение Правительства РФ от 20 мая 2023 г. № 1315-р Об утверждении Концепции технологического развития на период до 2030 г.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31 мая 2023</a:t>
            </a:r>
            <a:r>
              <a:rPr lang="en-US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Концепция технологического развития России на период до 2030 г., XI. Управление технологическим развитием (функциональная модель)</a:t>
            </a:r>
          </a:p>
          <a:p>
            <a:pPr lvl="0">
              <a:spcBef>
                <a:spcPct val="0"/>
              </a:spcBef>
              <a:defRPr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Монитооринг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и контроль предусматривают,,, научно-техническую экспертизу и оценку результатов в сфере исследований и разработок, в том числе с привлечением федерального государственного бюджетного учреждения "Российская академия наук";</a:t>
            </a:r>
            <a:endParaRPr lang="en-US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цели, задачи и способы достижения технологического суверенитета: субсидии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на НИОКР, компенсации скидок покупателям, льготные займы, </a:t>
            </a:r>
            <a:r>
              <a:rPr lang="ru-RU" altLang="ru-RU" sz="2800" dirty="0" err="1">
                <a:solidFill>
                  <a:srgbClr val="002060"/>
                </a:solidFill>
                <a:latin typeface="Myriad Pro" panose="020B0503030403020204" pitchFamily="34" charset="0"/>
              </a:rPr>
              <a:t>таможеннотарифные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и регуляторные меры, в конце концов, создание среды, в которой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компании смогут создавать добавленную стоимость и повышать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капитализацию за счет разработки и внедрения новых технологий</a:t>
            </a:r>
          </a:p>
          <a:p>
            <a:pPr lvl="0">
              <a:spcBef>
                <a:spcPct val="0"/>
              </a:spcBef>
              <a:defRPr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ru-RU" altLang="ru-RU" sz="24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altLang="ru-RU" sz="2400" dirty="0">
                <a:solidFill>
                  <a:srgbClr val="FF0000"/>
                </a:solidFill>
                <a:latin typeface="Myriad Pro" panose="020B0503030403020204" pitchFamily="34" charset="0"/>
              </a:rPr>
              <a:t>Замедление экономического роста и его негативные последствия усиливают внимание к теориям «экономики развития». 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9F0E77D0-DE70-2770-B51D-55D34930D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424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A55FB-805A-A01F-4AC5-1829298F9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F6E6A665-4B84-CA0E-7757-77CA989AB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C07CD11D-CF26-FD57-D12A-08E890551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5270" y="321165"/>
            <a:ext cx="10317733" cy="1152525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Проблема «экономики суверенитета»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1C8F3783-0A25-C46F-5158-8752CB4B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AE394B19-5CEA-F797-F9ED-C351AE63D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33" y="1473690"/>
            <a:ext cx="10594206" cy="1431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Концепция технологического развития России на период до 2030 г., Основные цели документа - технологический суверенитет, переход к инновационно ориентированному экономическому росту и технологическое обеспечение устойчивого развития производственных систем.</a:t>
            </a:r>
          </a:p>
          <a:p>
            <a:pPr lvl="0">
              <a:spcBef>
                <a:spcPct val="0"/>
              </a:spcBef>
              <a:defRPr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К 2030 г. Россия должна обладать собственной научной, кадровой и технологической базой критических и сквозных технологий. В стране будут созданы условия для высокоинтенсивной инновационной активности корпораций и предпринимателей, которые будут работать в комфортной регуляторной среде. Национальная экономика должна обеспечивать производство высокотехнологичной продукции - чипов и другой микроэлектроники, высокоточных станков и робототехники, авиакосмической техники, беспилотников, лекарств и медоборудования, телекоммуникационной техники и ПО. Доля отечественных товаров должна составить не менее 75%.</a:t>
            </a:r>
          </a:p>
          <a:p>
            <a:pPr lvl="0">
              <a:spcBef>
                <a:spcPct val="0"/>
              </a:spcBef>
              <a:defRPr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Для обеспечения технологического суверенитета необходимо добиться роста внутренних затрат на исследования и разработки не менее чем на 45%. Для перехода к инновационно ориентированному экономическому росту уровень инновационной активности в промышленности и других областях должен увеличиться в 2,3 раза, а затраты на эти цели - в 1,5 раза. Объем инновационных товаров, работ и услуг должен возрасти в 1,9 раза, а число патентных заявок - в 2,4 раза. Для устойчивого функционирования и развития производственных систем надо, чтобы число предприятий обрабатывающей промышленности, использующих технологические инновации, увеличилось в 1,6 раза.</a:t>
            </a:r>
          </a:p>
          <a:p>
            <a:pPr lvl="0">
              <a:spcBef>
                <a:spcPct val="0"/>
              </a:spcBef>
              <a:defRPr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4A405270-DF27-22FE-4A54-7063E00A9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744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B8261-B843-CFE5-305F-374F45502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81890116-1778-5A61-04DC-5EACCBB10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496C7A7-9D51-152E-AABA-39457E069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5270" y="321165"/>
            <a:ext cx="10317733" cy="1152525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Проблема «экономики суверенитета»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1231E954-2A7B-9F0A-4183-B99D8980B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C2AE2D7A-169F-7E10-2112-237FCEAD0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33" y="1473690"/>
            <a:ext cx="105942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ru-RU" altLang="ru-RU" sz="2400" dirty="0">
                <a:solidFill>
                  <a:srgbClr val="FF0000"/>
                </a:solidFill>
                <a:latin typeface="Myriad Pro" panose="020B0503030403020204" pitchFamily="34" charset="0"/>
              </a:rPr>
              <a:t>Показатели достижения целей технологического развития</a:t>
            </a:r>
          </a:p>
          <a:p>
            <a:pPr lvl="0">
              <a:spcBef>
                <a:spcPct val="0"/>
              </a:spcBef>
              <a:defRPr/>
            </a:pPr>
            <a:endParaRPr lang="ru-RU" altLang="ru-RU" sz="2400" dirty="0">
              <a:solidFill>
                <a:srgbClr val="FF0000"/>
              </a:solidFill>
              <a:latin typeface="Myriad Pro" panose="020B0503030403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altLang="ru-RU" sz="2400" dirty="0">
                <a:solidFill>
                  <a:srgbClr val="FF0000"/>
                </a:solidFill>
                <a:latin typeface="Myriad Pro" panose="020B0503030403020204" pitchFamily="34" charset="0"/>
              </a:rPr>
              <a:t>Достигнутый уровень технологического суверенитета по видам продукции</a:t>
            </a:r>
            <a:r>
              <a:rPr lang="en-US" altLang="ru-RU" sz="2400">
                <a:solidFill>
                  <a:srgbClr val="FF0000"/>
                </a:solidFill>
                <a:latin typeface="Myriad Pro" panose="020B0503030403020204" pitchFamily="34" charset="0"/>
              </a:rPr>
              <a:t>^ </a:t>
            </a:r>
            <a:r>
              <a:rPr lang="ru-RU" altLang="ru-RU" sz="2400">
                <a:solidFill>
                  <a:srgbClr val="FF0000"/>
                </a:solidFill>
                <a:latin typeface="Myriad Pro" panose="020B0503030403020204" pitchFamily="34" charset="0"/>
              </a:rPr>
              <a:t>требуется </a:t>
            </a:r>
            <a:r>
              <a:rPr lang="ru-RU" altLang="ru-RU" sz="2400" dirty="0">
                <a:solidFill>
                  <a:srgbClr val="FF0000"/>
                </a:solidFill>
                <a:latin typeface="Myriad Pro" panose="020B0503030403020204" pitchFamily="34" charset="0"/>
              </a:rPr>
              <a:t>разработка методики расчета показателя</a:t>
            </a:r>
          </a:p>
          <a:p>
            <a:pPr lvl="0">
              <a:spcBef>
                <a:spcPct val="0"/>
              </a:spcBef>
              <a:defRPr/>
            </a:pPr>
            <a:endParaRPr lang="ru-RU" altLang="ru-RU" sz="24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C157A4C4-65A4-7935-FFE1-2FAE31C5C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40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5962E-DC26-700F-58D8-B48A393A6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7A2ED-B2AE-3097-652C-16AF658D1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03" y="137792"/>
            <a:ext cx="9936268" cy="1252534"/>
          </a:xfrm>
        </p:spPr>
        <p:txBody>
          <a:bodyPr>
            <a:normAutofit/>
          </a:bodyPr>
          <a:lstStyle/>
          <a:p>
            <a:pPr algn="ctr"/>
            <a:r>
              <a:rPr lang="ru-RU" sz="378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План доклада </a:t>
            </a:r>
            <a:endParaRPr lang="ru-RU" sz="378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81EAF-CAF4-75B3-ED07-19BDB57E9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69" y="1295871"/>
            <a:ext cx="10513168" cy="428111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Суверенитет как основа участия в международных связях на равноправной основе.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«Экономика» суверенитета: основные проблемы.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Роль </a:t>
            </a:r>
            <a:r>
              <a:rPr lang="ru-RU" sz="2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биполяризации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глобального мира для экономической политики России по обеспечению национального суверенитета.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Выводы. 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B0FB92-D4AB-2BEF-C334-DEAD9184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32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5" y="-1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951" y="215751"/>
            <a:ext cx="11181829" cy="1718323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Определение мирового порядка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18" y="1498887"/>
            <a:ext cx="1033700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«(технологический, финансовый, информационный, культурный и </a:t>
            </a:r>
            <a:r>
              <a:rPr lang="ru-RU" sz="2800" dirty="0" err="1">
                <a:solidFill>
                  <a:srgbClr val="004C86"/>
                </a:solidFill>
                <a:latin typeface="Myriad Pro" panose="020B0503030403020204" pitchFamily="34" charset="0"/>
              </a:rPr>
              <a:t>др</a:t>
            </a:r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), их обеспечение требует затрат  и расчета эффективности использования вложенных средств;  разработка таких показателей — нетривиальная задача;</a:t>
            </a:r>
            <a:endParaRPr lang="ru-RU" sz="2800" dirty="0"/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127354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F685F-4178-F999-3856-03C7B2088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DA36B-60A7-22BF-D764-32330EFA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69" y="2073175"/>
            <a:ext cx="9937750" cy="1863651"/>
          </a:xfrm>
        </p:spPr>
        <p:txBody>
          <a:bodyPr/>
          <a:lstStyle/>
          <a:p>
            <a:pPr algn="l"/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Роль </a:t>
            </a:r>
            <a:r>
              <a:rPr lang="ru-RU" sz="36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биполяризации</a:t>
            </a:r>
            <a: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глобального мира для экономической политики России по обеспечению национального суверенитета. </a:t>
            </a: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D2D356-B4E8-8BDE-1DD6-DF2B0A0A2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962" y="3078163"/>
            <a:ext cx="4572000" cy="304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FADD7-4320-FE8A-E34F-7123C4216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CB28A-846C-BAFE-2E38-2BF80C80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2B84-6049-4DD2-9A97-5DCCE81AE017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4499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27444-8CA5-596A-5855-54BAC4DD4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AD174902-90F4-92EE-EE07-6EFDEA584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5" y="-1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620E89CD-02B7-94CA-3237-23E43D272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951" y="215751"/>
            <a:ext cx="11181829" cy="1718323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Определение мирового порядка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580ECCAF-7FF2-AAB1-7C69-C95390080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4F6015C9-3BD7-4D80-BDDA-C2FD83BE0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18" y="1498887"/>
            <a:ext cx="10337006" cy="500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«Относительно устойчивое и достаточно стабильное, хотя и ограниченное в историческом времени  состояние международной системы, характеризующееся господством признаваемых большинством акторов (государственных и негосударственных) правил поведения на международной арене и основанное на </a:t>
            </a:r>
            <a:r>
              <a:rPr lang="ru-RU" sz="2800" dirty="0">
                <a:solidFill>
                  <a:srgbClr val="FF0000"/>
                </a:solidFill>
                <a:latin typeface="Myriad Pro" panose="020B0503030403020204" pitchFamily="34" charset="0"/>
              </a:rPr>
              <a:t>балансе сил и интересов ведущих мировых держав </a:t>
            </a:r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и политических сил» (</a:t>
            </a:r>
            <a:r>
              <a:rPr lang="ru-RU" sz="2800" i="1" dirty="0">
                <a:solidFill>
                  <a:srgbClr val="004C86"/>
                </a:solidFill>
                <a:latin typeface="Myriad Pro" panose="020B0503030403020204" pitchFamily="34" charset="0"/>
              </a:rPr>
              <a:t>Никитин,  </a:t>
            </a:r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2018:32-33).  </a:t>
            </a:r>
          </a:p>
          <a:p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Ведущие мировые державы  - это государства с </a:t>
            </a:r>
            <a:r>
              <a:rPr lang="ru-RU" sz="2800" dirty="0">
                <a:solidFill>
                  <a:srgbClr val="FF0000"/>
                </a:solidFill>
                <a:latin typeface="Myriad Pro" panose="020B0503030403020204" pitchFamily="34" charset="0"/>
              </a:rPr>
              <a:t>наивысшими показателями «национальной силы».</a:t>
            </a:r>
          </a:p>
          <a:p>
            <a:endParaRPr lang="ru-RU" sz="2800" dirty="0"/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FA21E923-7CAB-DBD3-848D-0A74A5D594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293347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388" y="287338"/>
            <a:ext cx="10583862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Предыдущий «новый мировой порядок»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44" y="1302028"/>
            <a:ext cx="100901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 свое время «новым мировым порядком» был назван итог глобальных изменений в политике и экономике, который проявился </a:t>
            </a:r>
            <a:r>
              <a:rPr kumimoji="0" lang="ru-RU" altLang="ru-RU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после Второй мировой войны.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Он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ознаменовался созданием Организации Объединенных Наций и Бреттон-Вудской системы финансовой системы,  учреждением Всемирного Банка и Международного Валютного Фонда.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Его также называли </a:t>
            </a:r>
            <a:r>
              <a:rPr lang="ru-RU" altLang="ru-RU" sz="2800" dirty="0">
                <a:solidFill>
                  <a:srgbClr val="FF0000"/>
                </a:solidFill>
                <a:latin typeface="Myriad Pro" panose="020B0503030403020204" pitchFamily="34" charset="0"/>
              </a:rPr>
              <a:t>«Ялтинским миром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» по итогам  конференции держав-победительниц в феврале 1945 г. и отождествляли позже с </a:t>
            </a:r>
            <a:r>
              <a:rPr lang="ru-RU" altLang="ru-RU" sz="2800" dirty="0">
                <a:solidFill>
                  <a:srgbClr val="FF0000"/>
                </a:solidFill>
                <a:latin typeface="Myriad Pro" panose="020B0503030403020204" pitchFamily="34" charset="0"/>
              </a:rPr>
              <a:t>глобализацией во главе с США.</a:t>
            </a:r>
            <a:endParaRPr kumimoji="0" lang="ru-RU" altLang="ru-RU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36C62-64EA-457A-810E-1BB0157F135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658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D5433-3610-FC3E-E426-75613F5BE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4F287769-AEAF-D5F3-1515-3726773E1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AF7AADB7-300E-28EA-D499-0F155F11E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4295" y="355801"/>
            <a:ext cx="9937304" cy="1152525"/>
          </a:xfrm>
        </p:spPr>
        <p:txBody>
          <a:bodyPr/>
          <a:lstStyle/>
          <a:p>
            <a:pPr eaLnBrk="1" hangingPunct="1"/>
            <a:r>
              <a:rPr lang="en-US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XXI </a:t>
            </a:r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век: смена мирового порядка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22243B1E-2EBA-301E-2AD0-A9EF9D7C9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AF11F2F3-A5EC-4C84-DCAB-A332B7A76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295" y="1508326"/>
            <a:ext cx="993730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Формируется новая конфигурации ведущих мировых держав, перемещаются </a:t>
            </a:r>
            <a:r>
              <a:rPr lang="ru-RU" altLang="ru-RU" sz="2800" dirty="0">
                <a:solidFill>
                  <a:srgbClr val="FF0000"/>
                </a:solidFill>
                <a:latin typeface="Myriad Pro" panose="020B0503030403020204" pitchFamily="34" charset="0"/>
              </a:rPr>
              <a:t>полюса силы.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Меняются характер и направления экономических, политических и иных связей,  </a:t>
            </a:r>
            <a:r>
              <a:rPr lang="ru-RU" altLang="ru-RU" sz="2800" dirty="0">
                <a:solidFill>
                  <a:srgbClr val="FF0000"/>
                </a:solidFill>
                <a:latin typeface="Myriad Pro" panose="020B0503030403020204" pitchFamily="34" charset="0"/>
              </a:rPr>
              <a:t>правила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взаимодействий на мировой арене.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Усиливается </a:t>
            </a:r>
            <a:r>
              <a:rPr lang="ru-RU" altLang="ru-RU" sz="2800" dirty="0">
                <a:solidFill>
                  <a:srgbClr val="FF0000"/>
                </a:solidFill>
                <a:latin typeface="Myriad Pro" panose="020B0503030403020204" pitchFamily="34" charset="0"/>
              </a:rPr>
              <a:t>турбулентность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 и непредсказуемость (пример рестрикций против России).</a:t>
            </a: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FA4CBF61-E773-8A2D-33BC-06E3BB7B3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400"/>
          </a:p>
        </p:txBody>
      </p:sp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AE6A4D9C-9A56-1082-DC3B-17C384852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253" y="4188874"/>
            <a:ext cx="2939947" cy="215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5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1779" y="419241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Становление нового мирового порядка:    от гегемонистской глобализации к биполярности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42" y="2168664"/>
            <a:ext cx="1009015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Биполярность означает разделение сфер влияния и между  полюсами экономической и политической силы в виде </a:t>
            </a:r>
            <a:r>
              <a:rPr kumimoji="0" lang="ru-RU" altLang="ru-RU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двух групп государств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(вплоть до создания внутри каждого полюса военно-политических союзов)  с обозначением </a:t>
            </a:r>
            <a:r>
              <a:rPr kumimoji="0" lang="ru-RU" altLang="ru-RU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границ  и правил диалога.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Биполярная модель </a:t>
            </a:r>
            <a:r>
              <a:rPr lang="ru-RU" altLang="ru-RU" sz="2800" b="1" dirty="0">
                <a:solidFill>
                  <a:srgbClr val="FF0000"/>
                </a:solidFill>
                <a:latin typeface="Myriad Pro" panose="020B0503030403020204" pitchFamily="34" charset="0"/>
              </a:rPr>
              <a:t>≠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 модель «центр-периферия.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B60AB8-1A13-413C-9862-0C517D4AEE7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039312CC-C17A-0558-199D-3FA1AB9B5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775" y="1234660"/>
            <a:ext cx="10088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ru-RU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ru-RU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078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70" y="309876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Биполярность как реальность нового мирового порядка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676400"/>
            <a:ext cx="100901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Она </a:t>
            </a:r>
            <a:r>
              <a:rPr kumimoji="0" lang="ru-RU" altLang="ru-RU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институционализируется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путем сосуществования равномощных симметричных коалиций. И такие коалиции кристаллизуются на наших глазах.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B60AB8-1A13-413C-9862-0C517D4AEE7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57B109-D04C-9291-29B0-FA773689F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3285" y="3390326"/>
            <a:ext cx="2085896" cy="29612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FEE781-E7D5-FE9F-A03E-BAA4B143A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801" y="3708401"/>
            <a:ext cx="4417683" cy="248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39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" y="128587"/>
            <a:ext cx="11522075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2327" y="422042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Ядро западной 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Y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-коалиции: </a:t>
            </a:r>
            <a:b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НАТО и Евросоюз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, 2001–202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9E8BB69-735F-F9E8-0554-1AB0EB854E06}"/>
              </a:ext>
            </a:extLst>
          </p:cNvPr>
          <p:cNvGraphicFramePr>
            <a:graphicFrameLocks noGrp="1"/>
          </p:cNvGraphicFramePr>
          <p:nvPr/>
        </p:nvGraphicFramePr>
        <p:xfrm>
          <a:off x="1224533" y="1966873"/>
          <a:ext cx="8370716" cy="3691112"/>
        </p:xfrm>
        <a:graphic>
          <a:graphicData uri="http://schemas.openxmlformats.org/drawingml/2006/table">
            <a:tbl>
              <a:tblPr firstRow="1" firstCol="1" bandRow="1"/>
              <a:tblGrid>
                <a:gridCol w="1674143">
                  <a:extLst>
                    <a:ext uri="{9D8B030D-6E8A-4147-A177-3AD203B41FA5}">
                      <a16:colId xmlns:a16="http://schemas.microsoft.com/office/drawing/2014/main" val="3194889647"/>
                    </a:ext>
                  </a:extLst>
                </a:gridCol>
                <a:gridCol w="2672191">
                  <a:extLst>
                    <a:ext uri="{9D8B030D-6E8A-4147-A177-3AD203B41FA5}">
                      <a16:colId xmlns:a16="http://schemas.microsoft.com/office/drawing/2014/main" val="2437557808"/>
                    </a:ext>
                  </a:extLst>
                </a:gridCol>
                <a:gridCol w="4024382">
                  <a:extLst>
                    <a:ext uri="{9D8B030D-6E8A-4147-A177-3AD203B41FA5}">
                      <a16:colId xmlns:a16="http://schemas.microsoft.com/office/drawing/2014/main" val="4030972069"/>
                    </a:ext>
                  </a:extLst>
                </a:gridCol>
              </a:tblGrid>
              <a:tr h="97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стран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стран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829166"/>
                  </a:ext>
                </a:extLst>
              </a:tr>
              <a:tr h="729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NATO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11557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European Union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602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(включая пересечения)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    </a:t>
                      </a:r>
                      <a:r>
                        <a:rPr lang="en-US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093513"/>
                  </a:ext>
                </a:extLst>
              </a:tr>
            </a:tbl>
          </a:graphicData>
        </a:graphic>
      </p:graphicFrame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74573FA9-D808-73F4-2B69-EFB9C0B71D25}"/>
              </a:ext>
            </a:extLst>
          </p:cNvPr>
          <p:cNvSpPr/>
          <p:nvPr/>
        </p:nvSpPr>
        <p:spPr>
          <a:xfrm rot="16200000">
            <a:off x="7402486" y="4838998"/>
            <a:ext cx="317502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444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15"/>
            <a:ext cx="11522075" cy="630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Ядро незападной Х-коалиции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:                                              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ШОС, БРИКС+ и СНГ, </a:t>
            </a:r>
            <a:r>
              <a:rPr lang="en-US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2001-202</a:t>
            </a:r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7DDDFB6D-5F47-3219-E41D-B90A127852DE}"/>
              </a:ext>
            </a:extLst>
          </p:cNvPr>
          <p:cNvGraphicFramePr>
            <a:graphicFrameLocks noGrp="1"/>
          </p:cNvGraphicFramePr>
          <p:nvPr/>
        </p:nvGraphicFramePr>
        <p:xfrm>
          <a:off x="1512565" y="1704180"/>
          <a:ext cx="8424936" cy="3642565"/>
        </p:xfrm>
        <a:graphic>
          <a:graphicData uri="http://schemas.openxmlformats.org/drawingml/2006/table">
            <a:tbl>
              <a:tblPr firstRow="1" firstCol="1" bandRow="1"/>
              <a:tblGrid>
                <a:gridCol w="1829772">
                  <a:extLst>
                    <a:ext uri="{9D8B030D-6E8A-4147-A177-3AD203B41FA5}">
                      <a16:colId xmlns:a16="http://schemas.microsoft.com/office/drawing/2014/main" val="4001652383"/>
                    </a:ext>
                  </a:extLst>
                </a:gridCol>
                <a:gridCol w="3256472">
                  <a:extLst>
                    <a:ext uri="{9D8B030D-6E8A-4147-A177-3AD203B41FA5}">
                      <a16:colId xmlns:a16="http://schemas.microsoft.com/office/drawing/2014/main" val="3737654887"/>
                    </a:ext>
                  </a:extLst>
                </a:gridCol>
                <a:gridCol w="3338692">
                  <a:extLst>
                    <a:ext uri="{9D8B030D-6E8A-4147-A177-3AD203B41FA5}">
                      <a16:colId xmlns:a16="http://schemas.microsoft.com/office/drawing/2014/main" val="692163894"/>
                    </a:ext>
                  </a:extLst>
                </a:gridCol>
              </a:tblGrid>
              <a:tr h="490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2001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стран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2024, число стран (в т.ч. члены и государства-партнеры)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776857"/>
                  </a:ext>
                </a:extLst>
              </a:tr>
              <a:tr h="595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ШОС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822528"/>
                  </a:ext>
                </a:extLst>
              </a:tr>
              <a:tr h="486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БРИКС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193302"/>
                  </a:ext>
                </a:extLst>
              </a:tr>
              <a:tr h="754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СНГ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837524"/>
                  </a:ext>
                </a:extLst>
              </a:tr>
              <a:tr h="624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(включая пересечения)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3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379489"/>
                  </a:ext>
                </a:extLst>
              </a:tr>
            </a:tbl>
          </a:graphicData>
        </a:graphic>
      </p:graphicFrame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6ACE6992-0396-CDAF-B3F7-169BC6C193AA}"/>
              </a:ext>
            </a:extLst>
          </p:cNvPr>
          <p:cNvSpPr/>
          <p:nvPr/>
        </p:nvSpPr>
        <p:spPr>
          <a:xfrm rot="16200000">
            <a:off x="8099424" y="4859567"/>
            <a:ext cx="317502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861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B95A2-F04E-A91E-D9E0-CBC162F0A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40D70A26-E154-01BC-610C-549B43480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E0261C4-BE66-49BA-8431-398CC581E7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548" y="503783"/>
            <a:ext cx="9937304" cy="215355"/>
          </a:xfrm>
        </p:spPr>
        <p:txBody>
          <a:bodyPr/>
          <a:lstStyle/>
          <a:p>
            <a:pPr eaLnBrk="1" hangingPunct="1"/>
            <a:endParaRPr lang="ru-RU" altLang="ru-RU" sz="30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7A75141-235D-417D-8A13-7E43BE8C3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EBA6B213-5CAA-9311-7351-526154DD9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40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17CBABA-59F6-FFB5-063F-41D7A17A5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8" y="1192667"/>
            <a:ext cx="10134685" cy="440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88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67CA7-C244-5941-18F3-77A10E0E1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B0BEB-097F-2300-D961-AB4AB82F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03" y="137792"/>
            <a:ext cx="9936268" cy="1252534"/>
          </a:xfrm>
        </p:spPr>
        <p:txBody>
          <a:bodyPr>
            <a:normAutofit/>
          </a:bodyPr>
          <a:lstStyle/>
          <a:p>
            <a:pPr algn="ctr"/>
            <a:r>
              <a:rPr lang="ru-RU" sz="378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Национальный (государственный) суверенитет</a:t>
            </a:r>
            <a:endParaRPr lang="ru-RU" sz="378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C1E1CF-CDA1-B01D-9A11-BDEF48BEE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174" y="1390326"/>
            <a:ext cx="10513168" cy="428111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(государственный) суверенитет означает независимость государства в организации и осуществлении внешних связей (от экономических до культурных) и верховенство государственной власти во внутренней политике.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Суверенность означает, что отдельное государство имеет «право и силу  определять для себя и самостоятельно, а не по приказу других, основные вопросы, касающиеся своего существования» (</a:t>
            </a:r>
            <a:r>
              <a:rPr lang="ru-RU" sz="24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Oji</a:t>
            </a:r>
            <a:r>
              <a:rPr lang="ru-RU" sz="24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Ozioko</a:t>
            </a:r>
            <a:r>
              <a:rPr lang="ru-RU" sz="24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2013:259). Суверенитет означает для государства  «право на развитие».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Тренд суверенизации в мире растет.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4C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1BDCA9-DA70-91A4-1CD6-6DDE4347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9C8A6A-6B28-C8C1-1BA6-0141F6AE8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175" y="4508688"/>
            <a:ext cx="2826213" cy="18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44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31" y="51555"/>
            <a:ext cx="11522075" cy="642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«Экономика развития» как теория и практика для стран незападной коалиции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568" y="1477476"/>
            <a:ext cx="1015332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ru-RU" altLang="ru-RU" sz="2600" dirty="0">
                <a:solidFill>
                  <a:srgbClr val="002060"/>
                </a:solidFill>
                <a:latin typeface="Myriad Pro" panose="020B0503030403020204" pitchFamily="34" charset="0"/>
              </a:rPr>
              <a:t>«Социализм с китайской спецификой»; международная инициатива «Один пояс – один путь»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(Китай)</a:t>
            </a:r>
          </a:p>
          <a:p>
            <a:pPr>
              <a:spcBef>
                <a:spcPct val="0"/>
              </a:spcBef>
              <a:defRPr/>
            </a:pP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Development Economics &amp; New Development Economics 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(Бразилия).</a:t>
            </a:r>
            <a:endParaRPr kumimoji="0" lang="en-US" alt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2600" dirty="0">
                <a:solidFill>
                  <a:srgbClr val="002060"/>
                </a:solidFill>
                <a:latin typeface="Myriad Pro" panose="020B0503030403020204" pitchFamily="34" charset="0"/>
              </a:rPr>
              <a:t>Теория «государства развития» (</a:t>
            </a:r>
            <a:r>
              <a:rPr lang="en-US" altLang="ru-RU" sz="2600" dirty="0">
                <a:solidFill>
                  <a:srgbClr val="002060"/>
                </a:solidFill>
                <a:latin typeface="Myriad Pro" panose="020B0503030403020204" pitchFamily="34" charset="0"/>
              </a:rPr>
              <a:t>Development State) </a:t>
            </a:r>
            <a:r>
              <a:rPr lang="ru-RU" altLang="ru-RU" sz="2600" dirty="0">
                <a:solidFill>
                  <a:srgbClr val="002060"/>
                </a:solidFill>
                <a:latin typeface="Myriad Pro" panose="020B0503030403020204" pitchFamily="34" charset="0"/>
              </a:rPr>
              <a:t>как основа промышленной политики «Восточно-азиатских тигров» и развивающихся стран.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2600" dirty="0">
                <a:solidFill>
                  <a:srgbClr val="002060"/>
                </a:solidFill>
                <a:latin typeface="Myriad Pro" panose="020B0503030403020204" pitchFamily="34" charset="0"/>
              </a:rPr>
              <a:t>Национальный центр «Россия»: Открытый диалог «Будущее мира: новая платформа глобального роста» (развитие человека, технологий, среды и связанности).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2600" dirty="0">
                <a:solidFill>
                  <a:srgbClr val="FF0000"/>
                </a:solidFill>
                <a:latin typeface="Myriad Pro" panose="020B0503030403020204" pitchFamily="34" charset="0"/>
              </a:rPr>
              <a:t>В основании «экономики развития» лежит диалог.</a:t>
            </a:r>
            <a:endParaRPr kumimoji="0" lang="en-US" alt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80C83-7251-AA43-A0AE-75E53BFA1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F7CE8-D3EA-BB48-AB1C-1A54C665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38" y="1583903"/>
            <a:ext cx="9937750" cy="1825344"/>
          </a:xfrm>
        </p:spPr>
        <p:txBody>
          <a:bodyPr/>
          <a:lstStyle/>
          <a:p>
            <a:pPr algn="l"/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Выводы.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E85A5-6B8E-ABCE-6AE0-DEC4AAA79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85D82-9526-C253-263F-03548356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2B84-6049-4DD2-9A97-5DCCE81AE017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5D104B61-797E-3979-9474-C07483739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245" y="3500444"/>
            <a:ext cx="3505470" cy="262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19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B09828FC-DCF2-42D0-EE32-BDFF1D07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F992235-CD6C-6F3B-C1ED-2ED22E623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122" y="0"/>
            <a:ext cx="11181829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Практическая целесообразность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2D17B85-3ED7-483A-D1C0-D2E5CF30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71FCBF65-BCFE-39E0-2F05-4C5914DF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17" y="1281112"/>
            <a:ext cx="997320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Постулаты «экономики развития» (экономический рост; 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ориентированный на социальные цели политический процесс; прогресс технологий; совершенствование институтов; забота об окружающей среде, справедливость; сильное государство  с социальными  приоритетами) </a:t>
            </a:r>
            <a:r>
              <a:rPr lang="ru-RU" altLang="ru-RU" sz="2800" dirty="0">
                <a:solidFill>
                  <a:srgbClr val="FF0000"/>
                </a:solidFill>
                <a:latin typeface="Myriad Pro" panose="020B0503030403020204" pitchFamily="34" charset="0"/>
              </a:rPr>
              <a:t>отвечают задачам нынешнего момента</a:t>
            </a: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, которые обозначены в различных программах, решениях общенациональных форумов, президентских и правительственных документах и т.д.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7EFBAAC-4883-BCFE-02A4-92F3C63C8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538675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63B5D-D703-6D71-9993-DFF7F69B5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2547FA17-D5F4-24A3-8916-647EC0623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89603C85-7F67-3AAD-656C-2735DE3B9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122" y="0"/>
            <a:ext cx="11181829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	Где почитать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157B0232-2E03-960B-576A-2A8B994A9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3AFE8E68-6A36-4112-E12B-B1630569A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517" y="870121"/>
            <a:ext cx="997320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ru-RU" sz="2200" b="0" i="0" u="none" strike="noStrike" dirty="0">
              <a:solidFill>
                <a:schemeClr val="accent6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200" dirty="0" err="1">
                <a:solidFill>
                  <a:schemeClr val="accent6"/>
                </a:solidFill>
                <a:latin typeface="Aptos" panose="020B0004020202020204" pitchFamily="34" charset="0"/>
              </a:rPr>
              <a:t>Кирдина-Чэндлер</a:t>
            </a:r>
            <a:r>
              <a:rPr lang="ru-RU" sz="2200" dirty="0">
                <a:solidFill>
                  <a:schemeClr val="accent6"/>
                </a:solidFill>
                <a:latin typeface="Aptos" panose="020B0004020202020204" pitchFamily="34" charset="0"/>
              </a:rPr>
              <a:t> С.Г. 2024. </a:t>
            </a:r>
            <a:r>
              <a:rPr lang="ru-RU" sz="2200" i="1" dirty="0">
                <a:solidFill>
                  <a:schemeClr val="accent6"/>
                </a:solidFill>
                <a:latin typeface="Aptos" panose="020B0004020202020204" pitchFamily="34" charset="0"/>
              </a:rPr>
              <a:t>Становление нового мирового порядка: вызовы для российского обществоведения </a:t>
            </a:r>
            <a:r>
              <a:rPr lang="ru-RU" sz="2200" b="0" i="0" u="none" strike="noStrike" dirty="0">
                <a:solidFill>
                  <a:schemeClr val="accent6"/>
                </a:solidFill>
                <a:effectLst/>
                <a:latin typeface="Aptos" panose="020B0004020202020204" pitchFamily="34" charset="0"/>
              </a:rPr>
              <a:t>// Социологические исследования. 2024. № 6. С. 29-41.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ru-RU" sz="2200" dirty="0">
              <a:solidFill>
                <a:schemeClr val="accent6"/>
              </a:solidFill>
              <a:latin typeface="Aptos" panose="020B00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200" dirty="0" err="1">
                <a:solidFill>
                  <a:schemeClr val="accent6"/>
                </a:solidFill>
                <a:latin typeface="Aptos" panose="020B0004020202020204" pitchFamily="34" charset="0"/>
              </a:rPr>
              <a:t>Кирдина-Чэндлер</a:t>
            </a:r>
            <a:r>
              <a:rPr lang="ru-RU" altLang="ru-RU" sz="2200" dirty="0">
                <a:solidFill>
                  <a:schemeClr val="accent6"/>
                </a:solidFill>
                <a:latin typeface="Aptos" panose="020B0004020202020204" pitchFamily="34" charset="0"/>
              </a:rPr>
              <a:t> С. Г. 2023. </a:t>
            </a:r>
            <a:r>
              <a:rPr lang="ru-RU" altLang="ru-RU" sz="2200" i="1" dirty="0">
                <a:solidFill>
                  <a:schemeClr val="accent6"/>
                </a:solidFill>
                <a:latin typeface="Aptos" panose="020B0004020202020204" pitchFamily="34" charset="0"/>
              </a:rPr>
              <a:t>Запрос на глобальный диалог … </a:t>
            </a:r>
            <a:r>
              <a:rPr lang="ru-RU" altLang="ru-RU" sz="2200" dirty="0">
                <a:solidFill>
                  <a:schemeClr val="accent6"/>
                </a:solidFill>
                <a:latin typeface="Aptos" panose="020B0004020202020204" pitchFamily="34" charset="0"/>
              </a:rPr>
              <a:t>// Социологические исследования.  № 12. С. 3-14.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ru-RU" sz="2200" dirty="0">
              <a:solidFill>
                <a:schemeClr val="accent6"/>
              </a:solidFill>
              <a:latin typeface="Aptos" panose="020B00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200" b="0" i="0" u="none" strike="noStrike" dirty="0" err="1">
                <a:solidFill>
                  <a:schemeClr val="accent6"/>
                </a:solidFill>
                <a:effectLst/>
                <a:latin typeface="Aptos" panose="020B0004020202020204" pitchFamily="34" charset="0"/>
              </a:rPr>
              <a:t>Кирдина-Чэндлер</a:t>
            </a:r>
            <a:r>
              <a:rPr lang="ru-RU" sz="2200" b="0" i="0" u="none" strike="noStrike" dirty="0">
                <a:solidFill>
                  <a:schemeClr val="accent6"/>
                </a:solidFill>
                <a:effectLst/>
                <a:latin typeface="Aptos" panose="020B0004020202020204" pitchFamily="34" charset="0"/>
              </a:rPr>
              <a:t> С. Г. 2022. </a:t>
            </a:r>
            <a:r>
              <a:rPr lang="ru-RU" sz="2200" b="0" i="1" u="none" strike="noStrike" dirty="0">
                <a:solidFill>
                  <a:schemeClr val="accent6"/>
                </a:solidFill>
                <a:effectLst/>
                <a:latin typeface="Aptos" panose="020B0004020202020204" pitchFamily="34" charset="0"/>
              </a:rPr>
              <a:t>Однополярность, многополярность и биполярные коалиции: </a:t>
            </a:r>
            <a:r>
              <a:rPr lang="en-US" sz="2200" b="0" i="1" u="none" strike="noStrike" dirty="0">
                <a:solidFill>
                  <a:schemeClr val="accent6"/>
                </a:solidFill>
                <a:effectLst/>
                <a:latin typeface="Aptos" panose="020B0004020202020204" pitchFamily="34" charset="0"/>
              </a:rPr>
              <a:t>XXI</a:t>
            </a:r>
            <a:r>
              <a:rPr lang="ru-RU" sz="2200" b="0" i="1" u="none" strike="noStrike" dirty="0">
                <a:solidFill>
                  <a:schemeClr val="accent6"/>
                </a:solidFill>
                <a:effectLst/>
                <a:latin typeface="Aptos" panose="020B0004020202020204" pitchFamily="34" charset="0"/>
              </a:rPr>
              <a:t> век.</a:t>
            </a:r>
            <a:r>
              <a:rPr lang="ru-RU" sz="2200" b="0" i="0" u="none" strike="noStrike" dirty="0">
                <a:solidFill>
                  <a:schemeClr val="accent6"/>
                </a:solidFill>
                <a:effectLst/>
                <a:latin typeface="Aptos" panose="020B0004020202020204" pitchFamily="34" charset="0"/>
              </a:rPr>
              <a:t> // Социологические исследования. 2022. № 10. С. 3-16.</a:t>
            </a:r>
            <a:endParaRPr lang="ru-RU" altLang="ru-RU" sz="2200" dirty="0">
              <a:solidFill>
                <a:schemeClr val="accent6"/>
              </a:solidFill>
              <a:latin typeface="Aptos" panose="020B00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F52181E5-359F-256A-800A-F692CC69A8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3347059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>
            <a:extLst>
              <a:ext uri="{FF2B5EF4-FFF2-40B4-BE49-F238E27FC236}">
                <a16:creationId xmlns:a16="http://schemas.microsoft.com/office/drawing/2014/main" id="{336E67D3-3898-8DE2-3488-ECF7F031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9">
            <a:extLst>
              <a:ext uri="{FF2B5EF4-FFF2-40B4-BE49-F238E27FC236}">
                <a16:creationId xmlns:a16="http://schemas.microsoft.com/office/drawing/2014/main" id="{7004178E-4C9B-4CDA-3F17-EF9C7F253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288925"/>
            <a:ext cx="9291637" cy="540067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r>
              <a:rPr lang="ru-RU" altLang="ru-RU" sz="3200" dirty="0">
                <a:solidFill>
                  <a:srgbClr val="004C86"/>
                </a:solidFill>
                <a:latin typeface="+mn-lt"/>
              </a:rPr>
              <a:t>Светлана Георгиевна Кирдина-Чэндлер</a:t>
            </a:r>
            <a:br>
              <a:rPr lang="en-GB" altLang="ru-RU" sz="3200" dirty="0">
                <a:solidFill>
                  <a:srgbClr val="004C86"/>
                </a:solidFill>
                <a:latin typeface="+mn-lt"/>
              </a:rPr>
            </a:br>
            <a:r>
              <a:rPr lang="en-GB" altLang="ru-RU" sz="2800" i="1" dirty="0" err="1">
                <a:solidFill>
                  <a:srgbClr val="004C86"/>
                </a:solidFill>
                <a:latin typeface="+mn-lt"/>
              </a:rPr>
              <a:t>kirdina</a:t>
            </a:r>
            <a:r>
              <a:rPr lang="en-GB" altLang="ru-RU" sz="2800" i="1" dirty="0">
                <a:solidFill>
                  <a:srgbClr val="004C86"/>
                </a:solidFill>
                <a:latin typeface="+mn-lt"/>
              </a:rPr>
              <a:t>@</a:t>
            </a:r>
            <a:r>
              <a:rPr lang="en-US" altLang="ru-RU" sz="2800" i="1" dirty="0">
                <a:solidFill>
                  <a:srgbClr val="004C86"/>
                </a:solidFill>
                <a:latin typeface="+mn-lt"/>
              </a:rPr>
              <a:t>bk</a:t>
            </a:r>
            <a:r>
              <a:rPr lang="en-GB" altLang="ru-RU" sz="2800" i="1" dirty="0">
                <a:solidFill>
                  <a:srgbClr val="004C86"/>
                </a:solidFill>
                <a:latin typeface="+mn-lt"/>
              </a:rPr>
              <a:t>.ru</a:t>
            </a:r>
            <a:br>
              <a:rPr lang="en-GB" altLang="ru-RU" sz="2800" i="1" dirty="0">
                <a:solidFill>
                  <a:srgbClr val="004C86"/>
                </a:solidFill>
                <a:latin typeface="+mn-lt"/>
              </a:rPr>
            </a:br>
            <a:r>
              <a:rPr lang="en-US" altLang="ru-RU" sz="2800" i="1" dirty="0">
                <a:solidFill>
                  <a:srgbClr val="004C86"/>
                </a:solidFill>
                <a:latin typeface="+mn-lt"/>
              </a:rPr>
              <a:t>www.k</a:t>
            </a:r>
            <a:r>
              <a:rPr lang="en-GB" altLang="ru-RU" sz="2800" i="1" dirty="0">
                <a:solidFill>
                  <a:srgbClr val="004C86"/>
                </a:solidFill>
                <a:latin typeface="+mn-lt"/>
              </a:rPr>
              <a:t>irdina.ru</a:t>
            </a:r>
            <a:br>
              <a:rPr lang="en-GB" altLang="ru-RU" sz="4000" dirty="0">
                <a:latin typeface="+mn-lt"/>
              </a:rPr>
            </a:br>
            <a:r>
              <a:rPr lang="ru-RU" altLang="ru-RU" sz="4000" dirty="0">
                <a:latin typeface="+mn-lt"/>
              </a:rPr>
              <a:t>  </a:t>
            </a:r>
            <a:br>
              <a:rPr lang="en-US" altLang="ru-RU" sz="4000" dirty="0">
                <a:latin typeface="+mn-lt"/>
              </a:rPr>
            </a:br>
            <a:br>
              <a:rPr lang="en-US" altLang="ru-RU" sz="4000" dirty="0">
                <a:latin typeface="+mn-lt"/>
              </a:rPr>
            </a:br>
            <a:br>
              <a:rPr lang="ru-RU" altLang="ru-RU" sz="4000" dirty="0">
                <a:latin typeface="+mn-lt"/>
              </a:rPr>
            </a:br>
            <a:r>
              <a:rPr lang="ru-RU" altLang="ru-RU" sz="3600" b="1" dirty="0">
                <a:solidFill>
                  <a:srgbClr val="004C86"/>
                </a:solidFill>
                <a:latin typeface="+mn-lt"/>
              </a:rPr>
              <a:t>Спасибо за внимание!</a:t>
            </a:r>
            <a:br>
              <a:rPr lang="ru-RU" altLang="ru-RU" sz="3600" b="1" dirty="0">
                <a:solidFill>
                  <a:srgbClr val="004C86"/>
                </a:solidFill>
                <a:latin typeface="+mn-lt"/>
              </a:rPr>
            </a:br>
            <a:br>
              <a:rPr lang="ru-RU" altLang="ru-RU" sz="1800" dirty="0">
                <a:solidFill>
                  <a:srgbClr val="004C86"/>
                </a:solidFill>
                <a:latin typeface="+mn-lt"/>
              </a:rPr>
            </a:br>
            <a:br>
              <a:rPr lang="ru-RU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altLang="ru-RU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2228" name="Номер слайда 1">
            <a:extLst>
              <a:ext uri="{FF2B5EF4-FFF2-40B4-BE49-F238E27FC236}">
                <a16:creationId xmlns:a16="http://schemas.microsoft.com/office/drawing/2014/main" id="{73655BB6-B996-D4AF-A9CB-DB809F06BC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B09F42-00FE-4A59-A006-F10D099E9C20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ru-RU" altLang="ru-RU" sz="14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14ABAB-8045-6EA5-60E9-4E6341766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733" y="2989262"/>
            <a:ext cx="2292295" cy="14448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160D6-4EFD-5F80-C44A-B05F13FB8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EA4CDF16-D45B-F2F9-5F32-0795385CE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31" y="51555"/>
            <a:ext cx="11522075" cy="642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87AE6EBF-9C8E-2AF4-0AE3-DF877C87B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Столкновение двух тенденций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25B6901C-FC1B-1E44-7506-01B37F3C739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0F8E0B6-2CCB-D2FA-FC51-E45112B5B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5" y="1350446"/>
            <a:ext cx="1068765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Тренд глобализации с гегемонией одного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игрока и давлением в сторону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универсализации -  </a:t>
            </a:r>
            <a:r>
              <a:rPr kumimoji="0" lang="ru-RU" altLang="ru-RU" sz="28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ослабевает. </a:t>
            </a:r>
            <a:r>
              <a:rPr kumimoji="0" lang="en-US" altLang="ru-RU" sz="28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endParaRPr kumimoji="0" lang="ru-RU" altLang="ru-RU" sz="28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Как отметил Фрэнсис Фукуяма, автор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концепции «конца истории»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в своем интервью 20 марта 2022 г.,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it is </a:t>
            </a:r>
            <a:r>
              <a:rPr kumimoji="0" lang="en-US" altLang="ru-RU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“the end of the end of history” 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now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Тренд к суверенизации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самостоятельности государств </a:t>
            </a:r>
            <a:r>
              <a:rPr kumimoji="0" lang="ru-RU" altLang="ru-RU" sz="2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возрастает.</a:t>
            </a:r>
            <a:r>
              <a:rPr kumimoji="0" lang="en-US" altLang="ru-RU" sz="2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   </a:t>
            </a:r>
            <a:endParaRPr kumimoji="0" lang="ru-RU" altLang="ru-RU" sz="2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BB3F1EF4-95D2-60FE-8545-7608F8042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4AF79B-C48F-5CFA-7F5E-12406A27D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098" y="1727919"/>
            <a:ext cx="336854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402F7-023B-875A-5E37-A721C102C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2A86-71D8-08A6-83E6-A7F692CD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1" y="1223863"/>
            <a:ext cx="9577909" cy="2695575"/>
          </a:xfrm>
        </p:spPr>
        <p:txBody>
          <a:bodyPr/>
          <a:lstStyle/>
          <a:p>
            <a:pPr algn="l"/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суверенитет и международный диалог – антагонисты или союзники?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75B8C-46B3-F7F9-9145-8FA35A3AC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9550" y="5452959"/>
            <a:ext cx="9937750" cy="1417638"/>
          </a:xfrm>
        </p:spPr>
        <p:txBody>
          <a:bodyPr/>
          <a:lstStyle/>
          <a:p>
            <a:endParaRPr lang="en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A74DF-7925-D47F-CD89-716E8E33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2B84-6049-4DD2-9A97-5DCCE81AE017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4100" name="Picture 4" descr="Poster figur demonstriert pro und kontra – Wall Art | UkPosters">
            <a:extLst>
              <a:ext uri="{FF2B5EF4-FFF2-40B4-BE49-F238E27FC236}">
                <a16:creationId xmlns:a16="http://schemas.microsoft.com/office/drawing/2014/main" id="{2E231752-20C2-794A-35C9-D6DE0DEC2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10" y="3488947"/>
            <a:ext cx="4536704" cy="282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45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5508F-4F5B-2BFD-3032-E01E0CFD8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7D43F564-2AEF-C867-FB25-0C54B345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85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DB1791E8-3252-1408-A029-46D13F460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Национальный суверенитет как право участвовать в равноправном диалоге 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ED2EE81-6357-2EA3-3B1C-98249FAAFF8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C2665E0F-4E07-B4B3-1CA3-2D230231E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85" y="1359829"/>
            <a:ext cx="1085396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Национальный суверенитет не предполагает  «ухода»  стран от международных контактов и исключение из международных связей.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700" dirty="0">
                <a:solidFill>
                  <a:srgbClr val="004C86"/>
                </a:solidFill>
                <a:latin typeface="Myriad Pro" panose="020B0503030403020204" pitchFamily="34" charset="0"/>
              </a:rPr>
              <a:t>Несмотря на растущую тенденцию суверенизации, в мире усиливается тенденция к диалогу на фоне неуменьшающихся угроз в условиях глобального </a:t>
            </a:r>
            <a:r>
              <a:rPr lang="ru-RU" altLang="ru-RU" sz="2700" dirty="0" err="1">
                <a:solidFill>
                  <a:srgbClr val="004C86"/>
                </a:solidFill>
                <a:latin typeface="Myriad Pro" panose="020B0503030403020204" pitchFamily="34" charset="0"/>
              </a:rPr>
              <a:t>поликризиса</a:t>
            </a:r>
            <a:r>
              <a:rPr lang="ru-RU" altLang="ru-RU" sz="2700" dirty="0">
                <a:solidFill>
                  <a:srgbClr val="004C86"/>
                </a:solidFill>
                <a:latin typeface="Myriad Pro" panose="020B0503030403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700" dirty="0">
                <a:solidFill>
                  <a:srgbClr val="004C86"/>
                </a:solidFill>
                <a:latin typeface="Myriad Pro" panose="020B0503030403020204" pitchFamily="34" charset="0"/>
              </a:rPr>
              <a:t>Если государство не суверенно, в  международных контактах над ним доминируют «суверенные и сильные».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700" b="1" dirty="0">
                <a:solidFill>
                  <a:srgbClr val="004C86"/>
                </a:solidFill>
                <a:latin typeface="Myriad Pro" panose="020B0503030403020204" pitchFamily="34" charset="0"/>
              </a:rPr>
              <a:t>Национальный суверенитет позволяет странам участвовать в мировых  диалогах, </a:t>
            </a:r>
            <a:r>
              <a:rPr lang="ru-RU" altLang="ru-RU" sz="2700" dirty="0">
                <a:solidFill>
                  <a:srgbClr val="004C86"/>
                </a:solidFill>
                <a:latin typeface="Myriad Pro" panose="020B0503030403020204" pitchFamily="34" charset="0"/>
              </a:rPr>
              <a:t>а не быть «слушателями монологов».</a:t>
            </a:r>
            <a:endParaRPr kumimoji="0" lang="ru-RU" altLang="ru-RU" sz="2700" b="0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6" name="Нижний колонтитул 3">
            <a:extLst>
              <a:ext uri="{FF2B5EF4-FFF2-40B4-BE49-F238E27FC236}">
                <a16:creationId xmlns:a16="http://schemas.microsoft.com/office/drawing/2014/main" id="{1AB4D733-E7EA-D61F-C602-75947BA44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760662" y="5760299"/>
            <a:ext cx="578485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53A964E4-41DC-86B8-3BD4-781D1F1069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73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85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Сферы суверенизации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86" y="1359829"/>
            <a:ext cx="10592866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Суверенизация затрагивает  процессы не только на территориях стран, в воздухе и на море, но также в сфере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цифровизации 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 ее защите.</a:t>
            </a: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Концепты «технологической суверенизации», «технологической </a:t>
            </a:r>
            <a:r>
              <a:rPr kumimoji="0" lang="ru-RU" alt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островизации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», «новый техно-национализм», которые напрямую связывают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технологические возможности 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 национальной безопасностью страны и ее геополитическими преимуществами</a:t>
            </a:r>
            <a:r>
              <a:rPr kumimoji="0" lang="en-US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en-US" altLang="ru-RU" sz="26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</a:t>
            </a:r>
            <a:r>
              <a:rPr kumimoji="0" lang="en-US" altLang="ru-RU" sz="2600" b="0" u="none" strike="noStrike" kern="1200" cap="none" spc="0" normalizeH="0" baseline="0" noProof="0" dirty="0" err="1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Mariotti</a:t>
            </a:r>
            <a:r>
              <a:rPr kumimoji="0" lang="en-US" altLang="ru-RU" sz="26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2022) 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культурной, коммуникационной и идеологической 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сферах- концепты «ценностной суверенизации» и «культурной суверенизации». </a:t>
            </a:r>
          </a:p>
        </p:txBody>
      </p:sp>
      <p:sp>
        <p:nvSpPr>
          <p:cNvPr id="5126" name="Нижний колонтитул 3">
            <a:extLst>
              <a:ext uri="{FF2B5EF4-FFF2-40B4-BE49-F238E27FC236}">
                <a16:creationId xmlns:a16="http://schemas.microsoft.com/office/drawing/2014/main" id="{F4C9DE6C-D0F2-051A-E793-28F5BFD0B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760662" y="5760299"/>
            <a:ext cx="578485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26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" y="93477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Экономические индикаторы усиления суверенизации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581150"/>
            <a:ext cx="1008856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1)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Усиление локализации производства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2) 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решоринг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(с 2010-х гг. возврат ранее перенесенных производств обратно в страны для снижения глобальных рисков):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   -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США: </a:t>
            </a:r>
            <a:r>
              <a:rPr kumimoji="0" lang="en-GB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“Remaking America”, 2010 (B. Obama); "America first", 2016 (D. Trump); "Restoring domestic production capacity", 2021 (J. Biden)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   -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Великобритания: </a:t>
            </a:r>
            <a:r>
              <a:rPr kumimoji="0" lang="en-GB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"</a:t>
            </a:r>
            <a:r>
              <a:rPr kumimoji="0" lang="en-GB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Reshore</a:t>
            </a:r>
            <a:r>
              <a:rPr kumimoji="0" lang="en-GB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UK“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   -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Франция</a:t>
            </a:r>
            <a:r>
              <a:rPr kumimoji="0" lang="en-GB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: “Colbert 2.0”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   -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аналогичные программы в Японии, Южной Корее и др. азиатских </a:t>
            </a:r>
            <a:r>
              <a:rPr kumimoji="0" lang="ru-RU" altLang="ru-RU" sz="24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странах </a:t>
            </a:r>
            <a:r>
              <a:rPr kumimoji="0" lang="en-GB" altLang="ru-RU" sz="24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(</a:t>
            </a:r>
            <a:r>
              <a:rPr kumimoji="0" lang="en-GB" altLang="ru-RU" sz="2400" b="0" u="none" strike="noStrike" kern="1200" cap="none" spc="0" normalizeH="0" baseline="0" noProof="0" dirty="0" err="1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Mariotti</a:t>
            </a:r>
            <a:r>
              <a:rPr kumimoji="0" lang="ru-RU" altLang="ru-RU" sz="24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</a:t>
            </a:r>
            <a:r>
              <a:rPr kumimoji="0" lang="en-GB" altLang="ru-RU" sz="24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2022)</a:t>
            </a:r>
            <a:r>
              <a:rPr kumimoji="0" lang="ru-RU" altLang="ru-RU" sz="24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.</a:t>
            </a:r>
            <a:endParaRPr kumimoji="0" lang="en-GB" altLang="ru-RU" sz="2400" b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   -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Россия: локализация производства критически важных товаров, национализация технических стандартов и др.</a:t>
            </a:r>
          </a:p>
        </p:txBody>
      </p:sp>
      <p:sp>
        <p:nvSpPr>
          <p:cNvPr id="5126" name="Нижний колонтитул 3">
            <a:extLst>
              <a:ext uri="{FF2B5EF4-FFF2-40B4-BE49-F238E27FC236}">
                <a16:creationId xmlns:a16="http://schemas.microsoft.com/office/drawing/2014/main" id="{F4C9DE6C-D0F2-051A-E793-28F5BFD0B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760662" y="5760299"/>
            <a:ext cx="578485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8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5C178-1E6A-9400-84AE-1CAB95F4F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07DE9-E567-4617-F4B2-1FF9F628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03" y="137792"/>
            <a:ext cx="9936268" cy="1252534"/>
          </a:xfrm>
        </p:spPr>
        <p:txBody>
          <a:bodyPr>
            <a:normAutofit/>
          </a:bodyPr>
          <a:lstStyle/>
          <a:p>
            <a:pPr algn="ctr"/>
            <a:r>
              <a:rPr lang="ru-RU" sz="378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Роль технологического суверенитета</a:t>
            </a:r>
            <a:endParaRPr lang="ru-RU" sz="378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0BBFAC-9F31-B422-2A21-C5E5270BE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69" y="1295871"/>
            <a:ext cx="10513168" cy="428111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Технологический суверенитет является «витальным элементом» инновационного и производственного суверенитетов, которые формируют экономический, а затем и политический суверенитет (Юревич, 2023).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Технологический суверенитет определяется как способность государства или государственных объединений создавать и использовать технологии, обладающие критической значимостью для национального благосостояния, а также иметь возможность получить эти технологии без односторонней зависимости (</a:t>
            </a:r>
            <a:r>
              <a:rPr lang="ru-RU" sz="26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Edler</a:t>
            </a:r>
            <a:r>
              <a:rPr lang="ru-RU" sz="2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6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Blind</a:t>
            </a:r>
            <a:r>
              <a:rPr lang="ru-RU" sz="2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6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Kroll</a:t>
            </a:r>
            <a:r>
              <a:rPr lang="ru-RU" sz="2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6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Schubert</a:t>
            </a:r>
            <a:r>
              <a:rPr lang="ru-RU" sz="2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2023).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2D842F-78FE-9669-3BD6-DD5B90E4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4413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Кирдина-Чэндлер 10 марта НИУ-ВШЭ" id="{3D2FAEA5-0D53-D644-A8F1-35D84074FFD0}" vid="{3956E33B-5C10-CF40-B52C-D7A4BE0BC817}"/>
    </a:ext>
  </a:ext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Кирдина-Чэндлер 10 марта НИУ-ВШЭ" id="{3D2FAEA5-0D53-D644-A8F1-35D84074FFD0}" vid="{51B95DDC-F111-7847-BA91-603D0D77141C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18182</TotalTime>
  <Words>2545</Words>
  <Application>Microsoft Macintosh PowerPoint</Application>
  <PresentationFormat>Произвольный</PresentationFormat>
  <Paragraphs>246</Paragraphs>
  <Slides>34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Aptos</vt:lpstr>
      <vt:lpstr>Arial</vt:lpstr>
      <vt:lpstr>Arial Nova Light</vt:lpstr>
      <vt:lpstr>Calibri</vt:lpstr>
      <vt:lpstr>Myriad Pro</vt:lpstr>
      <vt:lpstr>Myriad Pro Light</vt:lpstr>
      <vt:lpstr>Tahoma</vt:lpstr>
      <vt:lpstr>Оформление по умолчанию</vt:lpstr>
      <vt:lpstr>2_Оформление по умолчанию</vt:lpstr>
      <vt:lpstr>Презентация PowerPoint</vt:lpstr>
      <vt:lpstr> План доклада </vt:lpstr>
      <vt:lpstr> Национальный (государственный) суверенитет</vt:lpstr>
      <vt:lpstr>Столкновение двух тенденций</vt:lpstr>
      <vt:lpstr>                Национальный суверенитет и международный диалог – антагонисты или союзники?</vt:lpstr>
      <vt:lpstr>Национальный суверенитет как право участвовать в равноправном диалоге </vt:lpstr>
      <vt:lpstr>Сферы суверенизации</vt:lpstr>
      <vt:lpstr>Экономические индикаторы усиления суверенизации</vt:lpstr>
      <vt:lpstr> Роль технологического суверенитета</vt:lpstr>
      <vt:lpstr>Правовое понятие технологического суверенитета</vt:lpstr>
      <vt:lpstr> Сувнренитет по-российси</vt:lpstr>
      <vt:lpstr> Сувнренитет по-российси</vt:lpstr>
      <vt:lpstr> Сувнренитет по-российси</vt:lpstr>
      <vt:lpstr> Сувнренитет по-российси</vt:lpstr>
      <vt:lpstr>О контроле внешних контуров</vt:lpstr>
      <vt:lpstr>         2. «Экономика» суверенитета: основные проблемы.</vt:lpstr>
      <vt:lpstr>Проблема «экономики суверенитета»</vt:lpstr>
      <vt:lpstr>Проблема «экономики суверенитета»</vt:lpstr>
      <vt:lpstr>Проблема «экономики суверенитета»</vt:lpstr>
      <vt:lpstr>Определение мирового порядка</vt:lpstr>
      <vt:lpstr>         Роль биполяризации глобального мира для экономической политики России по обеспечению национального суверенитета.  </vt:lpstr>
      <vt:lpstr>Определение мирового порядка</vt:lpstr>
      <vt:lpstr>Предыдущий «новый мировой порядок»</vt:lpstr>
      <vt:lpstr>XXI век: смена мирового порядка</vt:lpstr>
      <vt:lpstr>Становление нового мирового порядка:    от гегемонистской глобализации к биполярности</vt:lpstr>
      <vt:lpstr>Биполярность как реальность нового мирового порядка</vt:lpstr>
      <vt:lpstr>Ядро западной Y-коалиции:  НАТО и Евросоюз, 2001–2024</vt:lpstr>
      <vt:lpstr>Ядро незападной Х-коалиции:                                              ШОС, БРИКС+ и СНГ, 2001-2024</vt:lpstr>
      <vt:lpstr>Презентация PowerPoint</vt:lpstr>
      <vt:lpstr>«Экономика развития» как теория и практика для стран незападной коалиции</vt:lpstr>
      <vt:lpstr>  4. Выводы.</vt:lpstr>
      <vt:lpstr>Практическая целесообразность</vt:lpstr>
      <vt:lpstr> Где почитать</vt:lpstr>
      <vt:lpstr>   Светлана Георгиевна Кирдина-Чэндлер kirdina@bk.ru www.kirdina.ru      Спасибо за внимание!   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Svetlana Kirdina</cp:lastModifiedBy>
  <cp:revision>259</cp:revision>
  <dcterms:created xsi:type="dcterms:W3CDTF">2021-12-07T13:39:17Z</dcterms:created>
  <dcterms:modified xsi:type="dcterms:W3CDTF">2025-07-31T13:11:20Z</dcterms:modified>
</cp:coreProperties>
</file>