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4"/>
  </p:notesMasterIdLst>
  <p:sldIdLst>
    <p:sldId id="256" r:id="rId3"/>
    <p:sldId id="500" r:id="rId4"/>
    <p:sldId id="432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16372-2299-4DC6-A75D-BEA847CE3AA8}" type="datetimeFigureOut">
              <a:rPr lang="ru-RU" smtClean="0"/>
              <a:t>09.03.2020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A03D0-87FB-4BCC-9B58-DDA98D7EA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9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Ответ потребовал более 15 лет и усилий большой команды.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D2D16-49BA-4EDB-923B-47313A1FD8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>
            <a:extLst>
              <a:ext uri="{FF2B5EF4-FFF2-40B4-BE49-F238E27FC236}">
                <a16:creationId xmlns:a16="http://schemas.microsoft.com/office/drawing/2014/main" id="{99491137-770A-48D8-AA6C-EAF6ECA1B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>
            <a:extLst>
              <a:ext uri="{FF2B5EF4-FFF2-40B4-BE49-F238E27FC236}">
                <a16:creationId xmlns:a16="http://schemas.microsoft.com/office/drawing/2014/main" id="{DBA404B0-68B4-424D-9DE8-D7D26BA8A9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17CC0734-3D39-4804-9F5A-7E0F94FF57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44E134-F687-4A43-BBE9-7B9BAFED335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8C545-4C3D-4FAC-A0CC-AA9A935654C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Любая теория – это модель, которая существует в наших умах. Модели различаются разными исходными предпосылками. Исходные предпосылки теории институциональных матриц – это известные положения исторического материализма  (следствие моего университетского  образования, когда мы конспектировали Капитал Маркса – без этого невозможно было получить зачет или сдать экзамен по политэкономии) Но не только. Дальнейшие исследования показали, что  такие предпосылки позволяют построить адекватную модель экономики России, например. Итак: смотрим на слайд.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B0A3A-7C0D-494B-A7A4-A5FD50642E4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163BA0-9A3B-41DE-803A-02DB749D39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9505A-3D23-4D04-8130-9D91062F3E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2206C-316D-467A-A221-E80D59898CE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>
                <a:latin typeface="Arial" charset="0"/>
              </a:rPr>
              <a:t>редистрибуция</a:t>
            </a:r>
            <a:r>
              <a:rPr lang="ru-RU" dirty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>
                <a:latin typeface="Arial" charset="0"/>
              </a:rPr>
              <a:t>Поланьи</a:t>
            </a:r>
            <a:r>
              <a:rPr lang="ru-RU" dirty="0">
                <a:latin typeface="Arial" charset="0"/>
              </a:rPr>
              <a:t>. (у </a:t>
            </a:r>
            <a:r>
              <a:rPr lang="ru-RU" dirty="0" err="1">
                <a:latin typeface="Arial" charset="0"/>
              </a:rPr>
              <a:t>Коммонса</a:t>
            </a:r>
            <a:r>
              <a:rPr lang="ru-RU" dirty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FDDC2-A085-427A-96B7-ABB82645A68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Теперь в политике. Исходно это сопоставление институтов появилось перед одной из моих первых поездок на зарубежную конференцию, в докладе о политических институтах. Надо было сопоставить. Материал для определения институтов Х-матрицы (наших) – не только СССР, но также из работ наших дореволюционных ученых конца 19 века -  активно сопоставлявших политические институты России и Западной Европы – Безобразов, </a:t>
            </a:r>
            <a:r>
              <a:rPr lang="ru-RU" dirty="0" err="1">
                <a:latin typeface="Arial" charset="0"/>
              </a:rPr>
              <a:t>Градовский</a:t>
            </a:r>
            <a:r>
              <a:rPr lang="ru-RU" dirty="0">
                <a:latin typeface="Arial" charset="0"/>
              </a:rPr>
              <a:t>, </a:t>
            </a:r>
            <a:r>
              <a:rPr lang="ru-RU" dirty="0" err="1">
                <a:latin typeface="Arial" charset="0"/>
              </a:rPr>
              <a:t>Мрочек-Дроздовский</a:t>
            </a:r>
            <a:r>
              <a:rPr lang="ru-RU" dirty="0">
                <a:latin typeface="Arial" charset="0"/>
              </a:rPr>
              <a:t>, Васильчиков и др.). Например, лингвистический парадокс Центр во главе вертикали - и то и другое верно!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9505A-3D23-4D04-8130-9D91062F3EE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1D794-4D9A-4C7A-A14E-55125DA634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ru-RU" dirty="0">
                <a:latin typeface="Arial" charset="0"/>
              </a:rPr>
              <a:t>Идеологические институты – это </a:t>
            </a:r>
            <a:r>
              <a:rPr lang="ru-RU" dirty="0" err="1">
                <a:latin typeface="Arial" charset="0"/>
              </a:rPr>
              <a:t>институционализированные</a:t>
            </a:r>
            <a:r>
              <a:rPr lang="ru-RU" dirty="0">
                <a:latin typeface="Arial" charset="0"/>
              </a:rPr>
              <a:t> обществом в целом (независимо от классовых и групповых интересов) нормы, правила поведения. отношение людей к социальной действительности и друг к другу, имеющие исторически непреходящий воспроизводящийся характер. Для Х-матрицы характерны, справедливы, признанны коллективизм, эгалитаризм и порядок </a:t>
            </a:r>
            <a:r>
              <a:rPr lang="ru-RU" dirty="0" err="1">
                <a:latin typeface="Arial" charset="0"/>
              </a:rPr>
              <a:t>коммунитарная</a:t>
            </a:r>
            <a:r>
              <a:rPr lang="ru-RU" dirty="0">
                <a:latin typeface="Arial" charset="0"/>
              </a:rPr>
              <a:t> идеология и т.д.  Для У, соответственно, индивидуализм, стратификация, свобода…  – индивидуалистская  идеология.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991B4-0E89-4D9A-B944-1D628EED1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C6C58-9924-4041-9DDD-3DA2D695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8D8D8-D086-46E0-AF11-C847B148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B7F4-3BC9-4854-B06D-70E7ABE552F8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3EB53-3D51-4F76-8DDA-9AA48C3C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3960D-750B-441B-A840-D609724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8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3F70-942B-418F-8477-277CA312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FAD244-B0BB-4B33-891F-F8ADCE970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5239B-5256-40F3-9404-3B12256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8B04-A887-42DD-B1A0-6FF31BC53194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7723D-E467-43C3-BDC3-A8DBC9F2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7548D-8680-4621-979A-208FF54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D4A7B-16E1-4AB4-A3AF-68830BD83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D7A36-DE1C-4279-9AE7-E0D886B0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5E9D6-934E-4452-974E-87AAD27D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6172-41B2-40ED-BF7D-17257B5663E3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DE247-4E5B-4523-8DF4-74E82B2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2A486-1953-4F1E-98D4-A76DE724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303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62D83002-79DF-4EFA-8D4A-7DF3A4A44219}" type="datetime1">
              <a:rPr lang="ru-RU" smtClean="0"/>
              <a:t>09.03.2020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025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B7CD6-60FD-4EF4-ABBA-F7D3285096CB}" type="datetime1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8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B2A6C-E801-4D4D-8160-43D0A5FBF4C5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3879-C0E0-42C4-8765-0F383420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991B4-0E89-4D9A-B944-1D628EED1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4C6C58-9924-4041-9DDD-3DA2D6959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8D8D8-D086-46E0-AF11-C847B1489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8C12F-BC2D-425F-931C-E8D97092D8E8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3EB53-3D51-4F76-8DDA-9AA48C3C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63960D-750B-441B-A840-D609724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13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462DD-D240-4D72-82BD-1B5F77E4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B0129-53E2-4D13-84EE-0741B221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5298A-4C39-4211-9C17-8923333A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E574-CEEC-4989-B8A1-35A755B31619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2D6A2-F759-4DC3-8387-43732D46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3963B-24B0-4F03-9124-D2F114FA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989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C45FB-9482-41CE-9032-2142BD5C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A7EAD-8CB0-4C0D-AA9F-666D87ED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DA595-7EBB-4508-B5CC-240E0B29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59E5-0C0B-4DEF-85AC-9F31F5A6E593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C0EA5-4D42-4285-95C1-7D46C771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42C73-7B88-4D87-A2C3-625D0A7B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579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AA6E9-2886-4C60-82DC-288C26C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7D03-E79A-4D7B-8962-8449DDA8F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51B916-8334-49CA-B09F-6E8DB1BD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D43FA-C346-4E20-9AB0-A12598E3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8D337-77F8-41A5-84C4-E5AA3EF0726D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73EA9-92C1-4AB8-9998-CD04D07A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979F5-78F6-4FD1-9344-4002322A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4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C2E71-1762-491D-B0AD-A6E2917A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96C6D-E8B2-4873-A899-BA08E2C94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96989-5165-45C2-94D0-58E825FC7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9AF72B-D3A6-43D4-AE55-6143B685B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5E2873-FE87-4E5A-96A7-E766992BD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EB44EB-271B-4E4A-B9A2-ADC321F3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E71B1-1A87-49D8-B38C-04BFBDAB1B3B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302447-852C-42F9-A341-BFB516FB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F1105E-C2DC-4643-85BA-3C3CE260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2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462DD-D240-4D72-82BD-1B5F77E4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B0129-53E2-4D13-84EE-0741B221E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5298A-4C39-4211-9C17-8923333A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804C7-1DE8-4D99-B2B3-AAD57871C8CA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72D6A2-F759-4DC3-8387-43732D46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63963B-24B0-4F03-9124-D2F114FA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25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80621-C6DB-4951-BD59-7E9E199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81C15F-99F9-47D0-A707-0A1A3B93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C040-BCAF-4786-8939-00A618E6F07B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6F1FE8-F50C-4852-9D40-70F1568F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87854C-F2C5-43FE-A6D7-98787AC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603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54462-F471-4935-9625-8E204B1C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5CFAF-11CE-4537-B57D-FF485A0E1902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2E6CD7-9971-4B17-B7C2-DBC15ADB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BBBF4-D511-4EA9-820F-E3A84A6E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288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6946F-C402-4AC1-96BF-E9812948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FB689-E566-4A84-A93B-454A4C56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35D6F-E1C1-4182-915D-F63E91D39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CF0E3-E801-4916-96AA-418D757A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D167-0D18-4BAC-921E-6C1E7022A2E9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28C4B-809D-41E1-9F38-3376ED34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53541-5D28-4EB7-B2AC-8C9BD6A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631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687C7-EB63-46B0-AD16-3964EF23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25002B-BBB9-44EC-9221-0316F8591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5EA48-F683-4BC4-99E3-500DF561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AC859-D108-42FC-BA45-CB4880CD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FF58-9724-4302-9D71-8FF84EA01D7E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93858-B89C-4BBE-B34B-2F80589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80A0A-63A1-4B72-BF38-A2BAC93C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991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93F70-942B-418F-8477-277CA312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FAD244-B0BB-4B33-891F-F8ADCE970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5239B-5256-40F3-9404-3B12256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145A9-E43E-468E-80CC-CCC1888870EE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7723D-E467-43C3-BDC3-A8DBC9F2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17548D-8680-4621-979A-208FF54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725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5D4A7B-16E1-4AB4-A3AF-68830BD83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D7A36-DE1C-4279-9AE7-E0D886B07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5E9D6-934E-4452-974E-87AAD27D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4767-F4E7-40E0-B74F-EE934ACA8BFC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DE247-4E5B-4523-8DF4-74E82B27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2A486-1953-4F1E-98D4-A76DE724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83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объект и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AC3062DB-9885-4071-8DA1-B310A8DBC16A}" type="datetime1">
              <a:rPr lang="ru-RU" smtClean="0"/>
              <a:t>09.03.2020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0231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94AD-6B72-4A33-B53B-5B3374461107}" type="datetime1">
              <a:rPr lang="ru-RU" smtClean="0"/>
              <a:t>09.03.2020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9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719263"/>
            <a:ext cx="10972800" cy="44116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328F-5326-4D99-803A-1E555A79038B}" type="datetime1">
              <a:rPr lang="ru-RU" smtClean="0"/>
              <a:t>09.03.2020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83879-C0E0-42C4-8765-0F3834207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C45FB-9482-41CE-9032-2142BD5C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0A7EAD-8CB0-4C0D-AA9F-666D87ED2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DA595-7EBB-4508-B5CC-240E0B292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B862-EE1B-4915-ABE4-3B2EF7968FDD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4C0EA5-4D42-4285-95C1-7D46C771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42C73-7B88-4D87-A2C3-625D0A7B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43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AA6E9-2886-4C60-82DC-288C26CD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5E7D03-E79A-4D7B-8962-8449DDA8F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51B916-8334-49CA-B09F-6E8DB1BD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8D43FA-C346-4E20-9AB0-A12598E3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0EAA-5DBF-4CD2-91B7-6C8CADABB7EA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73EA9-92C1-4AB8-9998-CD04D07A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F979F5-78F6-4FD1-9344-4002322A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49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6C2E71-1762-491D-B0AD-A6E2917A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096C6D-E8B2-4873-A899-BA08E2C94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96989-5165-45C2-94D0-58E825FC7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9AF72B-D3A6-43D4-AE55-6143B685B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5E2873-FE87-4E5A-96A7-E766992BD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EB44EB-271B-4E4A-B9A2-ADC321F3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D8BDD-40A1-4346-88E6-E91931F8F46F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302447-852C-42F9-A341-BFB516FB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F1105E-C2DC-4643-85BA-3C3CE260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0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80621-C6DB-4951-BD59-7E9E199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81C15F-99F9-47D0-A707-0A1A3B93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FE831-5279-4C11-99A7-93A0507F4236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6F1FE8-F50C-4852-9D40-70F1568F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87854C-F2C5-43FE-A6D7-98787AC8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0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54462-F471-4935-9625-8E204B1C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6D75-C3B0-4F36-B722-4F74F9C0062F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B2E6CD7-9971-4B17-B7C2-DBC15ADB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BBBBF4-D511-4EA9-820F-E3A84A6E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5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6946F-C402-4AC1-96BF-E9812948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FB689-E566-4A84-A93B-454A4C56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435D6F-E1C1-4182-915D-F63E91D39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ECF0E3-E801-4916-96AA-418D757AB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0A9EF-893B-4FAF-8DCD-88F6311E700F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28C4B-809D-41E1-9F38-3376ED34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853541-5D28-4EB7-B2AC-8C9BD6A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49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687C7-EB63-46B0-AD16-3964EF23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25002B-BBB9-44EC-9221-0316F8591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5EA48-F683-4BC4-99E3-500DF5618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AC859-D108-42FC-BA45-CB4880CD5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2E46-8E20-4563-BE63-0A6AD69495C0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F93858-B89C-4BBE-B34B-2F805891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80A0A-63A1-4B72-BF38-A2BAC93C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812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2991F-E4B7-4ABB-86C0-7CFC4AFB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4A08D-AD65-49B1-91ED-38869916D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3632E-44EE-42ED-ABD9-890C0F0BE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ACFE-CC71-4661-9FBD-EDCC05703E58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AEB10-2FE2-457B-B22E-6498C8B4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5EAE0-DB07-45C6-89EC-0478219DD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22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2991F-E4B7-4ABB-86C0-7CFC4AFB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B4A08D-AD65-49B1-91ED-38869916D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3632E-44EE-42ED-ABD9-890C0F0BE7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29FB-1371-4424-A05E-0B7AC4EA6759}" type="datetime1">
              <a:rPr lang="ru-RU" smtClean="0"/>
              <a:t>09.03.2020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DAEB10-2FE2-457B-B22E-6498C8B4C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5EAE0-DB07-45C6-89EC-0478219DD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4497B-C215-4EC5-9595-91A3CCEFFD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75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hyperlink" Target="http://www.google.ru/imgres?imgurl=http://www.3dnews.ru/_imgdata/img/2011/07/11/613922/vol-1.jpg&amp;imgrefurl=http://www.3dnews.ru/news/613922&amp;h=395&amp;w=600&amp;sz=30&amp;tbnid=8ZwbaMl024b5BM:&amp;tbnh=67&amp;tbnw=102&amp;prev=/search?q=%D1%80%D0%B5%D0%B3%D1%83%D0%BB%D1%8F%D1%82%D0%BE%D1%80+%D0%BA%D0%B0%D1%80%D1%82%D0%B8%D0%BD%D0%BA%D0%B8&amp;tbm=isch&amp;tbo=u&amp;zoom=1&amp;q=%D1%80%D0%B5%D0%B3%D1%83%D0%BB%D1%8F%D1%82%D0%BE%D1%80+%D0%BA%D0%B0%D1%80%D1%82%D0%B8%D0%BD%D0%BA%D0%B8&amp;usg=__rWSamtu2xrDnLXwPZZ2qSG8E_eU=&amp;docid=poQtDSa00M188M&amp;hl=ru&amp;sa=X&amp;ei=oH0bUdeULarb4QSo6oDICQ&amp;ved=0CDoQ9QEwBA&amp;dur=58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0F3DD-4559-41D7-A0DF-3BB73BF53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356" y="1360791"/>
            <a:ext cx="82296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Теория институциональных    Х-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Y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матриц как результат системного теоретизирования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85C80C-98F2-4825-BAAF-E204FAC0E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5159" y="4182055"/>
            <a:ext cx="5787775" cy="17867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Кирдина-Чэндлер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Светлана Георгиевна, </a:t>
            </a:r>
            <a:r>
              <a:rPr lang="ru-RU" sz="2800" dirty="0" err="1"/>
              <a:t>д.с.н</a:t>
            </a:r>
            <a:r>
              <a:rPr lang="ru-RU" sz="2800" dirty="0"/>
              <a:t>.,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 Институт экономики РАН. Г. Москва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BAE9B8-7F1B-4125-966A-84715827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25 февраля 2020, «Формирование целостной  отечественной гуманитарной науки на системных основаниях»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33D839-AA1F-483B-9EBE-9528907EC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497B-C215-4EC5-9595-91A3CCEFFD09}" type="slidenum">
              <a:rPr lang="ru-RU" smtClean="0"/>
              <a:t>1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110FA2-93B1-4A3B-80F2-159D1D17E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44" y="369870"/>
            <a:ext cx="3128700" cy="470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52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61533" y="556591"/>
            <a:ext cx="9601200" cy="142658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/>
              <a:t>Как правило, в каждой стране </a:t>
            </a:r>
            <a:br>
              <a:rPr lang="ru-RU" dirty="0"/>
            </a:br>
            <a:r>
              <a:rPr lang="ru-RU" dirty="0"/>
              <a:t> одна матрица </a:t>
            </a:r>
            <a:r>
              <a:rPr lang="ru-RU" b="1" dirty="0"/>
              <a:t>доминирует</a:t>
            </a:r>
            <a:r>
              <a:rPr lang="ru-RU" dirty="0"/>
              <a:t>, другая является </a:t>
            </a:r>
            <a:r>
              <a:rPr lang="ru-RU" b="1" dirty="0" err="1"/>
              <a:t>комплементарной</a:t>
            </a:r>
            <a:r>
              <a:rPr lang="ru-RU" dirty="0"/>
              <a:t>.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66989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3792126" y="6185558"/>
            <a:ext cx="3635375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93AD2C-832E-4E42-BF54-6D2D4BDF957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524001" y="2091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39409" y="1983171"/>
            <a:ext cx="7273925" cy="3828296"/>
            <a:chOff x="1111" y="1389"/>
            <a:chExt cx="3888" cy="2176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280" y="2973"/>
              <a:ext cx="3575" cy="592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kumimoji="0" lang="ru-RU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1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kumimoji="0" lang="en-US" sz="2000" b="1" i="1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1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1722854" y="4961423"/>
            <a:ext cx="8229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Россия, Китай, Индия,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Европа и другие западные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многие страны Азии,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страны: США, Канада, Австралия,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Латинской Америки                             Новая Зеландия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   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	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314" y="1981200"/>
            <a:ext cx="6245017" cy="23118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Базовые экономические  институты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966200" y="5928817"/>
            <a:ext cx="3562672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7BA2B-D37F-4E29-AACD-F577758A2A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63552" y="2708920"/>
            <a:ext cx="4041648" cy="768206"/>
          </a:xfrm>
        </p:spPr>
        <p:txBody>
          <a:bodyPr/>
          <a:lstStyle/>
          <a:p>
            <a:pPr algn="ctr"/>
            <a:r>
              <a:rPr lang="ru-RU" dirty="0"/>
              <a:t>Рыночные </a:t>
            </a:r>
            <a:r>
              <a:rPr lang="en-US" dirty="0"/>
              <a:t>Y-</a:t>
            </a:r>
            <a:r>
              <a:rPr lang="ru-RU" dirty="0"/>
              <a:t>экономики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885808" y="2795972"/>
            <a:ext cx="3574231" cy="961256"/>
          </a:xfrm>
        </p:spPr>
        <p:txBody>
          <a:bodyPr/>
          <a:lstStyle/>
          <a:p>
            <a:pPr algn="ctr"/>
            <a:r>
              <a:rPr lang="ru-RU" dirty="0" err="1"/>
              <a:t>Редистрибутивные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Х-экономики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607551" y="188639"/>
            <a:ext cx="762000" cy="3667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4A-A3F4-41CE-94DD-7D1EB36FE1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685457" y="6112741"/>
            <a:ext cx="3562672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pic>
        <p:nvPicPr>
          <p:cNvPr id="2051" name="Picture 3" descr="C:\Users\Sony\Pictures\обмен и редистрибу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5307" y="188640"/>
            <a:ext cx="4129490" cy="2645327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6816081" y="1700809"/>
            <a:ext cx="354000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3" name="Picture 5" descr="C:\Users\Sony\Pictures\konkurents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3933056"/>
            <a:ext cx="3294112" cy="1944216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SdZ8_SiclB6Hu575ZG1R7Mf6YOP-iw3A-WDklPk8vy6jfo1VVjh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48129" y="4077073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2047975" y="2927278"/>
            <a:ext cx="3886200" cy="3320752"/>
          </a:xfrm>
        </p:spPr>
        <p:txBody>
          <a:bodyPr/>
          <a:lstStyle/>
          <a:p>
            <a:pPr marL="0" indent="0" algn="ctr"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/>
              <a:t>Экономические институты</a:t>
            </a:r>
            <a:br>
              <a:rPr lang="ru-RU" sz="3600" b="1" dirty="0"/>
            </a:br>
            <a:r>
              <a:rPr lang="ru-RU" sz="1600" dirty="0"/>
              <a:t>(подробнее см. </a:t>
            </a:r>
            <a:r>
              <a:rPr lang="ru-RU" sz="1600" dirty="0" err="1"/>
              <a:t>Кирдина</a:t>
            </a:r>
            <a:r>
              <a:rPr lang="ru-RU" sz="1600" dirty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62369-56DE-4165-8E47-C9EB9C2944A5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</p:nvPr>
        </p:nvGraphicFramePr>
        <p:xfrm>
          <a:off x="1698812" y="2112849"/>
          <a:ext cx="8642350" cy="3963099"/>
        </p:xfrm>
        <a:graphic>
          <a:graphicData uri="http://schemas.openxmlformats.org/drawingml/2006/table">
            <a:tbl>
              <a:tblPr/>
              <a:tblGrid>
                <a:gridCol w="465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314" y="1981200"/>
            <a:ext cx="6662461" cy="22398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Базовые политические   институты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79216" y="6025080"/>
            <a:ext cx="3562672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7BA2B-D37F-4E29-AACD-F577758A2A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47528" y="692696"/>
            <a:ext cx="4041648" cy="1577426"/>
          </a:xfrm>
        </p:spPr>
        <p:txBody>
          <a:bodyPr/>
          <a:lstStyle/>
          <a:p>
            <a:pPr algn="ctr"/>
            <a:r>
              <a:rPr lang="ru-RU" sz="2800" dirty="0"/>
              <a:t>Унитарные политические </a:t>
            </a:r>
          </a:p>
          <a:p>
            <a:pPr algn="ctr"/>
            <a:r>
              <a:rPr lang="ru-RU" sz="2800" dirty="0"/>
              <a:t>Х-системы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40017" y="1628800"/>
            <a:ext cx="4041775" cy="1505418"/>
          </a:xfrm>
        </p:spPr>
        <p:txBody>
          <a:bodyPr/>
          <a:lstStyle/>
          <a:p>
            <a:pPr algn="ctr"/>
            <a:r>
              <a:rPr lang="ru-RU" sz="2800" dirty="0"/>
              <a:t>Федеративные политические    </a:t>
            </a:r>
          </a:p>
          <a:p>
            <a:pPr algn="ctr"/>
            <a:r>
              <a:rPr lang="ru-RU" sz="2800" dirty="0"/>
              <a:t>     </a:t>
            </a:r>
            <a:r>
              <a:rPr lang="en-US" sz="2800" dirty="0"/>
              <a:t>Y-</a:t>
            </a:r>
            <a:r>
              <a:rPr lang="ru-RU" sz="2800" dirty="0"/>
              <a:t>системы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9698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4A-A3F4-41CE-94DD-7D1EB36FE1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4179848" y="6138166"/>
            <a:ext cx="3418656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pic>
        <p:nvPicPr>
          <p:cNvPr id="1026" name="Picture 2" descr="C:\Users\Sony\Pictures\ФЛАГ СШ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6" y="3429000"/>
            <a:ext cx="3384376" cy="2414384"/>
          </a:xfrm>
          <a:prstGeom prst="rect">
            <a:avLst/>
          </a:prstGeom>
          <a:noFill/>
        </p:spPr>
      </p:pic>
      <p:pic>
        <p:nvPicPr>
          <p:cNvPr id="1027" name="Picture 3" descr="C:\Users\Sony\Pictures\flags-china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2492897"/>
            <a:ext cx="3744416" cy="28376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7" y="260648"/>
            <a:ext cx="8385175" cy="936104"/>
          </a:xfrm>
        </p:spPr>
        <p:txBody>
          <a:bodyPr>
            <a:normAutofit/>
          </a:bodyPr>
          <a:lstStyle/>
          <a:p>
            <a:r>
              <a:rPr lang="ru-RU" sz="4200" b="1" dirty="0"/>
              <a:t>Политические институты</a:t>
            </a:r>
            <a:br>
              <a:rPr lang="ru-RU" sz="3600" b="1" dirty="0"/>
            </a:br>
            <a:r>
              <a:rPr lang="ru-RU" sz="1800" dirty="0"/>
              <a:t> (подробнее см. </a:t>
            </a:r>
            <a:r>
              <a:rPr lang="ru-RU" sz="1800" dirty="0" err="1"/>
              <a:t>Кирдина</a:t>
            </a:r>
            <a:r>
              <a:rPr lang="ru-RU" sz="1800" dirty="0"/>
              <a:t>, 2014)</a:t>
            </a:r>
            <a:endParaRPr lang="ru-RU" sz="1800" b="1" dirty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type="tbl" idx="1"/>
          </p:nvPr>
        </p:nvGraphicFramePr>
        <p:xfrm>
          <a:off x="1703389" y="1700807"/>
          <a:ext cx="8785225" cy="4036686"/>
        </p:xfrm>
        <a:graphic>
          <a:graphicData uri="http://schemas.openxmlformats.org/drawingml/2006/table">
            <a:tbl>
              <a:tblPr/>
              <a:tblGrid>
                <a:gridCol w="3960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Административное деление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Иерархическая вертикаль во главе с центром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Самоуправление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субсидиарность</a:t>
                      </a: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Выборы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Общее собрание и единогласие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Многопартийность и демократическое большинство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Обращения по инстанциям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Судебные 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BEBCA-E37B-416B-9828-F27A7C7D3D7F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6313" y="1981200"/>
            <a:ext cx="6652522" cy="20238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Базовые идеологические   институты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119" y="6089650"/>
            <a:ext cx="3562672" cy="4572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87BA2B-D37F-4E29-AACD-F577758A2A5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8813" y="1132948"/>
            <a:ext cx="4436033" cy="89599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Коллективистская идеология</a:t>
            </a:r>
          </a:p>
          <a:p>
            <a:pPr algn="ctr"/>
            <a:r>
              <a:rPr lang="ru-RU" sz="3600" dirty="0"/>
              <a:t>(Мы над Я)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8273" y="2685448"/>
            <a:ext cx="4949687" cy="86409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Индивидуалистская идеология </a:t>
            </a:r>
          </a:p>
          <a:p>
            <a:pPr algn="ctr"/>
            <a:r>
              <a:rPr lang="ru-RU" sz="3600" dirty="0"/>
              <a:t>(Я над Мы)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9193976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FAD54A-A3F4-41CE-94DD-7D1EB36FE14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761565" y="6264275"/>
            <a:ext cx="3247867" cy="457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pic>
        <p:nvPicPr>
          <p:cNvPr id="3074" name="Picture 2" descr="C:\Users\Sony\Pictures\коллективизм-ру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922" y="2685448"/>
            <a:ext cx="3168351" cy="2376264"/>
          </a:xfrm>
          <a:prstGeom prst="rect">
            <a:avLst/>
          </a:prstGeom>
          <a:noFill/>
        </p:spPr>
      </p:pic>
      <p:pic>
        <p:nvPicPr>
          <p:cNvPr id="3075" name="Picture 3" descr="C:\Users\Sony\Pictures\индивидуализ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153269">
            <a:off x="6812088" y="3907016"/>
            <a:ext cx="2582681" cy="2457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5" y="404665"/>
            <a:ext cx="8385175" cy="880269"/>
          </a:xfrm>
        </p:spPr>
        <p:txBody>
          <a:bodyPr>
            <a:normAutofit fontScale="90000"/>
          </a:bodyPr>
          <a:lstStyle/>
          <a:p>
            <a:r>
              <a:rPr lang="ru-RU" sz="4200" b="1" dirty="0"/>
              <a:t>Идеологические институты</a:t>
            </a:r>
            <a:br>
              <a:rPr lang="ru-RU" sz="3600" b="1" dirty="0"/>
            </a:br>
            <a:r>
              <a:rPr lang="ru-RU" sz="1800" dirty="0"/>
              <a:t> (подробнее см. </a:t>
            </a:r>
            <a:r>
              <a:rPr lang="ru-RU" sz="1800" dirty="0" err="1"/>
              <a:t>Кирдина</a:t>
            </a:r>
            <a:r>
              <a:rPr lang="ru-RU" sz="1800" dirty="0"/>
              <a:t>, 2014;  Александров, </a:t>
            </a:r>
            <a:r>
              <a:rPr lang="ru-RU" sz="1800" dirty="0" err="1"/>
              <a:t>Кирдина</a:t>
            </a:r>
            <a:r>
              <a:rPr lang="ru-RU" sz="1800" dirty="0"/>
              <a:t>, 2012)</a:t>
            </a:r>
            <a:endParaRPr lang="ru-RU" sz="1800" b="1" dirty="0"/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ph type="tbl" idx="1"/>
          </p:nvPr>
        </p:nvGraphicFramePr>
        <p:xfrm>
          <a:off x="1847528" y="1772817"/>
          <a:ext cx="8496944" cy="4107181"/>
        </p:xfrm>
        <a:graphic>
          <a:graphicData uri="http://schemas.openxmlformats.org/drawingml/2006/table">
            <a:tbl>
              <a:tblPr/>
              <a:tblGrid>
                <a:gridCol w="4579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7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Коллективизм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Индивидуализм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Эгалитаризм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Стратификация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Свобода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 мотивация, ориентированная на благополучие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Денежно-ориентированная трудовая 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Интегрализм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холизм и континуальность как стереотипы мышления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Специализация,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редукционизм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 дискретность как стереотипы мышления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ru-RU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3A908E-5050-4DDF-A6C7-9DA6E1AF1072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94557-514D-43D7-9987-825D4B47C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34575"/>
            <a:ext cx="9144000" cy="3131138"/>
          </a:xfrm>
        </p:spPr>
        <p:txBody>
          <a:bodyPr>
            <a:normAutofit fontScale="90000"/>
          </a:bodyPr>
          <a:lstStyle/>
          <a:p>
            <a:r>
              <a:rPr lang="ru-RU" sz="4300" dirty="0">
                <a:solidFill>
                  <a:prstClr val="black"/>
                </a:solidFill>
              </a:rPr>
              <a:t>Теория институциональных                          Х-</a:t>
            </a:r>
            <a:r>
              <a:rPr lang="en-US" sz="4300" dirty="0">
                <a:solidFill>
                  <a:prstClr val="black"/>
                </a:solidFill>
              </a:rPr>
              <a:t>Y-</a:t>
            </a:r>
            <a:r>
              <a:rPr lang="ru-RU" sz="4300" dirty="0">
                <a:solidFill>
                  <a:prstClr val="black"/>
                </a:solidFill>
              </a:rPr>
              <a:t>матриц – это системный междисциплинарный проект, который реализуется с 2000 г. силами экономистов, социологов, математиков, политологов, востоковедов… </a:t>
            </a:r>
            <a:br>
              <a:rPr lang="ru-RU" sz="4300" dirty="0">
                <a:solidFill>
                  <a:prstClr val="black"/>
                </a:solidFill>
              </a:rPr>
            </a:br>
            <a:r>
              <a:rPr lang="ru-RU" sz="4300" dirty="0">
                <a:solidFill>
                  <a:prstClr val="black"/>
                </a:solidFill>
              </a:rPr>
              <a:t>(см. коллективный портрет на следующем слайде)</a:t>
            </a:r>
            <a:endParaRPr lang="ru-RU" dirty="0"/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8923DC5-3A01-4277-B005-C71E0B6FC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015" y="5065713"/>
            <a:ext cx="9144000" cy="6699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BB2D58-3E65-4A18-97AA-4164A9D6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EDC5A3-83B4-4716-B1D6-89466D14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4497B-C215-4EC5-9595-91A3CCEFFD0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184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820" y="129222"/>
            <a:ext cx="73883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Россия: распределение ответов на вопрос, что важнее- порядок или свобода?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9552384" y="2438400"/>
            <a:ext cx="658416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1524000" y="1272222"/>
            <a:ext cx="533400" cy="24447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AE8BBF-D338-4402-ACBE-487841DAA3F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294967295"/>
          </p:nvPr>
        </p:nvSpPr>
        <p:spPr>
          <a:xfrm>
            <a:off x="3020791" y="6308436"/>
            <a:ext cx="542108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2414338" y="5229200"/>
            <a:ext cx="6633991" cy="1008112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Опрос Центра социологических исследований  </a:t>
            </a:r>
          </a:p>
          <a:p>
            <a:r>
              <a:rPr lang="ru-RU" sz="2200" dirty="0"/>
              <a:t>Российской академии народного хозяйства, 2013 г.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8616280" y="2438400"/>
            <a:ext cx="1872208" cy="248251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63% -порядок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18% - свобода</a:t>
            </a:r>
          </a:p>
          <a:p>
            <a:pPr algn="l"/>
            <a:endParaRPr lang="ru-RU" dirty="0"/>
          </a:p>
          <a:p>
            <a:pPr algn="l"/>
            <a:r>
              <a:rPr lang="ru-RU" dirty="0"/>
              <a:t>19% - не знают </a:t>
            </a:r>
          </a:p>
        </p:txBody>
      </p:sp>
      <p:pic>
        <p:nvPicPr>
          <p:cNvPr id="1026" name="Picture 2" descr="C:\Users\Светлана\Desktop\леонтьевские слайд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556792"/>
            <a:ext cx="6408712" cy="366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B69A0D2E-A6B6-4E3A-BAC3-79777D93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60363"/>
            <a:ext cx="6508750" cy="1168400"/>
          </a:xfrm>
        </p:spPr>
        <p:txBody>
          <a:bodyPr>
            <a:normAutofit fontScale="90000"/>
          </a:bodyPr>
          <a:lstStyle/>
          <a:p>
            <a:r>
              <a:rPr lang="ru-RU" altLang="ru-RU" b="1"/>
              <a:t>Некоторые </a:t>
            </a:r>
            <a:br>
              <a:rPr lang="ru-RU" altLang="ru-RU" b="1"/>
            </a:br>
            <a:r>
              <a:rPr lang="ru-RU" altLang="ru-RU" b="1"/>
              <a:t>публикации по теме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90E8757-BF03-469D-8C26-43EF7D1F8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173" y="1727200"/>
            <a:ext cx="9606337" cy="4629151"/>
          </a:xfrm>
        </p:spPr>
        <p:txBody>
          <a:bodyPr rtlCol="0">
            <a:normAutofit fontScale="70000" lnSpcReduction="20000"/>
          </a:bodyPr>
          <a:lstStyle/>
          <a:p>
            <a:pPr lvl="0"/>
            <a:r>
              <a:rPr lang="ru-RU" sz="3400" b="1" dirty="0">
                <a:solidFill>
                  <a:prstClr val="black"/>
                </a:solidFill>
              </a:rPr>
              <a:t>Кирдина-Чэндлер С.Г  2019. </a:t>
            </a:r>
            <a:r>
              <a:rPr lang="ru-RU" sz="3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</a:rPr>
              <a:t>К самоопределению российского общества: в поисках системы координат // Мир России. Т. 28. № 2. </a:t>
            </a:r>
            <a:endParaRPr lang="ru-RU" sz="3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3400" b="1" dirty="0">
                <a:solidFill>
                  <a:prstClr val="black"/>
                </a:solidFill>
              </a:rPr>
              <a:t>Кирдина С.Г., Кузнецова А.Н., Сенько О. В. 2015. </a:t>
            </a:r>
            <a:r>
              <a:rPr lang="ru-RU" sz="3400" b="1" dirty="0">
                <a:solidFill>
                  <a:srgbClr val="0070C0"/>
                </a:solidFill>
              </a:rPr>
              <a:t>Климат и институциональные матрицы</a:t>
            </a:r>
            <a:r>
              <a:rPr lang="ru-RU" sz="3400" b="1" dirty="0">
                <a:solidFill>
                  <a:prstClr val="black"/>
                </a:solidFill>
              </a:rPr>
              <a:t>. // СОЦИС, № 9.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b="1" dirty="0"/>
              <a:t>Кирдина С.Г.  2015.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Методологический институционализм и мезоуровень социального анализа.</a:t>
            </a:r>
            <a:r>
              <a:rPr lang="ru-RU" sz="3400" b="1" dirty="0"/>
              <a:t> // СОЦИС, № 12.</a:t>
            </a:r>
            <a:endParaRPr lang="en-US" sz="3400" b="1" dirty="0"/>
          </a:p>
          <a:p>
            <a:pPr lvl="0"/>
            <a:r>
              <a:rPr lang="ru-RU" sz="3400" b="1" dirty="0">
                <a:solidFill>
                  <a:srgbClr val="FF0000"/>
                </a:solidFill>
              </a:rPr>
              <a:t>Кирдина С.Г. 2014. Институциональные матрицы и развитие России. 3-е изд. (1-е в 2000 г.,  2-е в 2001).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400" b="1" dirty="0"/>
              <a:t>Кирдина С.Г. 2014. 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Междисциплинарные исследования в экономике и социологии: проблемы методологии</a:t>
            </a:r>
            <a:r>
              <a:rPr lang="ru-RU" sz="3400" b="1" dirty="0"/>
              <a:t>. // Общественные науки и современность,  № 5.</a:t>
            </a:r>
            <a:endParaRPr lang="en-US" sz="3400" b="1" dirty="0"/>
          </a:p>
          <a:p>
            <a:pPr fontAlgn="auto">
              <a:spcAft>
                <a:spcPts val="0"/>
              </a:spcAft>
              <a:defRPr/>
            </a:pPr>
            <a:r>
              <a:rPr lang="ru-RU" sz="3400" b="1" dirty="0"/>
              <a:t>Кирдина С.Г. 2013. 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Методологический индивидуализм и методологический институционализм. </a:t>
            </a:r>
            <a:r>
              <a:rPr lang="ru-RU" sz="3400" b="1" dirty="0"/>
              <a:t>//Вопросы экономики, № 10</a:t>
            </a:r>
            <a:r>
              <a:rPr lang="en-US" sz="3400" b="1" dirty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F01CD6-F6B5-4ADF-BF8B-3D3A8BBD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333333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3333">
                  <a:lumMod val="60000"/>
                  <a:lumOff val="4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557" name="Номер слайда 4">
            <a:extLst>
              <a:ext uri="{FF2B5EF4-FFF2-40B4-BE49-F238E27FC236}">
                <a16:creationId xmlns:a16="http://schemas.microsoft.com/office/drawing/2014/main" id="{D873D14C-7D59-4344-BF86-F2AF733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BFD2A-FEC5-4E3F-B068-3EE7C0A6BAD5}" type="slidenum">
              <a:rPr kumimoji="0" lang="en-US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ru-RU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8"/>
            <a:ext cx="6785812" cy="936103"/>
          </a:xfrm>
        </p:spPr>
        <p:txBody>
          <a:bodyPr/>
          <a:lstStyle/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7" y="1628800"/>
            <a:ext cx="1215517" cy="182588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F16DE-A0D5-4438-950F-5B1E159C2C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2564904"/>
            <a:ext cx="1204838" cy="19235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060849"/>
            <a:ext cx="1554264" cy="20254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340769"/>
            <a:ext cx="1481006" cy="17624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501009"/>
            <a:ext cx="1173431" cy="17807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3" y="4149081"/>
            <a:ext cx="1562407" cy="16101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1124744"/>
            <a:ext cx="1422949" cy="16407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5" y="4005064"/>
            <a:ext cx="1459941" cy="20353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7" y="3140968"/>
            <a:ext cx="1433655" cy="16307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2492896"/>
            <a:ext cx="1197777" cy="1787728"/>
          </a:xfrm>
          <a:prstGeom prst="rect">
            <a:avLst/>
          </a:prstGeom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865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457272" y="6035675"/>
            <a:ext cx="3706813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500" dirty="0"/>
              <a:t>Исходные предпосылки теории институциональных</a:t>
            </a:r>
            <a:r>
              <a:rPr lang="en-US" sz="3500" dirty="0"/>
              <a:t>   </a:t>
            </a:r>
            <a:r>
              <a:rPr lang="ru-RU" sz="3500" dirty="0"/>
              <a:t> </a:t>
            </a:r>
            <a:r>
              <a:rPr lang="en-US" sz="3500" dirty="0"/>
              <a:t>X-Y-</a:t>
            </a:r>
            <a:r>
              <a:rPr lang="ru-RU" sz="3500" dirty="0"/>
              <a:t>матриц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600" dirty="0"/>
              <a:t>Общество рассматривается </a:t>
            </a:r>
            <a:r>
              <a:rPr lang="ru-RU" sz="2600" b="1" dirty="0"/>
              <a:t>не</a:t>
            </a:r>
            <a:r>
              <a:rPr lang="ru-RU" sz="2600" dirty="0"/>
              <a:t> как совокупность индивидов, а как </a:t>
            </a:r>
            <a:r>
              <a:rPr lang="ru-RU" sz="2600" b="1" dirty="0"/>
              <a:t>система  общественных отношений</a:t>
            </a:r>
            <a:r>
              <a:rPr lang="ru-RU" sz="2600" dirty="0"/>
              <a:t>, то есть институтов, формирующих целостный  социум.</a:t>
            </a:r>
          </a:p>
          <a:p>
            <a:pPr eaLnBrk="1" hangingPunct="1"/>
            <a:r>
              <a:rPr lang="ru-RU" sz="2600" dirty="0"/>
              <a:t> Принцип материальной обусловленности социальных отношений (институтов). Окружающая среда играет важное значение в том, какие институты закрепляются в обществе.</a:t>
            </a:r>
          </a:p>
        </p:txBody>
      </p:sp>
      <p:sp>
        <p:nvSpPr>
          <p:cNvPr id="10245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5B4567-1ECC-4ACC-BB3D-64AD8DBB588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750" y="2133600"/>
            <a:ext cx="26606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6096000" y="476250"/>
            <a:ext cx="0" cy="16573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54037" y="1052514"/>
            <a:ext cx="47752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Политическая проекция (политические институты)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55914" y="3789364"/>
            <a:ext cx="2232025" cy="20161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08095" y="5070474"/>
            <a:ext cx="50626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Экономическая проекция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(экономические институты)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319963" y="4076700"/>
            <a:ext cx="1871662" cy="1728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62674" y="1027172"/>
            <a:ext cx="52251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Идеологическая проекция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(идеологические установки)</a:t>
            </a:r>
          </a:p>
        </p:txBody>
      </p:sp>
      <p:sp>
        <p:nvSpPr>
          <p:cNvPr id="13321" name="Номер слайда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53A20-F20E-45F9-80FA-6D0ED3291C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2" name="Нижний колонтитул 10"/>
          <p:cNvSpPr>
            <a:spLocks noGrp="1"/>
          </p:cNvSpPr>
          <p:nvPr>
            <p:ph type="ftr" sz="quarter" idx="11"/>
          </p:nvPr>
        </p:nvSpPr>
        <p:spPr bwMode="auto">
          <a:xfrm>
            <a:off x="4105274" y="6173787"/>
            <a:ext cx="411480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578663" y="6035675"/>
            <a:ext cx="3562350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500" dirty="0"/>
              <a:t>Основные определения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/>
              <a:t>Экономика</a:t>
            </a:r>
            <a:r>
              <a:rPr lang="ru-RU" sz="2600" dirty="0"/>
              <a:t> отражает сторону социальных отношений, связанных с переработкой природных и иных ресурсов для получения продукта, удовлетворяющего потребности людей.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/>
              <a:t>Политика</a:t>
            </a:r>
            <a:r>
              <a:rPr lang="ru-RU" sz="2600" dirty="0"/>
              <a:t> характеризует способы организации совместной деятельности для достижения целей выживания и развития  общества.  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b="1" dirty="0"/>
              <a:t>Идеология </a:t>
            </a:r>
            <a:r>
              <a:rPr lang="ru-RU" sz="2600" dirty="0"/>
              <a:t>отражает основные цели развития общества и тем самым </a:t>
            </a:r>
            <a:r>
              <a:rPr lang="ru-RU" sz="2600" dirty="0" err="1"/>
              <a:t>легитимизирует</a:t>
            </a:r>
            <a:r>
              <a:rPr lang="ru-RU" sz="2600" dirty="0"/>
              <a:t> экономические и политические способы их достижения. </a:t>
            </a:r>
            <a:endParaRPr lang="ru-RU" sz="2100" dirty="0"/>
          </a:p>
        </p:txBody>
      </p:sp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CF2EB0-1BFA-4BED-9D2D-F94FC910E9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Основная модель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49541" y="2505075"/>
            <a:ext cx="4228505" cy="3816626"/>
          </a:xfrm>
        </p:spPr>
        <p:txBody>
          <a:bodyPr/>
          <a:lstStyle/>
          <a:p>
            <a:r>
              <a:rPr lang="ru-RU" dirty="0"/>
              <a:t>Системы базовых экономических, политических и идеологических институтов образуют </a:t>
            </a:r>
            <a:r>
              <a:rPr lang="ru-RU" b="1" dirty="0"/>
              <a:t>институциональные матрицы.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F16DE-A0D5-4438-950F-5B1E159C2C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4" descr="Imag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-1711" b="10211"/>
          <a:stretch>
            <a:fillRect/>
          </a:stretch>
        </p:blipFill>
        <p:spPr>
          <a:xfrm>
            <a:off x="665163" y="1690688"/>
            <a:ext cx="4253947" cy="3333279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981200" y="726141"/>
            <a:ext cx="6508377" cy="1143000"/>
          </a:xfrm>
        </p:spPr>
        <p:txBody>
          <a:bodyPr/>
          <a:lstStyle/>
          <a:p>
            <a:pPr eaLnBrk="1" hangingPunct="1"/>
            <a:r>
              <a:rPr lang="ru-RU" dirty="0"/>
              <a:t>Основная гипотеза 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ru-RU" sz="3200" dirty="0"/>
              <a:t>Институциональные комплексы государств (при всем их разнообразии) в предельном случае могут быть представлены как сочетание двух основных институциональных матриц, названных Х и </a:t>
            </a:r>
            <a:r>
              <a:rPr lang="en-US" sz="3200" dirty="0"/>
              <a:t>Y</a:t>
            </a:r>
            <a:r>
              <a:rPr lang="ru-RU" sz="3200" dirty="0"/>
              <a:t>-матрицами (раньше они назывались «восточными» и «западными»)</a:t>
            </a:r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416175" y="6120996"/>
            <a:ext cx="3635375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0D68D7-2320-4090-9D0D-9202C975416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>
            <a:spLocks/>
          </p:cNvSpPr>
          <p:nvPr/>
        </p:nvSpPr>
        <p:spPr>
          <a:xfrm rot="10800000">
            <a:off x="2711450" y="1484313"/>
            <a:ext cx="3024188" cy="2703512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600826" y="1412876"/>
            <a:ext cx="2879725" cy="2703513"/>
          </a:xfrm>
          <a:prstGeom prst="triangl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ru-RU" sz="9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63066" y="5275596"/>
            <a:ext cx="5875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Базовые институты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X-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-матриц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7314" y="958850"/>
            <a:ext cx="30332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Редистрибутивная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экономика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3751490">
            <a:off x="1135536" y="2623501"/>
            <a:ext cx="3675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Унитарно-централизованное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политическое устройство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-3721755">
            <a:off x="3770512" y="2634315"/>
            <a:ext cx="3205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Коммунитарная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идеология  (Мы над Я)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83364" y="4271963"/>
            <a:ext cx="303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Рыночная экономика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3731804">
            <a:off x="4915471" y="2564566"/>
            <a:ext cx="3579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Федеративное политическое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устройство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3640666">
            <a:off x="7272919" y="2489060"/>
            <a:ext cx="4040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Индивидуалистская идеология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(Я над Мы)</a:t>
            </a:r>
          </a:p>
        </p:txBody>
      </p:sp>
      <p:sp>
        <p:nvSpPr>
          <p:cNvPr id="20491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812728-D7CC-4402-9C82-3A2D3B07E2F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92" name="Нижний колонтитул 15"/>
          <p:cNvSpPr>
            <a:spLocks noGrp="1"/>
          </p:cNvSpPr>
          <p:nvPr>
            <p:ph type="ftr" sz="quarter" idx="11"/>
          </p:nvPr>
        </p:nvSpPr>
        <p:spPr bwMode="auto">
          <a:xfrm>
            <a:off x="3939501" y="6127750"/>
            <a:ext cx="3886200" cy="457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февраля 2020, «Формирование целостной  отечественной гуманитарной науки на системных основаниях»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1449</Words>
  <Application>Microsoft Office PowerPoint</Application>
  <PresentationFormat>Широкоэкранный</PresentationFormat>
  <Paragraphs>176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Georgia</vt:lpstr>
      <vt:lpstr>Monotype Corsiva</vt:lpstr>
      <vt:lpstr>Verdana</vt:lpstr>
      <vt:lpstr>Wingdings</vt:lpstr>
      <vt:lpstr>1_Тема Office</vt:lpstr>
      <vt:lpstr>Тема Office</vt:lpstr>
      <vt:lpstr>Теория институциональных    Х-Y матриц как результат системного теоретизирования</vt:lpstr>
      <vt:lpstr>Теория институциональных                          Х-Y-матриц – это системный междисциплинарный проект, который реализуется с 2000 г. силами экономистов, социологов, математиков, политологов, востоковедов…  (см. коллективный портрет на следующем слайде)</vt:lpstr>
      <vt:lpstr> </vt:lpstr>
      <vt:lpstr>Исходные предпосылки теории институциональных    X-Y-матриц</vt:lpstr>
      <vt:lpstr>Презентация PowerPoint</vt:lpstr>
      <vt:lpstr>Основные определения</vt:lpstr>
      <vt:lpstr>Основная модель </vt:lpstr>
      <vt:lpstr>Основная гипотеза </vt:lpstr>
      <vt:lpstr>Презентация PowerPoint</vt:lpstr>
      <vt:lpstr>Как правило, в каждой стране   одна матрица доминирует, другая является комплементарной.</vt:lpstr>
      <vt:lpstr>Базовые экономические  институты</vt:lpstr>
      <vt:lpstr>Презентация PowerPoint</vt:lpstr>
      <vt:lpstr>Экономические институты (подробнее см. Кирдина, 2014;  Бессонова, 1997)</vt:lpstr>
      <vt:lpstr>Базовые политические   институты</vt:lpstr>
      <vt:lpstr>Презентация PowerPoint</vt:lpstr>
      <vt:lpstr>Политические институты  (подробнее см. Кирдина, 2014)</vt:lpstr>
      <vt:lpstr>Базовые идеологические   институты</vt:lpstr>
      <vt:lpstr>Презентация PowerPoint</vt:lpstr>
      <vt:lpstr>Идеологические институты  (подробнее см. Кирдина, 2014;  Александров, Кирдина, 2012)</vt:lpstr>
      <vt:lpstr>Россия: распределение ответов на вопрос, что важнее- порядок или свобода?</vt:lpstr>
      <vt:lpstr>Некоторые  публикации по теме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институциональных    Х-Y матриц как результат системного теоретизирования</dc:title>
  <dc:creator>Svetlana Kirdina</dc:creator>
  <cp:lastModifiedBy>Svetlana Kirdina</cp:lastModifiedBy>
  <cp:revision>7</cp:revision>
  <dcterms:created xsi:type="dcterms:W3CDTF">2020-02-21T11:17:43Z</dcterms:created>
  <dcterms:modified xsi:type="dcterms:W3CDTF">2020-03-09T13:35:30Z</dcterms:modified>
</cp:coreProperties>
</file>