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8" r:id="rId3"/>
    <p:sldId id="329" r:id="rId4"/>
    <p:sldId id="340" r:id="rId5"/>
    <p:sldId id="344" r:id="rId6"/>
    <p:sldId id="343" r:id="rId7"/>
    <p:sldId id="341" r:id="rId8"/>
    <p:sldId id="331" r:id="rId9"/>
    <p:sldId id="332" r:id="rId10"/>
    <p:sldId id="335" r:id="rId11"/>
    <p:sldId id="333" r:id="rId12"/>
    <p:sldId id="334" r:id="rId13"/>
    <p:sldId id="342" r:id="rId14"/>
    <p:sldId id="311" r:id="rId15"/>
    <p:sldId id="315" r:id="rId16"/>
    <p:sldId id="316" r:id="rId17"/>
    <p:sldId id="317" r:id="rId18"/>
    <p:sldId id="356" r:id="rId19"/>
    <p:sldId id="318" r:id="rId20"/>
    <p:sldId id="358" r:id="rId21"/>
    <p:sldId id="319" r:id="rId22"/>
    <p:sldId id="357" r:id="rId23"/>
    <p:sldId id="322" r:id="rId24"/>
    <p:sldId id="320" r:id="rId25"/>
    <p:sldId id="359" r:id="rId26"/>
    <p:sldId id="353" r:id="rId27"/>
    <p:sldId id="354" r:id="rId28"/>
    <p:sldId id="352" r:id="rId29"/>
    <p:sldId id="303" r:id="rId30"/>
    <p:sldId id="360" r:id="rId31"/>
    <p:sldId id="355" r:id="rId32"/>
    <p:sldId id="27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4048" autoAdjust="0"/>
  </p:normalViewPr>
  <p:slideViewPr>
    <p:cSldViewPr>
      <p:cViewPr>
        <p:scale>
          <a:sx n="73" d="100"/>
          <a:sy n="73" d="100"/>
        </p:scale>
        <p:origin x="-1064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4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1602-F77E-4669-AFDE-4FACADC9B774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5EF0F-9CCA-4B50-925D-87BFD532C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15A00-88D0-4589-B13A-BB786EFAE19E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799B6-4C21-48C3-8BCA-94EA81C8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мероприятии приняли участие более 700 человек, включая собственников и директоров промышленных предприятий, инженеров, представителей профсоюзов, а также глав профильных ведомств и руководителей субъектов РФ.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Участники форума констатировали, что в 1990-е гг. в России произошла фактическая </a:t>
            </a:r>
            <a:r>
              <a:rPr lang="ru-RU" dirty="0" err="1" smtClean="0"/>
              <a:t>деиндустриализация</a:t>
            </a:r>
            <a:r>
              <a:rPr lang="ru-RU" dirty="0" smtClean="0"/>
              <a:t>. Многие предприятия остановились, новые инвестиции шли точечно и в основном не благодаря, а вопреки. При этом, все эти годы экономика росла главным образом за счет нефтяного экспорта, мы почти разучились производить добавленную стоимость и живем за счет перераспределения экспортируемой природной ренты. В результате, на сегодняшний день, от цен на сырье зависит почти 85% российской экономики.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99B6-4C21-48C3-8BCA-94EA81C8A67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9505A-3D23-4D04-8130-9D91062F3EE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7DEAD-ED34-4302-ABB1-413D05642E8E}" type="slidenum">
              <a:rPr lang="ru-RU"/>
              <a:pPr/>
              <a:t>24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 Был создан как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99B6-4C21-48C3-8BCA-94EA81C8A67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Некоторые цифры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99B6-4C21-48C3-8BCA-94EA81C8A67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99B6-4C21-48C3-8BCA-94EA81C8A67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FDFC7-31BB-4FA8-8D1D-F865F491ABFB}" type="slidenum">
              <a:rPr lang="ru-RU"/>
              <a:pPr/>
              <a:t>15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Разбираясь с историей государств, обратившись к самым древним – Месопотамии и Египту, например, мы обнаружим, что постоянно воспроизводятся два типа  матриц</a:t>
            </a:r>
            <a:r>
              <a:rPr lang="ru-RU" dirty="0" smtClean="0"/>
              <a:t>. </a:t>
            </a:r>
            <a:r>
              <a:rPr lang="ru-RU" dirty="0"/>
              <a:t>Они нейтрально </a:t>
            </a:r>
            <a:r>
              <a:rPr lang="ru-RU" dirty="0" smtClean="0"/>
              <a:t> </a:t>
            </a:r>
            <a:r>
              <a:rPr lang="ru-RU" dirty="0"/>
              <a:t>названы Х- и </a:t>
            </a:r>
            <a:r>
              <a:rPr lang="en-US" dirty="0"/>
              <a:t>Y</a:t>
            </a:r>
            <a:r>
              <a:rPr lang="ru-RU" dirty="0"/>
              <a:t>-матрицами, чтобы не </a:t>
            </a:r>
            <a:r>
              <a:rPr lang="ru-RU" dirty="0" smtClean="0"/>
              <a:t>путаться </a:t>
            </a:r>
            <a:r>
              <a:rPr lang="ru-RU" dirty="0"/>
              <a:t>с </a:t>
            </a:r>
            <a:r>
              <a:rPr lang="ru-RU" dirty="0" smtClean="0"/>
              <a:t>другими </a:t>
            </a:r>
            <a:r>
              <a:rPr lang="ru-RU" dirty="0"/>
              <a:t>смыслами (раньше назывались восточными и западными). </a:t>
            </a:r>
          </a:p>
          <a:p>
            <a:r>
              <a:rPr lang="ru-RU" dirty="0"/>
              <a:t>Чем отличаются матрицы? – набором образующих их институтов. Так, Х-матрица образована институтами </a:t>
            </a:r>
            <a:r>
              <a:rPr lang="ru-RU" dirty="0" err="1"/>
              <a:t>редистрибутивной</a:t>
            </a:r>
            <a:r>
              <a:rPr lang="ru-RU" dirty="0"/>
              <a:t> </a:t>
            </a:r>
            <a:r>
              <a:rPr lang="ru-RU" dirty="0" smtClean="0"/>
              <a:t>экономики,</a:t>
            </a:r>
            <a:r>
              <a:rPr lang="en-US" dirty="0" smtClean="0"/>
              <a:t> </a:t>
            </a:r>
            <a:r>
              <a:rPr lang="ru-RU" dirty="0" smtClean="0"/>
              <a:t>унитарного </a:t>
            </a:r>
            <a:r>
              <a:rPr lang="ru-RU" dirty="0"/>
              <a:t>централизованного политического устройства и </a:t>
            </a:r>
            <a:r>
              <a:rPr lang="ru-RU" dirty="0" err="1"/>
              <a:t>коммунитарной</a:t>
            </a:r>
            <a:r>
              <a:rPr lang="ru-RU" dirty="0"/>
              <a:t> (коллективистской) идеологии.  В свою очередь, </a:t>
            </a:r>
            <a:r>
              <a:rPr lang="en-US" dirty="0"/>
              <a:t>Y</a:t>
            </a:r>
            <a:r>
              <a:rPr lang="ru-RU" dirty="0"/>
              <a:t>-матрица образована </a:t>
            </a:r>
            <a:r>
              <a:rPr lang="ru-RU" dirty="0" smtClean="0"/>
              <a:t>институтами </a:t>
            </a:r>
            <a:r>
              <a:rPr lang="ru-RU" dirty="0"/>
              <a:t>рыночной экономики, федеративного политического устройства </a:t>
            </a:r>
            <a:r>
              <a:rPr lang="ru-RU" dirty="0" smtClean="0"/>
              <a:t>и индивидуалистской </a:t>
            </a:r>
            <a:r>
              <a:rPr lang="ru-RU" dirty="0"/>
              <a:t>идеологии. </a:t>
            </a:r>
          </a:p>
          <a:p>
            <a:r>
              <a:rPr lang="ru-RU" dirty="0" err="1"/>
              <a:t>Редистрибуция</a:t>
            </a:r>
            <a:r>
              <a:rPr lang="ru-RU" dirty="0"/>
              <a:t> – когда трансакции опосредованы  центром, рыночная – когда доминируют горизонтальные обмены. Унитарное государство создается «сверху» и к нему присоединяются территории, федеративное – «снизу», когда объединяются самостоятельные  территориальные субъекты и делегируют полномочия снизу вверх (принцип </a:t>
            </a:r>
            <a:r>
              <a:rPr lang="ru-RU" dirty="0" err="1"/>
              <a:t>субсидиарности</a:t>
            </a:r>
            <a:r>
              <a:rPr lang="ru-RU" dirty="0"/>
              <a:t>). </a:t>
            </a:r>
          </a:p>
          <a:p>
            <a:endParaRPr lang="ru-RU" dirty="0"/>
          </a:p>
          <a:p>
            <a:r>
              <a:rPr lang="ru-RU" dirty="0"/>
              <a:t>(Такое название матриц сложилось не сразу. В первых работах они назывались восточными (Х) и западными (</a:t>
            </a:r>
            <a:r>
              <a:rPr lang="en-US" dirty="0"/>
              <a:t>Y</a:t>
            </a:r>
            <a:r>
              <a:rPr lang="ru-RU" dirty="0"/>
              <a:t>) матрицами. Но возникали ненужные коннотации,  и потому введено максимально нейтральное название по буквам латинского алфавита. Здесь, конечно,  есть  аналогии -  с Х и </a:t>
            </a:r>
            <a:r>
              <a:rPr lang="en-US" dirty="0"/>
              <a:t>Y</a:t>
            </a:r>
            <a:r>
              <a:rPr lang="ru-RU" dirty="0"/>
              <a:t>-хромосомами (Х – женские), с осями Х и </a:t>
            </a:r>
            <a:r>
              <a:rPr lang="en-US" dirty="0"/>
              <a:t>Y</a:t>
            </a:r>
            <a:r>
              <a:rPr lang="ru-RU" dirty="0"/>
              <a:t>, где </a:t>
            </a:r>
            <a:r>
              <a:rPr lang="en-US" dirty="0"/>
              <a:t> </a:t>
            </a:r>
            <a:r>
              <a:rPr lang="ru-RU" dirty="0"/>
              <a:t>Х – горизонтальная «лежащая»  ось, а </a:t>
            </a:r>
            <a:r>
              <a:rPr lang="en-US" dirty="0"/>
              <a:t>Y</a:t>
            </a:r>
            <a:r>
              <a:rPr lang="ru-RU" dirty="0"/>
              <a:t>- вертикальная «стоящая» ось).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52913-F0C2-44B0-886E-2CD88E2E4C05}" type="slidenum">
              <a:rPr lang="ru-RU"/>
              <a:pPr/>
              <a:t>16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том или ином конкретном государстве, как показывает история и жизнь </a:t>
            </a:r>
            <a:r>
              <a:rPr lang="ru-RU" dirty="0" smtClean="0"/>
              <a:t>вокруг </a:t>
            </a:r>
            <a:r>
              <a:rPr lang="ru-RU" dirty="0"/>
              <a:t>нас,  мы всегда имеем комбинацию двух матриц. Но при этом одна из них исторически доминирует, а другая носит </a:t>
            </a:r>
            <a:r>
              <a:rPr lang="ru-RU" dirty="0" err="1"/>
              <a:t>комплементарный</a:t>
            </a:r>
            <a:r>
              <a:rPr lang="ru-RU" dirty="0"/>
              <a:t> дополнительный характер.  Доминирующая матрица институтов задает границы проявления матрицы </a:t>
            </a:r>
            <a:r>
              <a:rPr lang="ru-RU" dirty="0" err="1"/>
              <a:t>комплементарных</a:t>
            </a:r>
            <a:r>
              <a:rPr lang="ru-RU" dirty="0"/>
              <a:t> институтов. Это на схеме представлено. «Фишка» в том, что доминирование одной из матриц имеет исторически непреходящий характер, оно постоянно. Революции, как правило, упрочивают это положение. О революциях можно еще потом поговорить, если останется время или будут вопросы.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2206C-316D-467A-A221-E80D59898CEC}" type="slidenum">
              <a:rPr lang="ru-RU" smtClean="0">
                <a:latin typeface="Arial" charset="0"/>
              </a:rPr>
              <a:pPr/>
              <a:t>17</a:t>
            </a:fld>
            <a:endParaRPr lang="ru-RU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Так, в экономике это следующие симметричные институты. Собственность частная или верховная условная. То есть верхний уровень управления определяет правила и условия Пример с акциями Ходорковского, которые он решил продать за рубеж – грубый, но зримый. Исторические примеры по земле – в моих работах на сайте. Симметрично обмену – </a:t>
            </a:r>
            <a:r>
              <a:rPr lang="ru-RU" dirty="0" err="1" smtClean="0">
                <a:latin typeface="Arial" charset="0"/>
              </a:rPr>
              <a:t>редистрибуция</a:t>
            </a:r>
            <a:r>
              <a:rPr lang="ru-RU" dirty="0" smtClean="0">
                <a:latin typeface="Arial" charset="0"/>
              </a:rPr>
              <a:t>. Отличается наличием центра, опосредующего трансакции – это Карл </a:t>
            </a:r>
            <a:r>
              <a:rPr lang="ru-RU" dirty="0" err="1" smtClean="0">
                <a:latin typeface="Arial" charset="0"/>
              </a:rPr>
              <a:t>Поланьи</a:t>
            </a:r>
            <a:r>
              <a:rPr lang="ru-RU" dirty="0" smtClean="0">
                <a:latin typeface="Arial" charset="0"/>
              </a:rPr>
              <a:t>. (у </a:t>
            </a:r>
            <a:r>
              <a:rPr lang="ru-RU" dirty="0" err="1" smtClean="0">
                <a:latin typeface="Arial" charset="0"/>
              </a:rPr>
              <a:t>Коммонса</a:t>
            </a:r>
            <a:r>
              <a:rPr lang="ru-RU" dirty="0" smtClean="0">
                <a:latin typeface="Arial" charset="0"/>
              </a:rPr>
              <a:t> описание такой модели в терминах  истец, суд и ответчик).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9505A-3D23-4D04-8130-9D91062F3EE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FDDC2-A085-427A-96B7-ABB82645A687}" type="slidenum">
              <a:rPr lang="ru-RU" smtClean="0">
                <a:latin typeface="Arial" charset="0"/>
              </a:rPr>
              <a:pPr/>
              <a:t>19</a:t>
            </a:fld>
            <a:endParaRPr lang="ru-RU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Теперь в политике. Исходно это сопоставление институтов появилось перед одной из моих первых поездок на зарубежную конференцию, в докладе о политических институтах. Надо было сопоставить. Материал для определения институтов Х-матрицы (наших) – не только СССР, но также из работ наших дореволюционных ученых конца 19 века -  активно сопоставлявших политические институты России и Западной Европы – Безобразов, </a:t>
            </a:r>
            <a:r>
              <a:rPr lang="ru-RU" dirty="0" err="1" smtClean="0">
                <a:latin typeface="Arial" charset="0"/>
              </a:rPr>
              <a:t>Градовский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Мрочек-Дроздовский</a:t>
            </a:r>
            <a:r>
              <a:rPr lang="ru-RU" dirty="0" smtClean="0">
                <a:latin typeface="Arial" charset="0"/>
              </a:rPr>
              <a:t>, Васильчиков и др.). Например, лингвистический парадокс Центр во главе вертикали - и то и другое верно!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1D794-4D9A-4C7A-A14E-55125DA63450}" type="slidenum">
              <a:rPr lang="ru-RU" smtClean="0">
                <a:latin typeface="Arial" charset="0"/>
              </a:rPr>
              <a:pPr/>
              <a:t>21</a:t>
            </a:fld>
            <a:endParaRPr lang="ru-RU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r>
              <a:rPr lang="ru-RU" dirty="0" smtClean="0">
                <a:latin typeface="Arial" charset="0"/>
              </a:rPr>
              <a:t>Идеологические институты – это </a:t>
            </a:r>
            <a:r>
              <a:rPr lang="ru-RU" dirty="0" err="1" smtClean="0">
                <a:latin typeface="Arial" charset="0"/>
              </a:rPr>
              <a:t>институционализированные</a:t>
            </a:r>
            <a:r>
              <a:rPr lang="ru-RU" dirty="0" smtClean="0">
                <a:latin typeface="Arial" charset="0"/>
              </a:rPr>
              <a:t> обществом в целом (независимо от классовых и групповых интересов) нормы, правила поведения. отношение людей к социальной действительности и друг к другу, имеющие исторически непреходящий воспроизводящийся характер. Для Х-матрицы характерны, справедливы, признанны коллективизм, эгалитаризм и порядок </a:t>
            </a:r>
            <a:r>
              <a:rPr lang="ru-RU" dirty="0" err="1" smtClean="0">
                <a:latin typeface="Arial" charset="0"/>
              </a:rPr>
              <a:t>коммунитарная</a:t>
            </a:r>
            <a:r>
              <a:rPr lang="ru-RU" dirty="0" smtClean="0">
                <a:latin typeface="Arial" charset="0"/>
              </a:rPr>
              <a:t> идеология и т.д.  Для У, соответственно, индивидуализм, стратификация, свобода…  – индивидуалистская  идеология.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B2465E6-277A-47A0-827F-5FD4FB931712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9E3-5D5F-4EE4-9F0F-E17C0ED47C2F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8F885AF-FE87-419F-848B-CE8E934398D5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C8EE8-BD68-4716-9480-DEEE9FD4630C}" type="datetime1">
              <a:rPr lang="ru-RU" smtClean="0"/>
              <a:pPr/>
              <a:t>22.10.2015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41B5E-BF91-4F0C-ACC3-C514F70360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26BC1-9FFC-4327-B3BF-F1A97BCF6F7E}" type="datetime1">
              <a:rPr lang="ru-RU" smtClean="0"/>
              <a:pPr/>
              <a:t>22.10.2015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2C689-375C-49B0-A18D-A7086F2FD9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FF50-B2BA-441C-936A-0D602D8DC6F7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9124-204D-4E79-956E-EA31D41C2D37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EC5E6A-98C5-4DF9-8DDE-D38F5F6FF698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7B1B3E-1253-4BBB-9B0F-0BE29C215C0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565-7C40-4795-97B8-1428144A6A7B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128-1A22-495D-AF72-3F0BAE1B3B9B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F-36C9-423A-8A7C-C55576856180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EF1028-E124-49DA-8ED6-30E8FBAA0B00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BCD3A7-5855-4A53-A33F-9381C0ECCD58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hyperlink" Target="http://www.google.ru/imgres?imgurl=http://www.3dnews.ru/_imgdata/img/2011/07/11/613922/vol-1.jpg&amp;imgrefurl=http://www.3dnews.ru/news/613922&amp;h=395&amp;w=600&amp;sz=30&amp;tbnid=8ZwbaMl024b5BM:&amp;tbnh=67&amp;tbnw=102&amp;prev=/search?q=%D1%80%D0%B5%D0%B3%D1%83%D0%BB%D1%8F%D1%82%D0%BE%D1%80+%D0%BA%D0%B0%D1%80%D1%82%D0%B8%D0%BD%D0%BA%D0%B8&amp;tbm=isch&amp;tbo=u&amp;zoom=1&amp;q=%D1%80%D0%B5%D0%B3%D1%83%D0%BB%D1%8F%D1%82%D0%BE%D1%80+%D0%BA%D0%B0%D1%80%D1%82%D0%B8%D0%BD%D0%BA%D0%B8&amp;usg=__rWSamtu2xrDnLXwPZZ2qSG8E_eU=&amp;docid=poQtDSa00M188M&amp;hl=ru&amp;sa=X&amp;ei=oH0bUdeULarb4QSo6oDICQ&amp;ved=0CDoQ9QEwBA&amp;dur=58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dina.ru/" TargetMode="External"/><Relationship Id="rId2" Type="http://schemas.openxmlformats.org/officeDocument/2006/relationships/hyperlink" Target="mailto:kirdina@b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&#1082;&#1080;&#1088;&#1076;&#1080;&#1085;&#1072;.&#1088;&#1092;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3054201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Новая индустриализация в России как очередной </a:t>
            </a:r>
            <a:r>
              <a:rPr lang="ru-RU" b="1" dirty="0" err="1" smtClean="0"/>
              <a:t>модернизационный</a:t>
            </a:r>
            <a:r>
              <a:rPr lang="ru-RU" b="1" dirty="0" smtClean="0"/>
              <a:t> прорыв: институциональный анализ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7632848" cy="17526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Камко</a:t>
            </a:r>
            <a:r>
              <a:rPr lang="ru-RU" sz="2800" dirty="0" smtClean="0"/>
              <a:t> </a:t>
            </a:r>
            <a:r>
              <a:rPr lang="ru-RU" sz="2800" smtClean="0"/>
              <a:t>Е.В., Кирдина </a:t>
            </a:r>
            <a:r>
              <a:rPr lang="ru-RU" sz="2800" dirty="0" smtClean="0"/>
              <a:t>С.Г</a:t>
            </a:r>
            <a:r>
              <a:rPr lang="ru-RU" sz="2800" smtClean="0"/>
              <a:t>. </a:t>
            </a:r>
            <a:endParaRPr lang="ru-RU" sz="2800" dirty="0" smtClean="0"/>
          </a:p>
          <a:p>
            <a:r>
              <a:rPr lang="ru-RU" sz="2800" dirty="0" smtClean="0"/>
              <a:t>Институт экономики Российской академии наук, г. Москва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Немного статистики: доля инновационной продукции 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Современная модернизация экономики  смещает акцент в область индустрии исследований и разработок. По этому показателю Россия демонстрирует устойчивый рост инновационных товаров, работ и услуг в общем объеме отгруженных товаров. Однако и здесь наша страна с 9% пока отстает от уровня развитых стран, где аналогичный показатель составляет до 15 %.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8BBF-D338-4402-ACBE-487841DAA3F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4807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Политика – основное условие «новой индустриализации»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Несмотря на трансформацию институциональной среды, в которую постепенно встраиваются институты венчурного финансирования, авторского права, институты консалтинговых услуг для инновационных предприятий, «налоговых каникул» для </a:t>
            </a:r>
            <a:r>
              <a:rPr lang="ru-RU" dirty="0" err="1" smtClean="0"/>
              <a:t>стартапов</a:t>
            </a:r>
            <a:r>
              <a:rPr lang="ru-RU" dirty="0" smtClean="0"/>
              <a:t> и другие, еще не созданы достаточные условия для новой индустриализации российской экономики. </a:t>
            </a:r>
          </a:p>
          <a:p>
            <a:r>
              <a:rPr lang="ru-RU" dirty="0" smtClean="0"/>
              <a:t>Создание таких условий в глобальной конкурентной среде требует более эффективной политики, направленной на осуществление </a:t>
            </a:r>
            <a:r>
              <a:rPr lang="ru-RU" dirty="0" err="1" smtClean="0"/>
              <a:t>модернизационного</a:t>
            </a:r>
            <a:r>
              <a:rPr lang="ru-RU" dirty="0" smtClean="0"/>
              <a:t> прорыва и более активной реконфигурации институциональных рамок для  осуществлении новой индустриализации.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Что нужно для хорошей политики?</a:t>
            </a:r>
            <a:endParaRPr lang="ru-RU" sz="40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Требуется не только «политическая воля» лидеров, наличие необходимых ресурсов и   готовность общества. Очень важны:</a:t>
            </a:r>
          </a:p>
          <a:p>
            <a:pPr>
              <a:buNone/>
            </a:pPr>
            <a:r>
              <a:rPr lang="ru-RU" dirty="0" smtClean="0"/>
              <a:t>- знания о современном,  новом и успешном (политика догоняющего развития, или </a:t>
            </a:r>
            <a:r>
              <a:rPr lang="en-US" i="1" dirty="0" smtClean="0"/>
              <a:t>catching-up policy</a:t>
            </a:r>
            <a:r>
              <a:rPr lang="ru-RU" i="1" dirty="0" smtClean="0"/>
              <a:t>?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анализ прошлого </a:t>
            </a:r>
            <a:r>
              <a:rPr lang="en-US" dirty="0" smtClean="0"/>
              <a:t>(</a:t>
            </a:r>
            <a:r>
              <a:rPr lang="ru-RU" dirty="0" smtClean="0"/>
              <a:t>учет предшествующего пути развития, или </a:t>
            </a:r>
            <a:r>
              <a:rPr lang="en-US" i="1" dirty="0" smtClean="0"/>
              <a:t>path dependence effects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понимание общих «матричных» условий и ограничений институционального развития(теория институциональных матриц, или </a:t>
            </a:r>
            <a:r>
              <a:rPr lang="en-US" i="1" dirty="0" smtClean="0"/>
              <a:t>institutional matrices’ theory)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Теория институциональных матриц  и перспективы новой индустриализации</a:t>
            </a:r>
            <a:endParaRPr lang="ru-RU" sz="3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16288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F0F6A1DC-6B07-4F78-8D83-D245AE6C338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280920" cy="449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Любая доктрина (созданная интеллектуалами страны  или заимствованная извне) реализуется  в определенном обществе. Поэтому понимание специфики общественного контекста - национального, институционального, культурного,  -  оказывается важным для оценки перспектив признания и распространения  той или иной доктрины. </a:t>
            </a:r>
          </a:p>
          <a:p>
            <a:r>
              <a:rPr lang="ru-RU" sz="2400" dirty="0" smtClean="0"/>
              <a:t>Для характеристики специфики российского контекста используются  положения теории институциональных матриц (ТИМ), или  институциональной Х-</a:t>
            </a:r>
            <a:r>
              <a:rPr lang="en-US" sz="2400" dirty="0" smtClean="0">
                <a:latin typeface="Calibri" pitchFamily="34" charset="0"/>
              </a:rPr>
              <a:t>Y</a:t>
            </a:r>
            <a:r>
              <a:rPr lang="ru-RU" sz="2400" dirty="0" smtClean="0"/>
              <a:t>-теории (Кирдина, 2001/2000</a:t>
            </a:r>
            <a:r>
              <a:rPr lang="en-US" sz="2400" dirty="0" smtClean="0"/>
              <a:t>/</a:t>
            </a:r>
            <a:r>
              <a:rPr lang="ru-RU" sz="2400" dirty="0" smtClean="0"/>
              <a:t>2014; 2004; </a:t>
            </a:r>
            <a:r>
              <a:rPr lang="en-US" sz="2400" dirty="0" err="1" smtClean="0">
                <a:latin typeface="Calibri" pitchFamily="34" charset="0"/>
              </a:rPr>
              <a:t>Kirdina</a:t>
            </a:r>
            <a:r>
              <a:rPr lang="ru-RU" sz="2400" dirty="0" smtClean="0"/>
              <a:t>, 2012; 2014 и др.).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385175" cy="93610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Тезисы ТИМ: типы </a:t>
            </a:r>
            <a:br>
              <a:rPr lang="ru-RU" sz="3600" b="1" dirty="0" smtClean="0"/>
            </a:br>
            <a:r>
              <a:rPr lang="ru-RU" sz="3600" b="1" dirty="0" smtClean="0"/>
              <a:t>институциональных матриц</a:t>
            </a:r>
            <a:endParaRPr lang="ru-RU" sz="3600" b="1" dirty="0">
              <a:latin typeface="ＭＳ Ｐゴシック" pitchFamily="34" charset="-128"/>
            </a:endParaRP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971550" y="1628775"/>
            <a:ext cx="7818438" cy="1123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2900" dirty="0"/>
              <a:t>Выделены два типа институциональных матриц, названные </a:t>
            </a:r>
            <a:r>
              <a:rPr lang="ru-RU" sz="2900" b="1" dirty="0"/>
              <a:t>Х- и </a:t>
            </a:r>
            <a:r>
              <a:rPr lang="en-US" sz="2900" b="1" dirty="0"/>
              <a:t>Y</a:t>
            </a:r>
            <a:r>
              <a:rPr lang="ru-RU" sz="2900" b="1" dirty="0"/>
              <a:t>-матрицы.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041B5E-BF91-4F0C-ACC3-C514F703609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 rot="10800000">
            <a:off x="1403648" y="3284984"/>
            <a:ext cx="2520950" cy="2160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latin typeface="Tahoma" pitchFamily="34" charset="0"/>
                <a:ea typeface="ＭＳ Ｐゴシック" pitchFamily="34" charset="-128"/>
              </a:rPr>
              <a:t>X</a:t>
            </a:r>
            <a:endParaRPr lang="ru-RU" sz="40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148064" y="3356992"/>
            <a:ext cx="2520950" cy="2160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latin typeface="Tahoma" pitchFamily="34" charset="0"/>
                <a:ea typeface="ＭＳ Ｐゴシック" pitchFamily="34" charset="-128"/>
              </a:rPr>
              <a:t>Y</a:t>
            </a:r>
            <a:endParaRPr lang="ru-RU" sz="40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899592" y="2780928"/>
            <a:ext cx="376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err="1">
                <a:latin typeface="Tahoma" pitchFamily="34" charset="0"/>
              </a:rPr>
              <a:t>Редистрибутивная</a:t>
            </a:r>
            <a:r>
              <a:rPr lang="ru-RU" b="1" i="1" dirty="0">
                <a:latin typeface="Tahoma" pitchFamily="34" charset="0"/>
              </a:rPr>
              <a:t> экономика</a:t>
            </a:r>
            <a:endParaRPr lang="ru-RU" b="1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 rot="-3633184">
            <a:off x="2264390" y="4271586"/>
            <a:ext cx="2811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err="1">
                <a:latin typeface="Tahoma" pitchFamily="34" charset="0"/>
              </a:rPr>
              <a:t>Коммунитарная</a:t>
            </a:r>
            <a:r>
              <a:rPr lang="ru-RU" b="1" i="1" dirty="0">
                <a:latin typeface="Tahoma" pitchFamily="34" charset="0"/>
              </a:rPr>
              <a:t> идеологи</a:t>
            </a:r>
            <a:r>
              <a:rPr lang="en-US" b="1" dirty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ru-RU" b="1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ru-RU" b="1" dirty="0" smtClean="0">
                <a:latin typeface="Tahoma" pitchFamily="34" charset="0"/>
              </a:rPr>
              <a:t>(</a:t>
            </a:r>
            <a:r>
              <a:rPr lang="ru-RU" b="1" dirty="0">
                <a:latin typeface="Tahoma" pitchFamily="34" charset="0"/>
              </a:rPr>
              <a:t>Мы над Я) 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 rot="3565149">
            <a:off x="-161726" y="3971157"/>
            <a:ext cx="3287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err="1">
                <a:latin typeface="Tahoma" pitchFamily="34" charset="0"/>
              </a:rPr>
              <a:t>Унитарно-централизованое</a:t>
            </a:r>
            <a:r>
              <a:rPr lang="ru-RU" b="1" i="1" dirty="0">
                <a:latin typeface="Tahoma" pitchFamily="34" charset="0"/>
              </a:rPr>
              <a:t> политическое устройство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 rot="18095753">
            <a:off x="3709303" y="4016272"/>
            <a:ext cx="3259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ahoma" pitchFamily="34" charset="0"/>
              </a:rPr>
              <a:t>Федеративное политическое устройство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 rot="3565149">
            <a:off x="5709444" y="4233753"/>
            <a:ext cx="3551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ahoma" pitchFamily="34" charset="0"/>
              </a:rPr>
              <a:t>Индивидуалистская     идеология (Я </a:t>
            </a:r>
            <a:r>
              <a:rPr lang="ru-RU" b="1" i="1" dirty="0">
                <a:latin typeface="Tahoma" pitchFamily="34" charset="0"/>
              </a:rPr>
              <a:t>над Мы)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004048" y="5589240"/>
            <a:ext cx="274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ahoma" pitchFamily="34" charset="0"/>
              </a:rPr>
              <a:t>Рыночная экономика</a:t>
            </a:r>
            <a:endParaRPr lang="ru-RU" dirty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385175" cy="952277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0054A8"/>
                </a:solidFill>
              </a:rPr>
              <a:t> </a:t>
            </a:r>
            <a:r>
              <a:rPr lang="ru-RU" sz="4000" b="1" dirty="0" smtClean="0">
                <a:solidFill>
                  <a:srgbClr val="0054A8"/>
                </a:solidFill>
              </a:rPr>
              <a:t>Т</a:t>
            </a:r>
            <a:r>
              <a:rPr lang="ru-RU" sz="4000" b="1" dirty="0" smtClean="0"/>
              <a:t>езисы ТИМ-2: доминантная и </a:t>
            </a:r>
            <a:r>
              <a:rPr lang="ru-RU" sz="4000" b="1" dirty="0" err="1" smtClean="0"/>
              <a:t>комплементарная</a:t>
            </a:r>
            <a:r>
              <a:rPr lang="ru-RU" sz="4000" b="1" dirty="0" smtClean="0"/>
              <a:t> матрицы </a:t>
            </a:r>
            <a:endParaRPr lang="ru-RU" sz="4000" b="1" dirty="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3568" y="1628800"/>
            <a:ext cx="7921625" cy="863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900" dirty="0"/>
              <a:t>   В обществе одна матрица </a:t>
            </a:r>
            <a:r>
              <a:rPr lang="ru-RU" sz="2900" b="1" dirty="0"/>
              <a:t>доминирует</a:t>
            </a:r>
            <a:r>
              <a:rPr lang="ru-RU" sz="2900" dirty="0"/>
              <a:t>, другая является </a:t>
            </a:r>
            <a:r>
              <a:rPr lang="ru-RU" sz="2900" b="1" dirty="0" err="1"/>
              <a:t>комплементарной</a:t>
            </a:r>
            <a:r>
              <a:rPr lang="ru-RU" sz="2900" dirty="0"/>
              <a:t>.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041B5E-BF91-4F0C-ACC3-C514F703609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71600" y="2636912"/>
            <a:ext cx="7273925" cy="3673475"/>
            <a:chOff x="1111" y="1389"/>
            <a:chExt cx="3888" cy="2088"/>
          </a:xfrm>
        </p:grpSpPr>
        <p:sp>
          <p:nvSpPr>
            <p:cNvPr id="727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11" y="1389"/>
              <a:ext cx="3888" cy="2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2" name="AutoShape 8"/>
            <p:cNvSpPr>
              <a:spLocks noChangeArrowheads="1"/>
            </p:cNvSpPr>
            <p:nvPr/>
          </p:nvSpPr>
          <p:spPr bwMode="auto">
            <a:xfrm rot="10800000">
              <a:off x="1183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1615" y="3045"/>
              <a:ext cx="3125" cy="36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4" name="AutoShape 10"/>
            <p:cNvSpPr>
              <a:spLocks noChangeArrowheads="1"/>
            </p:cNvSpPr>
            <p:nvPr/>
          </p:nvSpPr>
          <p:spPr bwMode="auto">
            <a:xfrm>
              <a:off x="1615" y="153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en-US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1903" y="2253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6" name="AutoShape 12"/>
            <p:cNvSpPr>
              <a:spLocks noChangeArrowheads="1"/>
            </p:cNvSpPr>
            <p:nvPr/>
          </p:nvSpPr>
          <p:spPr bwMode="auto">
            <a:xfrm>
              <a:off x="3127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7" name="AutoShape 13"/>
            <p:cNvSpPr>
              <a:spLocks noChangeArrowheads="1"/>
            </p:cNvSpPr>
            <p:nvPr/>
          </p:nvSpPr>
          <p:spPr bwMode="auto">
            <a:xfrm rot="10800000">
              <a:off x="3559" y="225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3847" y="1821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85800" y="5410200"/>
            <a:ext cx="82296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Россия, Китай, Индия</a:t>
            </a:r>
            <a:r>
              <a:rPr lang="en-US" dirty="0" smtClean="0"/>
              <a:t>                    </a:t>
            </a:r>
            <a:r>
              <a:rPr lang="ru-RU" dirty="0" smtClean="0"/>
              <a:t>      Европа и западные </a:t>
            </a:r>
            <a:r>
              <a:rPr lang="en-US" dirty="0" smtClean="0"/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</a:t>
            </a:r>
            <a:r>
              <a:rPr lang="ru-RU" dirty="0" smtClean="0"/>
              <a:t>               и другие страны  Азии, </a:t>
            </a:r>
            <a:r>
              <a:rPr lang="en-US" dirty="0" smtClean="0"/>
              <a:t>       </a:t>
            </a:r>
            <a:r>
              <a:rPr lang="ru-RU" dirty="0" smtClean="0"/>
              <a:t>             </a:t>
            </a:r>
            <a:r>
              <a:rPr lang="en-US" dirty="0" smtClean="0"/>
              <a:t> </a:t>
            </a:r>
            <a:r>
              <a:rPr lang="ru-RU" dirty="0" smtClean="0"/>
              <a:t>страны за ее пределами: </a:t>
            </a:r>
            <a:r>
              <a:rPr lang="en-US" dirty="0" smtClean="0"/>
              <a:t>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   </a:t>
            </a:r>
            <a:r>
              <a:rPr lang="ru-RU" dirty="0" smtClean="0"/>
              <a:t>            </a:t>
            </a:r>
            <a:r>
              <a:rPr lang="en-US" dirty="0" smtClean="0"/>
              <a:t> </a:t>
            </a:r>
            <a:r>
              <a:rPr lang="ru-RU" dirty="0" smtClean="0"/>
              <a:t>Латинской Америки</a:t>
            </a:r>
            <a:r>
              <a:rPr lang="en-US" dirty="0" smtClean="0"/>
              <a:t>             </a:t>
            </a:r>
            <a:r>
              <a:rPr lang="ru-RU" dirty="0" smtClean="0"/>
              <a:t> США, Канада, Австралия, Новая Зеландия</a:t>
            </a:r>
            <a:r>
              <a:rPr lang="en-US" dirty="0" smtClean="0"/>
              <a:t>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5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b="1" dirty="0" smtClean="0"/>
              <a:t>Экономические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600" dirty="0" smtClean="0"/>
              <a:t>(подробнее см. </a:t>
            </a:r>
            <a:r>
              <a:rPr lang="ru-RU" sz="1600" dirty="0" err="1" smtClean="0"/>
              <a:t>Кирдина</a:t>
            </a:r>
            <a:r>
              <a:rPr lang="ru-RU" sz="1600" dirty="0" smtClean="0"/>
              <a:t>, 2014;  Бессонова, 1997)</a:t>
            </a:r>
          </a:p>
        </p:txBody>
      </p:sp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г. Омск,  22 октября  2015  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25162369-56DE-4165-8E47-C9EB9C2944A5}" type="slidenum">
              <a:rPr lang="ru-RU" altLang="en-US" smtClean="0">
                <a:latin typeface="Arial" charset="0"/>
              </a:rPr>
              <a:pPr/>
              <a:t>17</a:t>
            </a:fld>
            <a:endParaRPr lang="ru-RU" altLang="en-US" smtClean="0">
              <a:latin typeface="Arial" charset="0"/>
            </a:endParaRP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sz="quarter" idx="1"/>
          </p:nvPr>
        </p:nvGraphicFramePr>
        <p:xfrm>
          <a:off x="250825" y="1700807"/>
          <a:ext cx="8642350" cy="3963099"/>
        </p:xfrm>
        <a:graphic>
          <a:graphicData uri="http://schemas.openxmlformats.org/drawingml/2006/table">
            <a:tbl>
              <a:tblPr/>
              <a:tblGrid>
                <a:gridCol w="4657725"/>
                <a:gridCol w="3984625"/>
              </a:tblGrid>
              <a:tr h="21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Верховная условная собственность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Частная собственность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Редистрибуция (аккумуляция-согласование-распределение)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Обмен (купля-продажа)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Кооперация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Конкуренция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Служебный труд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Наемный труд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Ограничение издержек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(Х-эффективность)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Возрастание прибыли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-эффективность)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4041648" cy="792088"/>
          </a:xfrm>
        </p:spPr>
        <p:txBody>
          <a:bodyPr/>
          <a:lstStyle/>
          <a:p>
            <a:pPr algn="ctr"/>
            <a:r>
              <a:rPr lang="ru-RU" dirty="0" smtClean="0"/>
              <a:t>Рыночные </a:t>
            </a:r>
            <a:r>
              <a:rPr lang="en-US" dirty="0" smtClean="0"/>
              <a:t>Y-</a:t>
            </a:r>
            <a:r>
              <a:rPr lang="ru-RU" dirty="0" smtClean="0"/>
              <a:t>экономики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2636912"/>
            <a:ext cx="3574231" cy="961256"/>
          </a:xfrm>
        </p:spPr>
        <p:txBody>
          <a:bodyPr/>
          <a:lstStyle/>
          <a:p>
            <a:pPr algn="ctr"/>
            <a:r>
              <a:rPr lang="ru-RU" dirty="0" err="1" smtClean="0"/>
              <a:t>Редистрибутивные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Х-экономики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3059832" y="6165304"/>
            <a:ext cx="356267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smtClean="0"/>
              <a:t>г. Омск,  22 октября  2015  </a:t>
            </a:r>
            <a:endParaRPr lang="ru-RU" sz="1400" dirty="0"/>
          </a:p>
        </p:txBody>
      </p:sp>
      <p:pic>
        <p:nvPicPr>
          <p:cNvPr id="2051" name="Picture 3" descr="C:\Users\Sony\Pictures\обмен и редистрибу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3816424" cy="2304256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292080" y="1700809"/>
            <a:ext cx="3540007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3" name="Picture 5" descr="C:\Users\Sony\Pictures\konkurents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33056"/>
            <a:ext cx="3294112" cy="1944216"/>
          </a:xfrm>
          <a:prstGeom prst="rect">
            <a:avLst/>
          </a:prstGeom>
          <a:noFill/>
        </p:spPr>
      </p:pic>
      <p:pic>
        <p:nvPicPr>
          <p:cNvPr id="13" name="rg_hi" descr="http://t3.gstatic.com/images?q=tbn:ANd9GcSdZ8_SiclB6Hu575ZG1R7Mf6YOP-iw3A-WDklPk8vy6jfo1VVjh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077072"/>
            <a:ext cx="27733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683568" y="3276600"/>
            <a:ext cx="3886200" cy="3320752"/>
          </a:xfrm>
        </p:spPr>
        <p:txBody>
          <a:bodyPr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85175" cy="936104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Политические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dirty="0" smtClean="0"/>
              <a:t> (подробнее см.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2014)</a:t>
            </a:r>
            <a:endParaRPr lang="ru-RU" sz="1800" b="1" dirty="0" smtClean="0"/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1700807"/>
          <a:ext cx="8785225" cy="4036686"/>
        </p:xfrm>
        <a:graphic>
          <a:graphicData uri="http://schemas.openxmlformats.org/drawingml/2006/table">
            <a:tbl>
              <a:tblPr/>
              <a:tblGrid>
                <a:gridCol w="3960812"/>
                <a:gridCol w="4824413"/>
              </a:tblGrid>
              <a:tr h="57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Административное деление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Федерация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Иерархическая вертикаль во главе с центром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Самоуправление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субсидиарность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Назначения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Выборы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Общее собрание и единогласие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Многопартийность и демократическое большинство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Обращения по инстанциям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Судебные иски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г. Омск,  22 октября  2015  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277BEBCA-E37B-416B-9828-F27A7C7D3D7F}" type="slidenum">
              <a:rPr lang="ru-RU" altLang="en-US" smtClean="0">
                <a:latin typeface="Arial" charset="0"/>
              </a:rPr>
              <a:pPr/>
              <a:t>19</a:t>
            </a:fld>
            <a:endParaRPr lang="ru-RU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тезисы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17632" cy="4325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«Новая индустриализации» – что это?   </a:t>
            </a:r>
          </a:p>
          <a:p>
            <a:r>
              <a:rPr lang="ru-RU" sz="3200" dirty="0" smtClean="0"/>
              <a:t>Что значит «институциональный анализ новой индустриализации»?</a:t>
            </a:r>
          </a:p>
          <a:p>
            <a:r>
              <a:rPr lang="ru-RU" sz="3200" dirty="0" smtClean="0"/>
              <a:t>Теория институциональных  матриц как основа институционального анализа.  </a:t>
            </a:r>
          </a:p>
          <a:p>
            <a:r>
              <a:rPr lang="ru-RU" sz="3200" dirty="0" smtClean="0"/>
              <a:t> Организация  крупнейших инновационных проектов в США, Китае и России.</a:t>
            </a:r>
          </a:p>
          <a:p>
            <a:r>
              <a:rPr lang="ru-RU" sz="3200" dirty="0" smtClean="0"/>
              <a:t>Результаты и рекомендации.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041648" cy="1577426"/>
          </a:xfrm>
        </p:spPr>
        <p:txBody>
          <a:bodyPr/>
          <a:lstStyle/>
          <a:p>
            <a:pPr algn="ctr"/>
            <a:r>
              <a:rPr lang="ru-RU" sz="2800" dirty="0" smtClean="0"/>
              <a:t>Унитарные политические </a:t>
            </a:r>
          </a:p>
          <a:p>
            <a:pPr algn="ctr"/>
            <a:r>
              <a:rPr lang="ru-RU" sz="2800" dirty="0" smtClean="0"/>
              <a:t>Х-системы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628800"/>
            <a:ext cx="4041775" cy="1505418"/>
          </a:xfrm>
        </p:spPr>
        <p:txBody>
          <a:bodyPr/>
          <a:lstStyle/>
          <a:p>
            <a:pPr algn="ctr"/>
            <a:r>
              <a:rPr lang="ru-RU" sz="2800" dirty="0" smtClean="0"/>
              <a:t>Федеративные политические    </a:t>
            </a:r>
          </a:p>
          <a:p>
            <a:pPr algn="ctr"/>
            <a:r>
              <a:rPr lang="ru-RU" sz="2800" dirty="0" smtClean="0"/>
              <a:t>     </a:t>
            </a:r>
            <a:r>
              <a:rPr lang="en-US" sz="2800" dirty="0" smtClean="0"/>
              <a:t>Y-</a:t>
            </a:r>
            <a:r>
              <a:rPr lang="ru-RU" sz="2800" dirty="0" smtClean="0"/>
              <a:t>системы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3131840" y="5877272"/>
            <a:ext cx="341865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smtClean="0"/>
              <a:t>г. Омск,  22 октября  2015  </a:t>
            </a:r>
            <a:endParaRPr lang="ru-RU" sz="1400" dirty="0"/>
          </a:p>
        </p:txBody>
      </p:sp>
      <p:pic>
        <p:nvPicPr>
          <p:cNvPr id="1026" name="Picture 2" descr="C:\Users\Sony\Pictures\ФЛАГ СШ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384376" cy="2414384"/>
          </a:xfrm>
          <a:prstGeom prst="rect">
            <a:avLst/>
          </a:prstGeom>
          <a:noFill/>
        </p:spPr>
      </p:pic>
      <p:pic>
        <p:nvPicPr>
          <p:cNvPr id="1027" name="Picture 3" descr="C:\Users\Sony\Pictures\flags-china-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744416" cy="28376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385175" cy="880269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Идеологические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dirty="0" smtClean="0"/>
              <a:t> (подробнее см.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2014;  Александров,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2012)</a:t>
            </a:r>
            <a:endParaRPr lang="ru-RU" sz="1800" b="1" dirty="0" smtClean="0"/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>
            <p:ph type="tbl" idx="1"/>
          </p:nvPr>
        </p:nvGraphicFramePr>
        <p:xfrm>
          <a:off x="323528" y="1772816"/>
          <a:ext cx="8496944" cy="4107181"/>
        </p:xfrm>
        <a:graphic>
          <a:graphicData uri="http://schemas.openxmlformats.org/drawingml/2006/table">
            <a:tbl>
              <a:tblPr/>
              <a:tblGrid>
                <a:gridCol w="4579334"/>
                <a:gridCol w="391761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Коллективизм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Индивидуализм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Эгалитаризм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Стратификация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Свобода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Трудовая мотивация, ориентированная на благополучие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Денежно-ориентированная трудовая мотивация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Интегрализм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холизм и континуальность как стереотипы мышления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Специализация,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редукционизм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и дискретность как стереотипы мышления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г. Омск,  22 октября  2015  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103A908E-5050-4DDF-A6C7-9DA6E1AF1072}" type="slidenum">
              <a:rPr lang="ru-RU" altLang="en-US" smtClean="0">
                <a:latin typeface="Arial" charset="0"/>
              </a:rPr>
              <a:pPr/>
              <a:t>21</a:t>
            </a:fld>
            <a:endParaRPr lang="ru-RU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4041648" cy="895998"/>
          </a:xfrm>
        </p:spPr>
        <p:txBody>
          <a:bodyPr/>
          <a:lstStyle/>
          <a:p>
            <a:pPr algn="ctr"/>
            <a:r>
              <a:rPr lang="ru-RU" dirty="0" smtClean="0"/>
              <a:t>Коллективистская идеология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060848"/>
            <a:ext cx="4041775" cy="864096"/>
          </a:xfrm>
        </p:spPr>
        <p:txBody>
          <a:bodyPr/>
          <a:lstStyle/>
          <a:p>
            <a:pPr algn="ctr"/>
            <a:r>
              <a:rPr lang="ru-RU" dirty="0" smtClean="0"/>
              <a:t>Индивидуалистская идеология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3059832" y="6165304"/>
            <a:ext cx="36346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smtClean="0"/>
              <a:t>г. Омск,  22 октября  2015  </a:t>
            </a:r>
            <a:endParaRPr lang="ru-RU" sz="1400" dirty="0"/>
          </a:p>
        </p:txBody>
      </p:sp>
      <p:pic>
        <p:nvPicPr>
          <p:cNvPr id="3074" name="Picture 2" descr="C:\Users\Sony\Pictures\коллективизм-рук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3168351" cy="2376264"/>
          </a:xfrm>
          <a:prstGeom prst="rect">
            <a:avLst/>
          </a:prstGeom>
          <a:noFill/>
        </p:spPr>
      </p:pic>
      <p:pic>
        <p:nvPicPr>
          <p:cNvPr id="3075" name="Picture 3" descr="C:\Users\Sony\Pictures\индивидуализ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153269">
            <a:off x="5476931" y="3578782"/>
            <a:ext cx="2582681" cy="24578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Распределение ответов на вопрос, что важнее- порядок или свобода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8028384" y="2438400"/>
            <a:ext cx="658416" cy="35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1043608" y="5229200"/>
            <a:ext cx="6480720" cy="100811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Опрос Центра социологических исследований  </a:t>
            </a:r>
          </a:p>
          <a:p>
            <a:r>
              <a:rPr lang="ru-RU" sz="2200" dirty="0" smtClean="0"/>
              <a:t>Российской академии народного хозяйства, 2013 г.</a:t>
            </a:r>
            <a:endParaRPr lang="ru-RU" sz="2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092280" y="1700808"/>
            <a:ext cx="1872208" cy="1656184"/>
          </a:xfrm>
        </p:spPr>
        <p:txBody>
          <a:bodyPr/>
          <a:lstStyle/>
          <a:p>
            <a:r>
              <a:rPr lang="ru-RU" dirty="0" smtClean="0"/>
              <a:t>63% -порядок</a:t>
            </a:r>
          </a:p>
          <a:p>
            <a:r>
              <a:rPr lang="ru-RU" dirty="0" smtClean="0"/>
              <a:t>18% - свобода</a:t>
            </a:r>
          </a:p>
          <a:p>
            <a:r>
              <a:rPr lang="ru-RU" dirty="0" smtClean="0"/>
              <a:t>19% - не знают </a:t>
            </a:r>
            <a:endParaRPr lang="ru-RU" dirty="0"/>
          </a:p>
        </p:txBody>
      </p:sp>
      <p:pic>
        <p:nvPicPr>
          <p:cNvPr id="1026" name="Picture 2" descr="C:\Users\Светлана\Desktop\леонтьевские слайд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408712" cy="3669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Почему доминирует </a:t>
            </a:r>
            <a:r>
              <a:rPr lang="en-US" sz="3600" b="1" dirty="0" smtClean="0"/>
              <a:t>X- </a:t>
            </a:r>
            <a:r>
              <a:rPr lang="ru-RU" sz="3600" b="1" dirty="0" smtClean="0"/>
              <a:t>или</a:t>
            </a:r>
            <a:r>
              <a:rPr lang="en-US" sz="3600" b="1" dirty="0" smtClean="0"/>
              <a:t> Y</a:t>
            </a:r>
            <a:r>
              <a:rPr lang="ru-RU" sz="3600" b="1" dirty="0" smtClean="0"/>
              <a:t>-матрица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2094701-6CD1-4CA0-A751-3885A4B883F8}" type="slidenum">
              <a:rPr lang="ru-RU"/>
              <a:pPr/>
              <a:t>24</a:t>
            </a:fld>
            <a:endParaRPr lang="ru-RU"/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8435280" cy="47525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3500" dirty="0" smtClean="0"/>
              <a:t>Внешняя материально-технологическая среда является ключевым фактором доминирования институциональной матрицы.</a:t>
            </a:r>
            <a:r>
              <a:rPr lang="en-US" sz="3500" dirty="0" smtClean="0"/>
              <a:t>  </a:t>
            </a:r>
            <a:endParaRPr lang="ru-RU" sz="3500" dirty="0" smtClean="0"/>
          </a:p>
          <a:p>
            <a:pPr eaLnBrk="1" hangingPunct="1">
              <a:lnSpc>
                <a:spcPct val="80000"/>
              </a:lnSpc>
              <a:buNone/>
            </a:pPr>
            <a:endParaRPr lang="ru-RU" sz="30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dirty="0" smtClean="0"/>
              <a:t>Среда может быть </a:t>
            </a:r>
            <a:r>
              <a:rPr lang="en-US" b="1" dirty="0" smtClean="0"/>
              <a:t> </a:t>
            </a:r>
            <a:r>
              <a:rPr lang="ru-RU" b="1" dirty="0" smtClean="0"/>
              <a:t>коммунальной</a:t>
            </a:r>
            <a:r>
              <a:rPr lang="en-US" i="1" dirty="0" smtClean="0"/>
              <a:t>, </a:t>
            </a:r>
            <a:r>
              <a:rPr lang="ru-RU" dirty="0" smtClean="0"/>
              <a:t>то есть взаимосвязанной, интегрированной, когда разделение на части ведет к ее уничтожению как единой системы.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 smtClean="0"/>
              <a:t>Среда может быть </a:t>
            </a:r>
            <a:r>
              <a:rPr lang="ru-RU" b="1" dirty="0" err="1" smtClean="0"/>
              <a:t>некоммунальной</a:t>
            </a:r>
            <a:r>
              <a:rPr lang="ru-RU" b="1" dirty="0" smtClean="0"/>
              <a:t>, с </a:t>
            </a:r>
            <a:r>
              <a:rPr lang="ru-RU" dirty="0" smtClean="0"/>
              <a:t>возможностью самостоятельного функционирования ее отдельных частей</a:t>
            </a:r>
            <a:r>
              <a:rPr lang="en-US" dirty="0" smtClean="0"/>
              <a:t>. </a:t>
            </a:r>
            <a:endParaRPr lang="ru-RU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ru-RU" sz="3500" dirty="0" smtClean="0"/>
              <a:t>В коммунальной среде доминирует </a:t>
            </a:r>
            <a:r>
              <a:rPr lang="en-US" sz="3500" dirty="0" smtClean="0"/>
              <a:t> X-</a:t>
            </a:r>
            <a:r>
              <a:rPr lang="ru-RU" sz="3500" dirty="0" smtClean="0"/>
              <a:t>матрица, а в </a:t>
            </a:r>
            <a:r>
              <a:rPr lang="ru-RU" sz="3500" dirty="0" err="1" smtClean="0"/>
              <a:t>некоммунальной</a:t>
            </a:r>
            <a:r>
              <a:rPr lang="ru-RU" sz="3500" dirty="0" smtClean="0"/>
              <a:t> – </a:t>
            </a:r>
            <a:r>
              <a:rPr lang="en-US" sz="3500" dirty="0" smtClean="0"/>
              <a:t>Y-</a:t>
            </a:r>
            <a:r>
              <a:rPr lang="ru-RU" sz="3500" dirty="0" smtClean="0"/>
              <a:t>матрица.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/>
              <a:t>  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/>
              <a:t>         (подробнее о </a:t>
            </a:r>
            <a:r>
              <a:rPr lang="ru-RU" sz="1700" dirty="0" err="1" smtClean="0"/>
              <a:t>коммунальности-некоммунальности</a:t>
            </a:r>
            <a:r>
              <a:rPr lang="ru-RU" sz="1700" dirty="0" smtClean="0"/>
              <a:t> см. </a:t>
            </a:r>
            <a:r>
              <a:rPr lang="ru-RU" sz="1700" dirty="0" err="1" smtClean="0"/>
              <a:t>Кирдина</a:t>
            </a:r>
            <a:r>
              <a:rPr lang="ru-RU" sz="1700" dirty="0" smtClean="0"/>
              <a:t>, 2014;    Бессонова,   </a:t>
            </a:r>
            <a:r>
              <a:rPr lang="ru-RU" sz="1700" dirty="0" err="1" smtClean="0"/>
              <a:t>Кирдина</a:t>
            </a:r>
            <a:r>
              <a:rPr lang="ru-RU" sz="1700" dirty="0" smtClean="0"/>
              <a:t>, О</a:t>
            </a:r>
            <a:r>
              <a:rPr lang="en-US" sz="1700" dirty="0" smtClean="0"/>
              <a:t>’</a:t>
            </a:r>
            <a:r>
              <a:rPr lang="ru-RU" sz="1700" dirty="0" err="1" smtClean="0"/>
              <a:t>Салливан</a:t>
            </a:r>
            <a:r>
              <a:rPr lang="ru-RU" sz="1700" dirty="0" smtClean="0"/>
              <a:t>, 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Сравнительный анализ организации крупнейших инновационных проектов в США, Китае и России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США: Кремниевая долина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60032" y="2348880"/>
            <a:ext cx="4104456" cy="35814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Год создания -  1949.  </a:t>
            </a:r>
            <a:r>
              <a:rPr lang="ru-RU" sz="1800" dirty="0" err="1" smtClean="0"/>
              <a:t>Стэнфордский</a:t>
            </a:r>
            <a:r>
              <a:rPr lang="ru-RU" sz="1800" dirty="0" smtClean="0"/>
              <a:t> университет  стал давать в долгосрочную  аренду (99 лет) свои земли бывшим выпускникам университета, которые стали создавать новые высокотехнологичные малые предприятия. </a:t>
            </a:r>
          </a:p>
          <a:p>
            <a:r>
              <a:rPr lang="ru-RU" sz="1800" dirty="0" smtClean="0"/>
              <a:t>В 1992 г. было создано совместное предприятие бизнеса и региональных властей «Сеть Кремниевой долины» с целью улучшения условий новаторов и  качества жизни в регионе.</a:t>
            </a:r>
          </a:p>
          <a:p>
            <a:endParaRPr lang="ru-RU" sz="1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Кремниевая%20долина%2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32688"/>
            <a:ext cx="3886200" cy="259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Китай:  технопарк </a:t>
            </a:r>
            <a:r>
              <a:rPr lang="ru-RU" b="1" dirty="0" err="1" smtClean="0"/>
              <a:t>Чжунгуаньцунь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Год  создания – 1988. Представляет собой национальный государственный проект, учрежденный на основе постановления Госсовета КНР с целью содействия развитию  инноваций.  </a:t>
            </a:r>
          </a:p>
          <a:p>
            <a:r>
              <a:rPr lang="ru-RU" dirty="0" smtClean="0"/>
              <a:t>Действует на основе постановлений правительства КНР, имущество (земля и инфраструктура) находятся в  государственной собственности.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43204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Россия: инновационный центр «</a:t>
            </a:r>
            <a:r>
              <a:rPr lang="ru-RU" b="1" dirty="0" err="1" smtClean="0"/>
              <a:t>Сколково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3886200" cy="27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283968" y="2438400"/>
            <a:ext cx="4680520" cy="35814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Год создания – 2010. Создан на основе Федерального закона «Об инновационном  центра «</a:t>
            </a:r>
            <a:r>
              <a:rPr lang="ru-RU" sz="1600" dirty="0" err="1" smtClean="0"/>
              <a:t>Сколково</a:t>
            </a:r>
            <a:r>
              <a:rPr lang="ru-RU" sz="1600" dirty="0" smtClean="0"/>
              <a:t>». Порядок передачи земельных участков для управляющей компании «Фонд </a:t>
            </a:r>
            <a:r>
              <a:rPr lang="ru-RU" sz="1600" dirty="0" err="1" smtClean="0"/>
              <a:t>Сколково</a:t>
            </a:r>
            <a:r>
              <a:rPr lang="ru-RU" sz="1600" dirty="0" smtClean="0"/>
              <a:t>» определен Президентом РФ. </a:t>
            </a:r>
          </a:p>
          <a:p>
            <a:r>
              <a:rPr lang="ru-RU" sz="1600" dirty="0" smtClean="0"/>
              <a:t>Правительство РФ наделило управляющую компанию особым правовым статусом с функциями создания и поддержания конкурентных условий передовых разработок с дальнейшей </a:t>
            </a:r>
            <a:r>
              <a:rPr lang="ru-RU" sz="1600" dirty="0" err="1" smtClean="0"/>
              <a:t>коммерционализацией</a:t>
            </a:r>
            <a:r>
              <a:rPr lang="ru-RU" sz="1600" dirty="0" smtClean="0"/>
              <a:t>.  </a:t>
            </a:r>
          </a:p>
          <a:p>
            <a:r>
              <a:rPr lang="ru-RU" sz="1600" dirty="0" smtClean="0"/>
              <a:t>УК передает землю в аренду на льготных условиях тем, кто участвует в проекте. Субаренда запрещена.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8241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Логика </a:t>
            </a:r>
            <a:r>
              <a:rPr lang="ru-RU" sz="3600" b="1" dirty="0" err="1" smtClean="0"/>
              <a:t>модернизационных</a:t>
            </a:r>
            <a:r>
              <a:rPr lang="ru-RU" sz="3600" b="1" dirty="0" smtClean="0"/>
              <a:t> прорывов</a:t>
            </a:r>
            <a:endParaRPr lang="ru-RU" sz="3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200" dirty="0" smtClean="0"/>
              <a:t>Сравнительный институциональный анализ инновационных проектов в США,</a:t>
            </a:r>
            <a:r>
              <a:rPr lang="x-none" sz="3200" smtClean="0"/>
              <a:t> </a:t>
            </a:r>
            <a:r>
              <a:rPr lang="ru-RU" sz="3200" dirty="0" smtClean="0"/>
              <a:t>с одной стороны, и Китая и России,  с другой стороны, </a:t>
            </a:r>
            <a:r>
              <a:rPr lang="x-none" sz="3200" smtClean="0"/>
              <a:t> </a:t>
            </a:r>
            <a:r>
              <a:rPr lang="ru-RU" sz="3200" dirty="0" smtClean="0"/>
              <a:t>показывает:   они опираются на альтернативные механизмы. </a:t>
            </a:r>
          </a:p>
          <a:p>
            <a:r>
              <a:rPr lang="ru-RU" sz="3200" dirty="0" smtClean="0"/>
              <a:t>В США это в основном институты </a:t>
            </a:r>
            <a:r>
              <a:rPr lang="en-US" sz="3200" dirty="0" smtClean="0"/>
              <a:t>Y</a:t>
            </a:r>
            <a:r>
              <a:rPr lang="ru-RU" sz="3200" dirty="0" smtClean="0"/>
              <a:t>-матрицы , в Китае и России – институты Х-матрицы.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Модернизация и новая индустриализация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Модернизация в России,  как и во всем мире, предполагает «переход от экономики, основанной преимущественно на переработке сырья и  обрабатывающей промышленности, к экономике, основанной на обработке информации и создании, применении и передаче новых знаний» [Тис Д., 2004, с.96].</a:t>
            </a:r>
          </a:p>
          <a:p>
            <a:r>
              <a:rPr lang="ru-RU" dirty="0" smtClean="0"/>
              <a:t>В условиях перехода к экономике знаний новая индустриализация означает переход к «</a:t>
            </a:r>
            <a:r>
              <a:rPr lang="ru-RU" dirty="0" err="1" smtClean="0"/>
              <a:t>несырьевой</a:t>
            </a:r>
            <a:r>
              <a:rPr lang="ru-RU" dirty="0" smtClean="0"/>
              <a:t> модели социального государства»,  развитие наукоемкого и высокотехнологичного отечественного производства.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Условия успеха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4958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Опора на базовые институты доминантной матрицы (Х-, либо </a:t>
            </a:r>
            <a:r>
              <a:rPr lang="en-US" sz="2600" dirty="0" smtClean="0"/>
              <a:t>Y</a:t>
            </a:r>
            <a:r>
              <a:rPr lang="ru-RU" sz="2600" dirty="0" smtClean="0"/>
              <a:t>- в зависимости от страны) в полном объеме, с учетом </a:t>
            </a:r>
            <a:r>
              <a:rPr lang="ru-RU" sz="2600" b="1" dirty="0" smtClean="0"/>
              <a:t>механизмов обратной связи</a:t>
            </a:r>
            <a:r>
              <a:rPr lang="ru-RU" sz="2600" dirty="0" smtClean="0"/>
              <a:t>. В США такой механизм призван обеспечивать рост прибыли, в России и Китае – снижение издержек.  </a:t>
            </a:r>
          </a:p>
          <a:p>
            <a:r>
              <a:rPr lang="ru-RU" sz="2600" dirty="0" smtClean="0"/>
              <a:t>Внедрение институтов </a:t>
            </a:r>
            <a:r>
              <a:rPr lang="ru-RU" sz="2600" dirty="0" err="1" smtClean="0"/>
              <a:t>комплементарной</a:t>
            </a:r>
            <a:r>
              <a:rPr lang="ru-RU" sz="2600" dirty="0" smtClean="0"/>
              <a:t> матрицы как дополнительных. Ограничение их действия рамочными условиями доминантной матрицы. В США это институты </a:t>
            </a:r>
            <a:r>
              <a:rPr lang="en-US" sz="2600" dirty="0" smtClean="0"/>
              <a:t>Y</a:t>
            </a:r>
            <a:r>
              <a:rPr lang="ru-RU" sz="2600" dirty="0" smtClean="0"/>
              <a:t>-матрицы, в России и Китае – институты Х-матрицы. 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Нарушение этих  правил приводит к проблемам (пример: </a:t>
            </a:r>
            <a:r>
              <a:rPr lang="ru-RU" sz="2600" dirty="0" err="1" smtClean="0">
                <a:solidFill>
                  <a:srgbClr val="FF0000"/>
                </a:solidFill>
              </a:rPr>
              <a:t>Сколково</a:t>
            </a:r>
            <a:r>
              <a:rPr lang="ru-RU" sz="2600" dirty="0" smtClean="0">
                <a:solidFill>
                  <a:srgbClr val="FF0000"/>
                </a:solidFill>
              </a:rPr>
              <a:t>). 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 и рекомендации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Формы и особенности становления и развития институтов  и институциональных механизмов, способствующих «новой индустриализации»,  зависят от специфики институциональной макроструктуры страны, обусловленной доминированием институциональной либо Х-, либо </a:t>
            </a:r>
            <a:r>
              <a:rPr lang="en-US" dirty="0" smtClean="0"/>
              <a:t>Y</a:t>
            </a:r>
            <a:r>
              <a:rPr lang="ru-RU" dirty="0" smtClean="0"/>
              <a:t>-матрицы.</a:t>
            </a:r>
          </a:p>
          <a:p>
            <a:r>
              <a:rPr lang="ru-RU" dirty="0" smtClean="0"/>
              <a:t>Россия, как страна с доминированием институтов Х-матрицы, будет успешнее, если при разработке соответствующей политики будет целенаправленно учитывать эти особенности в полном объеме.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ru-RU" sz="4800" b="1" dirty="0" smtClean="0"/>
              <a:t>СПАСИБО за внимание!</a:t>
            </a:r>
          </a:p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kirdina@bk.ru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www.kirdina.ru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www.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кирдина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.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рф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Термин «новая индустриализация»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4035152"/>
          </a:xfrm>
        </p:spPr>
        <p:txBody>
          <a:bodyPr>
            <a:normAutofit/>
          </a:bodyPr>
          <a:lstStyle/>
          <a:p>
            <a:r>
              <a:rPr lang="ru-RU" dirty="0" smtClean="0"/>
              <a:t>Впервые этот термин был применен в отношении «азиатских тигров» - Южной Кореи, Тайваня, Сингапура, Малайзии и др. , осуществивших в 1960-90-е гг. скачок в темпах развития экономики: темп роста экономики в них составил в среднем  8% в год при 2% для европейских  стран.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Успешный  </a:t>
            </a:r>
            <a:r>
              <a:rPr lang="ru-RU" b="1" dirty="0" err="1" smtClean="0"/>
              <a:t>модернизационный</a:t>
            </a:r>
            <a:r>
              <a:rPr lang="ru-RU" b="1" dirty="0" smtClean="0"/>
              <a:t> проект в России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323184"/>
          </a:xfrm>
        </p:spPr>
        <p:txBody>
          <a:bodyPr>
            <a:normAutofit/>
          </a:bodyPr>
          <a:lstStyle/>
          <a:p>
            <a:r>
              <a:rPr lang="ru-RU" dirty="0" smtClean="0"/>
              <a:t>План ГОЭЛРО 1920-х гг.:</a:t>
            </a:r>
          </a:p>
          <a:p>
            <a:pPr>
              <a:buNone/>
            </a:pPr>
            <a:r>
              <a:rPr lang="ru-RU" dirty="0" smtClean="0"/>
              <a:t>- за период 1918–1921 годов  промышленное производство сократилось в 4 раза;</a:t>
            </a:r>
          </a:p>
          <a:p>
            <a:pPr>
              <a:buNone/>
            </a:pPr>
            <a:r>
              <a:rPr lang="ru-RU" dirty="0" smtClean="0"/>
              <a:t>- реализация плана позволила уже в 1927 г. превзойти уровень развития промышленности 1913 г.; машиностроение дало продукции на 1/3 больше довоенного показателя; в 1,5 раза возросла мощность электростанций.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Сфера производства и сфера потребления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СССР был известный перекос в сторону развития </a:t>
            </a:r>
            <a:r>
              <a:rPr lang="en-US" dirty="0" smtClean="0"/>
              <a:t>I</a:t>
            </a:r>
            <a:r>
              <a:rPr lang="ru-RU" dirty="0" smtClean="0"/>
              <a:t>-го подразделения,  а сфера потребления отставала.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пост-советской</a:t>
            </a:r>
            <a:r>
              <a:rPr lang="ru-RU" dirty="0" smtClean="0"/>
              <a:t> России,  наоборот,  сложился   устойчивый перекос в сторону опережающего развития сферы услуг и импорта различной продукции и средств потребления по сравнению с развитием производства собственных средств производства. </a:t>
            </a:r>
          </a:p>
          <a:p>
            <a:r>
              <a:rPr lang="ru-RU" dirty="0" smtClean="0"/>
              <a:t> Отсутствует производство  современных мобильных высокотехнологичных заводов,  комплектующих изделий для машиностроения, а также станков, оборудования, сборочных заводов конечной машиностроительной продукции.</a:t>
            </a:r>
          </a:p>
          <a:p>
            <a:r>
              <a:rPr lang="ru-RU" dirty="0" smtClean="0"/>
              <a:t>Необходимо восстановить  баланс  в развитии  сферы отечественного производства и сферы потребления на новом уровне в условиях экономики знаний.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Новая индустриализация в поле современных дискуссий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Всероссийская промышленная конференция "Страна живет, когда работают заводы«  проведена 8 июня 2015 г. Общероссийским народным фронтом при участии всех ведущих предпринимательских объединений страны: "Деловой России", "Опоры России", РСПП, ТПП России и ФНПР.</a:t>
            </a:r>
          </a:p>
          <a:p>
            <a:r>
              <a:rPr lang="ru-RU" sz="3100" dirty="0" smtClean="0"/>
              <a:t>Констатировали, что в 1990-е гг. в России произошла фактическая </a:t>
            </a:r>
            <a:r>
              <a:rPr lang="ru-RU" sz="3100" dirty="0" err="1" smtClean="0"/>
              <a:t>деиндустриализация</a:t>
            </a:r>
            <a:r>
              <a:rPr lang="ru-RU" sz="3100" dirty="0" smtClean="0"/>
              <a:t>. В результате сегодня от цен на сырье зависит почти 85% российской экономики.</a:t>
            </a:r>
          </a:p>
          <a:p>
            <a:r>
              <a:rPr lang="ru-RU" sz="3100" dirty="0" smtClean="0"/>
              <a:t>Основными вопросами, обсуждаемыми в ходе конференции, стало изменение отношения со стороны власти к производственному бизнесу, облегчение ему доступа к капиталу и инвестициям, налоговые льготы и 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Немного статистики: доля высокотехнологичной продукции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Хотя за последние 10 лет доля продукции высокотехнологичных и наукоемких отраслей в валовом внутреннем продукте страны возросла - с 21 до 23.5%, этот рост, однако, не является устойчивым. Кроме того, по этому показателю Россия отстает и от западных стран, и от своего восточного соседа Китая, в которых аналогичный показатель составляет не менее трети ВВП.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Омск,  22 октября  2015 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8BBF-D338-4402-ACBE-487841DAA3F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6247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2501</Words>
  <Application>Microsoft Office PowerPoint</Application>
  <PresentationFormat>Экран (4:3)</PresentationFormat>
  <Paragraphs>245</Paragraphs>
  <Slides>32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Обычная</vt:lpstr>
      <vt:lpstr>    Новая индустриализация в России как очередной модернизационный прорыв: институциональный анализ </vt:lpstr>
      <vt:lpstr>Основные тезисы</vt:lpstr>
      <vt:lpstr>Модернизация и новая индустриализация</vt:lpstr>
      <vt:lpstr>Термин «новая индустриализация»</vt:lpstr>
      <vt:lpstr>Успешный  модернизационный проект в России</vt:lpstr>
      <vt:lpstr>Сфера производства и сфера потребления</vt:lpstr>
      <vt:lpstr>Новая индустриализация в поле современных дискуссий</vt:lpstr>
      <vt:lpstr>Немного статистики: доля высокотехнологичной продукции</vt:lpstr>
      <vt:lpstr>Слайд 9</vt:lpstr>
      <vt:lpstr>Немного статистики: доля инновационной продукции </vt:lpstr>
      <vt:lpstr>Слайд 11</vt:lpstr>
      <vt:lpstr>Политика – основное условие «новой индустриализации»</vt:lpstr>
      <vt:lpstr>Что нужно для хорошей политики?</vt:lpstr>
      <vt:lpstr>Теория институциональных матриц  и перспективы новой индустриализации</vt:lpstr>
      <vt:lpstr>Тезисы ТИМ: типы  институциональных матриц</vt:lpstr>
      <vt:lpstr> Тезисы ТИМ-2: доминантная и комплементарная матрицы </vt:lpstr>
      <vt:lpstr>Экономические институты (подробнее см. Кирдина, 2014;  Бессонова, 1997)</vt:lpstr>
      <vt:lpstr>Слайд 18</vt:lpstr>
      <vt:lpstr>Политические институты  (подробнее см. Кирдина, 2014)</vt:lpstr>
      <vt:lpstr>Слайд 20</vt:lpstr>
      <vt:lpstr>Идеологические институты  (подробнее см. Кирдина, 2014;  Александров, Кирдина, 2012)</vt:lpstr>
      <vt:lpstr>Слайд 22</vt:lpstr>
      <vt:lpstr>Распределение ответов на вопрос, что важнее- порядок или свобода</vt:lpstr>
      <vt:lpstr>Почему доминирует X- или Y-матрица</vt:lpstr>
      <vt:lpstr>Сравнительный анализ организации крупнейших инновационных проектов в США, Китае и России</vt:lpstr>
      <vt:lpstr>США: Кремниевая долина</vt:lpstr>
      <vt:lpstr>Китай:  технопарк Чжунгуаньцунь</vt:lpstr>
      <vt:lpstr>Россия: инновационный центр «Сколково»</vt:lpstr>
      <vt:lpstr>Логика модернизационных прорывов</vt:lpstr>
      <vt:lpstr>Условия успеха</vt:lpstr>
      <vt:lpstr>Выводы и рекомендации</vt:lpstr>
      <vt:lpstr>Слайд 32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Светлана</cp:lastModifiedBy>
  <cp:revision>161</cp:revision>
  <dcterms:created xsi:type="dcterms:W3CDTF">2013-01-28T19:37:00Z</dcterms:created>
  <dcterms:modified xsi:type="dcterms:W3CDTF">2015-10-22T02:46:58Z</dcterms:modified>
</cp:coreProperties>
</file>