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47"/>
  </p:notesMasterIdLst>
  <p:sldIdLst>
    <p:sldId id="256" r:id="rId2"/>
    <p:sldId id="579" r:id="rId3"/>
    <p:sldId id="643" r:id="rId4"/>
    <p:sldId id="639" r:id="rId5"/>
    <p:sldId id="640" r:id="rId6"/>
    <p:sldId id="644" r:id="rId7"/>
    <p:sldId id="638" r:id="rId8"/>
    <p:sldId id="645" r:id="rId9"/>
    <p:sldId id="277" r:id="rId10"/>
    <p:sldId id="641" r:id="rId11"/>
    <p:sldId id="646" r:id="rId12"/>
    <p:sldId id="578" r:id="rId13"/>
    <p:sldId id="580" r:id="rId14"/>
    <p:sldId id="647" r:id="rId15"/>
    <p:sldId id="649" r:id="rId16"/>
    <p:sldId id="570" r:id="rId17"/>
    <p:sldId id="571" r:id="rId18"/>
    <p:sldId id="653" r:id="rId19"/>
    <p:sldId id="654" r:id="rId20"/>
    <p:sldId id="655" r:id="rId21"/>
    <p:sldId id="650" r:id="rId22"/>
    <p:sldId id="623" r:id="rId23"/>
    <p:sldId id="606" r:id="rId24"/>
    <p:sldId id="577" r:id="rId25"/>
    <p:sldId id="656" r:id="rId26"/>
    <p:sldId id="658" r:id="rId27"/>
    <p:sldId id="522" r:id="rId28"/>
    <p:sldId id="523" r:id="rId29"/>
    <p:sldId id="262" r:id="rId30"/>
    <p:sldId id="619" r:id="rId31"/>
    <p:sldId id="617" r:id="rId32"/>
    <p:sldId id="618" r:id="rId33"/>
    <p:sldId id="601" r:id="rId34"/>
    <p:sldId id="525" r:id="rId35"/>
    <p:sldId id="660" r:id="rId36"/>
    <p:sldId id="635" r:id="rId37"/>
    <p:sldId id="661" r:id="rId38"/>
    <p:sldId id="662" r:id="rId39"/>
    <p:sldId id="627" r:id="rId40"/>
    <p:sldId id="628" r:id="rId41"/>
    <p:sldId id="636" r:id="rId42"/>
    <p:sldId id="637" r:id="rId43"/>
    <p:sldId id="610" r:id="rId44"/>
    <p:sldId id="648" r:id="rId45"/>
    <p:sldId id="295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7" autoAdjust="0"/>
    <p:restoredTop sz="80116" autoAdjust="0"/>
  </p:normalViewPr>
  <p:slideViewPr>
    <p:cSldViewPr snapToGrid="0">
      <p:cViewPr varScale="1">
        <p:scale>
          <a:sx n="50" d="100"/>
          <a:sy n="50" d="100"/>
        </p:scale>
        <p:origin x="11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sha\Desktop\&#1084;&#1080;&#1082;&#1088;&#1086;&#1084;&#1077;&#1079;&#1086;&#1084;&#1072;&#1082;&#1088;&#1086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6612715077282E-2"/>
          <c:y val="1.5413994638745066E-2"/>
          <c:w val="0.93841535433070866"/>
          <c:h val="0.83983145922169211"/>
        </c:manualLayout>
      </c:layout>
      <c:lineChart>
        <c:grouping val="standard"/>
        <c:varyColors val="0"/>
        <c:ser>
          <c:idx val="0"/>
          <c:order val="0"/>
          <c:tx>
            <c:v>microeconomics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Лист1!$B$2:$B$38</c:f>
              <c:numCache>
                <c:formatCode>General</c:formatCode>
                <c:ptCount val="37"/>
                <c:pt idx="1">
                  <c:v>5850</c:v>
                </c:pt>
                <c:pt idx="2">
                  <c:v>5370</c:v>
                </c:pt>
                <c:pt idx="3">
                  <c:v>5410</c:v>
                </c:pt>
                <c:pt idx="4">
                  <c:v>5000</c:v>
                </c:pt>
                <c:pt idx="5">
                  <c:v>5330</c:v>
                </c:pt>
                <c:pt idx="6">
                  <c:v>5580</c:v>
                </c:pt>
                <c:pt idx="7">
                  <c:v>5350</c:v>
                </c:pt>
                <c:pt idx="8">
                  <c:v>6190</c:v>
                </c:pt>
                <c:pt idx="9">
                  <c:v>6360</c:v>
                </c:pt>
                <c:pt idx="10">
                  <c:v>57700</c:v>
                </c:pt>
                <c:pt idx="11">
                  <c:v>6700</c:v>
                </c:pt>
                <c:pt idx="12">
                  <c:v>6760</c:v>
                </c:pt>
                <c:pt idx="13">
                  <c:v>6640</c:v>
                </c:pt>
                <c:pt idx="14">
                  <c:v>6370</c:v>
                </c:pt>
                <c:pt idx="15">
                  <c:v>6810</c:v>
                </c:pt>
                <c:pt idx="16">
                  <c:v>7090</c:v>
                </c:pt>
                <c:pt idx="17">
                  <c:v>6490</c:v>
                </c:pt>
                <c:pt idx="18">
                  <c:v>6560</c:v>
                </c:pt>
                <c:pt idx="19">
                  <c:v>6250</c:v>
                </c:pt>
                <c:pt idx="20">
                  <c:v>58400</c:v>
                </c:pt>
                <c:pt idx="21">
                  <c:v>7480</c:v>
                </c:pt>
                <c:pt idx="22">
                  <c:v>8630</c:v>
                </c:pt>
                <c:pt idx="23">
                  <c:v>8780</c:v>
                </c:pt>
                <c:pt idx="24">
                  <c:v>10200</c:v>
                </c:pt>
                <c:pt idx="25">
                  <c:v>12700</c:v>
                </c:pt>
                <c:pt idx="26">
                  <c:v>15200</c:v>
                </c:pt>
                <c:pt idx="27">
                  <c:v>16700</c:v>
                </c:pt>
                <c:pt idx="28">
                  <c:v>17700</c:v>
                </c:pt>
                <c:pt idx="29">
                  <c:v>62200</c:v>
                </c:pt>
                <c:pt idx="30">
                  <c:v>60700</c:v>
                </c:pt>
                <c:pt idx="31">
                  <c:v>28500</c:v>
                </c:pt>
                <c:pt idx="32">
                  <c:v>28400</c:v>
                </c:pt>
                <c:pt idx="33">
                  <c:v>27400</c:v>
                </c:pt>
                <c:pt idx="34">
                  <c:v>26200</c:v>
                </c:pt>
                <c:pt idx="35">
                  <c:v>23100</c:v>
                </c:pt>
                <c:pt idx="36">
                  <c:v>19700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976-4992-A236-E3BB76459046}"/>
            </c:ext>
          </c:extLst>
        </c:ser>
        <c:ser>
          <c:idx val="1"/>
          <c:order val="1"/>
          <c:tx>
            <c:v>mesoeconomics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Лист1!$C$2:$C$38</c:f>
              <c:numCache>
                <c:formatCode>General</c:formatCode>
                <c:ptCount val="37"/>
                <c:pt idx="1">
                  <c:v>5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  <c:pt idx="6">
                  <c:v>13</c:v>
                </c:pt>
                <c:pt idx="7">
                  <c:v>7</c:v>
                </c:pt>
                <c:pt idx="8">
                  <c:v>8</c:v>
                </c:pt>
                <c:pt idx="9">
                  <c:v>20</c:v>
                </c:pt>
                <c:pt idx="10">
                  <c:v>19</c:v>
                </c:pt>
                <c:pt idx="11">
                  <c:v>20</c:v>
                </c:pt>
                <c:pt idx="12">
                  <c:v>19</c:v>
                </c:pt>
                <c:pt idx="13">
                  <c:v>33</c:v>
                </c:pt>
                <c:pt idx="14">
                  <c:v>21</c:v>
                </c:pt>
                <c:pt idx="15">
                  <c:v>22</c:v>
                </c:pt>
                <c:pt idx="16">
                  <c:v>41</c:v>
                </c:pt>
                <c:pt idx="17">
                  <c:v>24</c:v>
                </c:pt>
                <c:pt idx="18">
                  <c:v>35</c:v>
                </c:pt>
                <c:pt idx="19">
                  <c:v>26</c:v>
                </c:pt>
                <c:pt idx="20">
                  <c:v>52</c:v>
                </c:pt>
                <c:pt idx="21">
                  <c:v>39</c:v>
                </c:pt>
                <c:pt idx="22">
                  <c:v>39</c:v>
                </c:pt>
                <c:pt idx="23">
                  <c:v>57</c:v>
                </c:pt>
                <c:pt idx="24">
                  <c:v>49</c:v>
                </c:pt>
                <c:pt idx="25">
                  <c:v>80</c:v>
                </c:pt>
                <c:pt idx="26">
                  <c:v>88</c:v>
                </c:pt>
                <c:pt idx="27">
                  <c:v>71</c:v>
                </c:pt>
                <c:pt idx="28">
                  <c:v>75</c:v>
                </c:pt>
                <c:pt idx="29">
                  <c:v>82</c:v>
                </c:pt>
                <c:pt idx="30">
                  <c:v>108</c:v>
                </c:pt>
                <c:pt idx="31">
                  <c:v>115</c:v>
                </c:pt>
                <c:pt idx="32">
                  <c:v>143</c:v>
                </c:pt>
                <c:pt idx="33">
                  <c:v>184</c:v>
                </c:pt>
                <c:pt idx="34">
                  <c:v>181</c:v>
                </c:pt>
                <c:pt idx="35">
                  <c:v>203</c:v>
                </c:pt>
                <c:pt idx="36">
                  <c:v>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976-4992-A236-E3BB76459046}"/>
            </c:ext>
          </c:extLst>
        </c:ser>
        <c:ser>
          <c:idx val="2"/>
          <c:order val="2"/>
          <c:tx>
            <c:v>macroeconomics</c:v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Лист1!$A$2:$A$38</c:f>
              <c:numCache>
                <c:formatCode>General</c:formatCode>
                <c:ptCount val="37"/>
                <c:pt idx="1">
                  <c:v>1981</c:v>
                </c:pt>
                <c:pt idx="2">
                  <c:v>1982</c:v>
                </c:pt>
                <c:pt idx="3">
                  <c:v>1983</c:v>
                </c:pt>
                <c:pt idx="4">
                  <c:v>1984</c:v>
                </c:pt>
                <c:pt idx="5">
                  <c:v>1985</c:v>
                </c:pt>
                <c:pt idx="6">
                  <c:v>1986</c:v>
                </c:pt>
                <c:pt idx="7">
                  <c:v>1987</c:v>
                </c:pt>
                <c:pt idx="8">
                  <c:v>1988</c:v>
                </c:pt>
                <c:pt idx="9">
                  <c:v>1989</c:v>
                </c:pt>
                <c:pt idx="10">
                  <c:v>1990</c:v>
                </c:pt>
                <c:pt idx="11">
                  <c:v>1991</c:v>
                </c:pt>
                <c:pt idx="12">
                  <c:v>1992</c:v>
                </c:pt>
                <c:pt idx="13">
                  <c:v>1993</c:v>
                </c:pt>
                <c:pt idx="14">
                  <c:v>1994</c:v>
                </c:pt>
                <c:pt idx="15">
                  <c:v>1995</c:v>
                </c:pt>
                <c:pt idx="16">
                  <c:v>1996</c:v>
                </c:pt>
                <c:pt idx="17">
                  <c:v>1997</c:v>
                </c:pt>
                <c:pt idx="18">
                  <c:v>1998</c:v>
                </c:pt>
                <c:pt idx="19">
                  <c:v>1999</c:v>
                </c:pt>
                <c:pt idx="20">
                  <c:v>2000</c:v>
                </c:pt>
                <c:pt idx="21">
                  <c:v>2001</c:v>
                </c:pt>
                <c:pt idx="22">
                  <c:v>2002</c:v>
                </c:pt>
                <c:pt idx="23">
                  <c:v>2003</c:v>
                </c:pt>
                <c:pt idx="24">
                  <c:v>2004</c:v>
                </c:pt>
                <c:pt idx="25">
                  <c:v>2005</c:v>
                </c:pt>
                <c:pt idx="26">
                  <c:v>2006</c:v>
                </c:pt>
                <c:pt idx="27">
                  <c:v>2007</c:v>
                </c:pt>
                <c:pt idx="28">
                  <c:v>2008</c:v>
                </c:pt>
                <c:pt idx="29">
                  <c:v>2009</c:v>
                </c:pt>
                <c:pt idx="30">
                  <c:v>2010</c:v>
                </c:pt>
                <c:pt idx="31">
                  <c:v>2011</c:v>
                </c:pt>
                <c:pt idx="32">
                  <c:v>2012</c:v>
                </c:pt>
                <c:pt idx="33">
                  <c:v>2013</c:v>
                </c:pt>
                <c:pt idx="34">
                  <c:v>2014</c:v>
                </c:pt>
                <c:pt idx="35">
                  <c:v>2015</c:v>
                </c:pt>
                <c:pt idx="36">
                  <c:v>2016</c:v>
                </c:pt>
              </c:numCache>
            </c:numRef>
          </c:cat>
          <c:val>
            <c:numRef>
              <c:f>Лист1!$D$2:$D$38</c:f>
              <c:numCache>
                <c:formatCode>General</c:formatCode>
                <c:ptCount val="37"/>
                <c:pt idx="1">
                  <c:v>5690</c:v>
                </c:pt>
                <c:pt idx="2">
                  <c:v>6450</c:v>
                </c:pt>
                <c:pt idx="3">
                  <c:v>6163</c:v>
                </c:pt>
                <c:pt idx="4">
                  <c:v>5760</c:v>
                </c:pt>
                <c:pt idx="5">
                  <c:v>5730</c:v>
                </c:pt>
                <c:pt idx="6">
                  <c:v>6640</c:v>
                </c:pt>
                <c:pt idx="7">
                  <c:v>6320</c:v>
                </c:pt>
                <c:pt idx="8">
                  <c:v>6850</c:v>
                </c:pt>
                <c:pt idx="9">
                  <c:v>7350</c:v>
                </c:pt>
                <c:pt idx="10">
                  <c:v>59400</c:v>
                </c:pt>
                <c:pt idx="11">
                  <c:v>8280</c:v>
                </c:pt>
                <c:pt idx="12">
                  <c:v>8260</c:v>
                </c:pt>
                <c:pt idx="13">
                  <c:v>8190</c:v>
                </c:pt>
                <c:pt idx="14">
                  <c:v>8810</c:v>
                </c:pt>
                <c:pt idx="15">
                  <c:v>8630</c:v>
                </c:pt>
                <c:pt idx="16">
                  <c:v>9320</c:v>
                </c:pt>
                <c:pt idx="17">
                  <c:v>8830</c:v>
                </c:pt>
                <c:pt idx="18">
                  <c:v>9180</c:v>
                </c:pt>
                <c:pt idx="19">
                  <c:v>9340</c:v>
                </c:pt>
                <c:pt idx="20">
                  <c:v>62000</c:v>
                </c:pt>
                <c:pt idx="21">
                  <c:v>12100</c:v>
                </c:pt>
                <c:pt idx="22">
                  <c:v>12800</c:v>
                </c:pt>
                <c:pt idx="23">
                  <c:v>12400</c:v>
                </c:pt>
                <c:pt idx="24">
                  <c:v>14300</c:v>
                </c:pt>
                <c:pt idx="25">
                  <c:v>20700</c:v>
                </c:pt>
                <c:pt idx="26">
                  <c:v>22600</c:v>
                </c:pt>
                <c:pt idx="27">
                  <c:v>26000</c:v>
                </c:pt>
                <c:pt idx="28">
                  <c:v>29600</c:v>
                </c:pt>
                <c:pt idx="29">
                  <c:v>62500</c:v>
                </c:pt>
                <c:pt idx="30">
                  <c:v>66600</c:v>
                </c:pt>
                <c:pt idx="31">
                  <c:v>41700</c:v>
                </c:pt>
                <c:pt idx="32">
                  <c:v>42000</c:v>
                </c:pt>
                <c:pt idx="33">
                  <c:v>33300</c:v>
                </c:pt>
                <c:pt idx="34">
                  <c:v>36000</c:v>
                </c:pt>
                <c:pt idx="35">
                  <c:v>32700</c:v>
                </c:pt>
                <c:pt idx="36">
                  <c:v>29600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976-4992-A236-E3BB764590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608384"/>
        <c:axId val="72618368"/>
      </c:lineChart>
      <c:catAx>
        <c:axId val="726083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18368"/>
        <c:crosses val="autoZero"/>
        <c:auto val="1"/>
        <c:lblAlgn val="ctr"/>
        <c:lblOffset val="100"/>
        <c:noMultiLvlLbl val="0"/>
      </c:catAx>
      <c:valAx>
        <c:axId val="7261836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608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aseline="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F4C3D-F318-4EB0-B6C4-5F10EBFADBF1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6D62C-FE83-43F6-8549-0CE31F61DD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845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Доклад базируется на многолетних исследованиях нашего научного коллектива под рук. академика В.И. Маевского.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9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остановились пока на первом подходе в своих попытках классифицировать направления в  современной гетеродоксальной </a:t>
            </a:r>
            <a:r>
              <a:rPr lang="ru-RU" dirty="0" err="1"/>
              <a:t>мезоэкономике</a:t>
            </a:r>
            <a:r>
              <a:rPr lang="ru-RU" dirty="0"/>
              <a:t>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541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92E9-B0F1-4115-A64D-234B43B4D0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2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Примеры частных правил -  институт социальной ответственности бизнеса, или социальный контроль государственных закупок. Пример правила на макроуровне – решение об объеме денежной эмиссии: сколько и куда направить? Отличие банковских систем – ФРС как совокупность частных банков и система государственных банков КНР. Включать ли в состав строительного комплекса подготовку необходимых для строительства кадров?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043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92E9-B0F1-4115-A64D-234B43B4D05D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30995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Очевидно, что в сложной экономике действуют более сложные механизмы координации (конкурентные, кооперативные и др.), которые получают свое институциональное оформление в виде соответствующих </a:t>
            </a:r>
            <a:r>
              <a:rPr lang="ru-RU" dirty="0" err="1"/>
              <a:t>мезоструктур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091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Смоделирована и объяснена известная из практики  различная реакция экономики на рост денежной эмиссии.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56781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404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ru-RU" dirty="0"/>
              <a:t>ссылки в докладе даются на литературу, представленную в статье в </a:t>
            </a:r>
            <a:r>
              <a:rPr lang="en-US" dirty="0"/>
              <a:t>Terra Economicus.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758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(по данным ЖЭТ за 2016-полгода 2020). 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45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Успешный главный редактор журнала </a:t>
            </a:r>
            <a:r>
              <a:rPr lang="en-US" dirty="0"/>
              <a:t>Forum for Social Economics </a:t>
            </a:r>
            <a:r>
              <a:rPr lang="ru-RU" dirty="0"/>
              <a:t>и ныне – главный редактор нового журнала </a:t>
            </a:r>
            <a:r>
              <a:rPr lang="en-US" dirty="0"/>
              <a:t>Review of Evolutionary Political Economy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398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ответе на вопрос о том, какое из направлений наиболее перспективное, </a:t>
            </a:r>
            <a:r>
              <a:rPr lang="ru-RU" dirty="0" err="1"/>
              <a:t>Эльснер</a:t>
            </a:r>
            <a:r>
              <a:rPr lang="ru-RU" dirty="0"/>
              <a:t> ответил:  </a:t>
            </a:r>
            <a:r>
              <a:rPr lang="ru-RU" b="1" dirty="0"/>
              <a:t>«Мезоэкономика».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230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Развитие </a:t>
            </a:r>
            <a:r>
              <a:rPr lang="ru-RU" dirty="0" err="1"/>
              <a:t>мезоэкономики</a:t>
            </a:r>
            <a:r>
              <a:rPr lang="ru-RU" dirty="0"/>
              <a:t> стало частью «эволюционной  революции в» в экономической теории, как в свое время это определил ученый из Австрии Харди  </a:t>
            </a:r>
            <a:r>
              <a:rPr lang="ru-RU" dirty="0" err="1"/>
              <a:t>Ханаппи</a:t>
            </a:r>
            <a:r>
              <a:rPr lang="ru-RU" dirty="0"/>
              <a:t>.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588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этом смысле </a:t>
            </a:r>
            <a:r>
              <a:rPr lang="ru-RU" dirty="0" err="1"/>
              <a:t>мезоэкономика</a:t>
            </a:r>
            <a:r>
              <a:rPr lang="ru-RU" dirty="0"/>
              <a:t> дополняет существующие направления, задает иной ракурс рассмотрения и выявляет новые предметы для исследования.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8677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Именно этот критерий мы использовали, например, при классификации </a:t>
            </a:r>
            <a:r>
              <a:rPr lang="ru-RU" dirty="0" err="1"/>
              <a:t>мезоэкономических</a:t>
            </a:r>
            <a:r>
              <a:rPr lang="ru-RU" dirty="0"/>
              <a:t> исследований.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15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мы занялись этой темой, мы обнаружили, что….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86D62C-FE83-43F6-8549-0CE31F61DDF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82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71254-A768-4AA4-AB44-E9FBC931D435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359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4CA6-1291-4309-80E3-FC06FCF827FA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39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1F208-2EA6-4E2B-A724-194B10AC313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6733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99803-A502-4E19-9F28-0FE313AA2B64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10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CC72-FA94-4AB0-B8A8-F3380BA2531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086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BF10D-D2FE-4B36-998A-1C38E1634449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921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BACEF-5221-4F41-8417-A6BDEFD55776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915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A39BD-7393-406D-9B9B-89A86463DBBA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9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9CBA0-4384-4ED2-AC53-54B61D9A4026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84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82D7-1C0C-4FA9-873B-C30314E81DA3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62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5A9CAD-16D7-4265-8D5B-FE324A8DD0C7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586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D4475-8C61-4E59-8D9A-F4086CA90E79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47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&#1082;&#1080;&#1088;&#1076;&#1080;&#1085;&#1072;.&#1088;&#1092;/" TargetMode="External"/><Relationship Id="rId2" Type="http://schemas.openxmlformats.org/officeDocument/2006/relationships/hyperlink" Target="http://www.kirdina.ru/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178A7-1559-4D49-B3FC-5E3868A12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31800"/>
            <a:ext cx="9144000" cy="4432300"/>
          </a:xfrm>
        </p:spPr>
        <p:txBody>
          <a:bodyPr anchor="ctr">
            <a:normAutofit fontScale="90000"/>
          </a:bodyPr>
          <a:lstStyle/>
          <a:p>
            <a:pPr algn="ctr">
              <a:spcAft>
                <a:spcPts val="0"/>
              </a:spcAft>
            </a:pPr>
            <a:br>
              <a:rPr lang="ru-RU" sz="1000" dirty="0">
                <a:solidFill>
                  <a:schemeClr val="bg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000" dirty="0">
                <a:solidFill>
                  <a:schemeClr val="bg2"/>
                </a:solidFill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6000" dirty="0" err="1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Мезоэкономика</a:t>
            </a:r>
            <a:r>
              <a:rPr lang="ru-RU" sz="60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как                          новое направление в экономической теории:</a:t>
            </a:r>
            <a:br>
              <a:rPr lang="ru-RU" sz="48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8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состояние и перспективы</a:t>
            </a:r>
            <a:br>
              <a:rPr lang="ru-RU" sz="2000" dirty="0"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A900EF-460E-4F1F-9DA6-FB7DAECD8A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142" y="4089400"/>
            <a:ext cx="9144000" cy="774700"/>
          </a:xfrm>
        </p:spPr>
        <p:txBody>
          <a:bodyPr>
            <a:noAutofit/>
          </a:bodyPr>
          <a:lstStyle/>
          <a:p>
            <a:pPr algn="ctr"/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  <a:t>,  </a:t>
            </a:r>
            <a:br>
              <a:rPr lang="ru-RU" sz="200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cap="none" dirty="0">
                <a:ea typeface="Calibri" panose="020F0502020204030204" pitchFamily="34" charset="0"/>
                <a:cs typeface="Times New Roman" panose="02020603050405020304" pitchFamily="18" charset="0"/>
              </a:rPr>
              <a:t>Светлана Георгиевна Кирдина-Чэндлер,  д.с.н., к.э.н.             Институт экономики РАН,  г. Москва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212897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8C24E4-A52D-498E-B225-8629FF1D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Для мейнстрима </a:t>
            </a:r>
            <a:r>
              <a:rPr lang="ru-RU" dirty="0" err="1"/>
              <a:t>мезоэкономики</a:t>
            </a:r>
            <a:r>
              <a:rPr lang="ru-RU" dirty="0"/>
              <a:t> как отдельного направления не существует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034508-4EAA-47B5-A785-54327B65B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Самая известная и популярная классификация направлений в экономической науке JEL </a:t>
            </a:r>
            <a:r>
              <a:rPr lang="ru-RU" sz="2400" dirty="0" err="1"/>
              <a:t>classification</a:t>
            </a:r>
            <a:r>
              <a:rPr lang="ru-RU" sz="2400" dirty="0"/>
              <a:t> </a:t>
            </a:r>
            <a:r>
              <a:rPr lang="ru-RU" sz="2400" dirty="0" err="1"/>
              <a:t>codes</a:t>
            </a:r>
            <a:r>
              <a:rPr lang="ru-RU" sz="2400" dirty="0"/>
              <a:t>, ежеквартально обновляемая Американской экономической ассоциацией (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American</a:t>
            </a:r>
            <a:r>
              <a:rPr lang="ru-RU" sz="2400" dirty="0"/>
              <a:t> </a:t>
            </a:r>
            <a:r>
              <a:rPr lang="ru-RU" sz="2400" dirty="0" err="1"/>
              <a:t>Economic</a:t>
            </a:r>
            <a:r>
              <a:rPr lang="ru-RU" sz="2400" dirty="0"/>
              <a:t> </a:t>
            </a:r>
            <a:r>
              <a:rPr lang="ru-RU" sz="2400" dirty="0" err="1"/>
              <a:t>Association</a:t>
            </a:r>
            <a:r>
              <a:rPr lang="ru-RU" sz="2400" dirty="0"/>
              <a:t>) и содержащая коды </a:t>
            </a:r>
            <a:r>
              <a:rPr lang="en-US" sz="2400" i="1" dirty="0"/>
              <a:t>Macroeconomics</a:t>
            </a:r>
            <a:r>
              <a:rPr lang="en-US" sz="2400" dirty="0"/>
              <a:t> &amp; </a:t>
            </a:r>
            <a:r>
              <a:rPr lang="en-US" sz="2400" i="1" dirty="0"/>
              <a:t>Microeconomics</a:t>
            </a:r>
            <a:r>
              <a:rPr lang="ru-RU" sz="2400" dirty="0"/>
              <a:t>, до сих пор </a:t>
            </a:r>
            <a:r>
              <a:rPr lang="ru-RU" sz="2400" b="1" dirty="0"/>
              <a:t>не имеет кода </a:t>
            </a:r>
            <a:r>
              <a:rPr lang="ru-RU" sz="2400" b="1" i="1" dirty="0" err="1"/>
              <a:t>Mesoeconomics</a:t>
            </a:r>
            <a:r>
              <a:rPr lang="ru-RU" sz="2400" dirty="0"/>
              <a:t>.</a:t>
            </a:r>
          </a:p>
          <a:p>
            <a:r>
              <a:rPr lang="ru-RU" sz="2400" dirty="0"/>
              <a:t>Хотя  более 15 лет назад и затем позже было </a:t>
            </a:r>
            <a:r>
              <a:rPr lang="ru-RU" sz="2400" b="1" dirty="0"/>
              <a:t>предложено внести </a:t>
            </a:r>
            <a:r>
              <a:rPr lang="ru-RU" sz="2400" dirty="0"/>
              <a:t>в JEL новую категорию: (S0) Meso </a:t>
            </a:r>
            <a:r>
              <a:rPr lang="ru-RU" sz="2400" dirty="0" err="1"/>
              <a:t>Economics</a:t>
            </a:r>
            <a:r>
              <a:rPr lang="ru-RU" sz="2400" dirty="0"/>
              <a:t>:  </a:t>
            </a:r>
            <a:r>
              <a:rPr lang="ru-RU" sz="2400" dirty="0" err="1"/>
              <a:t>General</a:t>
            </a:r>
            <a:r>
              <a:rPr lang="ru-RU" sz="2400" dirty="0"/>
              <a:t> (</a:t>
            </a:r>
            <a:r>
              <a:rPr lang="ru-RU" sz="2400" dirty="0" err="1"/>
              <a:t>Dopfer</a:t>
            </a:r>
            <a:r>
              <a:rPr lang="ru-RU" sz="2400" dirty="0"/>
              <a:t>, </a:t>
            </a:r>
            <a:r>
              <a:rPr lang="ru-RU" sz="2400" dirty="0" err="1"/>
              <a:t>Foster</a:t>
            </a:r>
            <a:r>
              <a:rPr lang="ru-RU" sz="2400" dirty="0"/>
              <a:t>, </a:t>
            </a:r>
            <a:r>
              <a:rPr lang="ru-RU" sz="2400" dirty="0" err="1"/>
              <a:t>Potts</a:t>
            </a:r>
            <a:r>
              <a:rPr lang="ru-RU" sz="2400" dirty="0"/>
              <a:t>, 2004:  263</a:t>
            </a:r>
            <a:r>
              <a:rPr lang="en-US" sz="2400" dirty="0"/>
              <a:t>; </a:t>
            </a:r>
            <a:r>
              <a:rPr lang="ru-RU" sz="2400" dirty="0"/>
              <a:t> см. также </a:t>
            </a:r>
            <a:r>
              <a:rPr lang="ru-RU" sz="2400" dirty="0" err="1"/>
              <a:t>Holland</a:t>
            </a:r>
            <a:r>
              <a:rPr lang="ru-RU" sz="2400" dirty="0"/>
              <a:t>, </a:t>
            </a:r>
            <a:r>
              <a:rPr lang="ru-RU" sz="2400" dirty="0" err="1"/>
              <a:t>Black</a:t>
            </a:r>
            <a:r>
              <a:rPr lang="ru-RU" sz="2400" dirty="0"/>
              <a:t>, 2018: 15).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8F53971-3935-4CE4-9651-065A4840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13E205-FBE1-4A25-BAF1-95F352657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44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E47F1A-F46D-42FC-950A-656193FD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«Новая», или  гетеродоксальная </a:t>
            </a:r>
            <a:r>
              <a:rPr lang="ru-RU" dirty="0" err="1"/>
              <a:t>мезоэкономика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EBA89C-EF82-4D0C-BF96-E160057A71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Известны попытки развивать </a:t>
            </a:r>
            <a:r>
              <a:rPr lang="ru-RU" sz="2400" dirty="0" err="1"/>
              <a:t>мезоэкономику</a:t>
            </a:r>
            <a:r>
              <a:rPr lang="ru-RU" sz="2400" dirty="0"/>
              <a:t> в рамках неоклассического мейнстрима. Наиболее известные представители  </a:t>
            </a:r>
            <a:r>
              <a:rPr lang="ru-RU" sz="2400" dirty="0" err="1"/>
              <a:t>Yew-Kwang</a:t>
            </a:r>
            <a:r>
              <a:rPr lang="ru-RU" sz="2400" dirty="0"/>
              <a:t> </a:t>
            </a:r>
            <a:r>
              <a:rPr lang="ru-RU" sz="2400" dirty="0" err="1"/>
              <a:t>Ng</a:t>
            </a:r>
            <a:r>
              <a:rPr lang="ru-RU" sz="2400" dirty="0"/>
              <a:t> (</a:t>
            </a:r>
            <a:r>
              <a:rPr lang="ru-RU" sz="2400" dirty="0" err="1"/>
              <a:t>Ng</a:t>
            </a:r>
            <a:r>
              <a:rPr lang="ru-RU" sz="2400" dirty="0"/>
              <a:t>, 1982; 1986) или </a:t>
            </a:r>
            <a:r>
              <a:rPr lang="ru-RU" sz="2400" dirty="0" err="1"/>
              <a:t>Hans-Rudolf</a:t>
            </a:r>
            <a:r>
              <a:rPr lang="ru-RU" sz="2400" dirty="0"/>
              <a:t> </a:t>
            </a:r>
            <a:r>
              <a:rPr lang="ru-RU" sz="2400" dirty="0" err="1"/>
              <a:t>Peters</a:t>
            </a:r>
            <a:r>
              <a:rPr lang="ru-RU" sz="2400" dirty="0"/>
              <a:t> (</a:t>
            </a:r>
            <a:r>
              <a:rPr lang="ru-RU" sz="2400" dirty="0" err="1"/>
              <a:t>Peters</a:t>
            </a:r>
            <a:r>
              <a:rPr lang="ru-RU" sz="2400" dirty="0"/>
              <a:t>, 1981), но эти работы </a:t>
            </a:r>
            <a:r>
              <a:rPr lang="ru-RU" sz="2400" b="1" dirty="0"/>
              <a:t>не получили поддержки в рамках мейнстрима</a:t>
            </a:r>
            <a:r>
              <a:rPr lang="ru-RU" sz="2400" dirty="0"/>
              <a:t>.</a:t>
            </a:r>
          </a:p>
          <a:p>
            <a:r>
              <a:rPr lang="ru-RU" sz="2400" dirty="0"/>
              <a:t>Позже интерес к </a:t>
            </a:r>
            <a:r>
              <a:rPr lang="ru-RU" sz="2400" dirty="0" err="1"/>
              <a:t>мезоэкономике</a:t>
            </a:r>
            <a:r>
              <a:rPr lang="ru-RU" sz="2400" dirty="0"/>
              <a:t> стали проявлять гетеродоксальные экономисты, и сегодня можно говорить о гетеродоксальной </a:t>
            </a:r>
            <a:r>
              <a:rPr lang="ru-RU" sz="2400" dirty="0" err="1"/>
              <a:t>мезоэкономике</a:t>
            </a:r>
            <a:r>
              <a:rPr lang="ru-RU" sz="2400" dirty="0"/>
              <a:t> как о </a:t>
            </a:r>
            <a:r>
              <a:rPr lang="ru-RU" sz="2400" b="1" dirty="0"/>
              <a:t>новом научном направлении </a:t>
            </a:r>
            <a:r>
              <a:rPr lang="ru-RU" sz="2400" dirty="0"/>
              <a:t>экономических исследований.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41FD05-99B0-4A65-AFA1-B8DF0D9C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B8B6D7C-47B6-408F-BCE2-61955937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206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4769B4-5383-4C0D-845F-6C9DCADAD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768360"/>
            <a:ext cx="10106847" cy="1325563"/>
          </a:xfrm>
        </p:spPr>
        <p:txBody>
          <a:bodyPr>
            <a:noAutofit/>
          </a:bodyPr>
          <a:lstStyle/>
          <a:p>
            <a:r>
              <a:rPr lang="en-US" sz="2400" cap="none" dirty="0"/>
              <a:t>The 32nd Annual EAEPE online conference 2020</a:t>
            </a:r>
            <a:br>
              <a:rPr lang="en-US" sz="2400" cap="none" dirty="0"/>
            </a:br>
            <a:r>
              <a:rPr lang="en-US" sz="2400" cap="none" dirty="0"/>
              <a:t>“The evolution of capitalist structures: uncertainty, inequality, and climate crisis”</a:t>
            </a:r>
            <a:r>
              <a:rPr lang="ru-RU" sz="2400" cap="none" dirty="0"/>
              <a:t>, </a:t>
            </a:r>
            <a:r>
              <a:rPr lang="en-US" sz="2400" cap="none" dirty="0"/>
              <a:t>   </a:t>
            </a:r>
            <a:r>
              <a:rPr lang="ru-RU" sz="2400" cap="none" dirty="0"/>
              <a:t>  </a:t>
            </a:r>
            <a:r>
              <a:rPr lang="en-US" sz="2400" cap="none" dirty="0"/>
              <a:t>2-4 September 2020</a:t>
            </a:r>
            <a:endParaRPr lang="ru-RU" sz="2400" cap="none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935C732-A508-4DF8-9038-03B7EBA0BC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38198" y="2776537"/>
            <a:ext cx="3305175" cy="1304925"/>
          </a:xfrm>
          <a:prstGeom prst="rect">
            <a:avLst/>
          </a:pr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2D51AC16-B68D-4EBB-8ED1-A47766869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6783" y="4220569"/>
            <a:ext cx="5651643" cy="17630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„Old“ </a:t>
            </a:r>
            <a:r>
              <a:rPr lang="en-US" dirty="0" err="1"/>
              <a:t>Globalisation</a:t>
            </a:r>
            <a:r>
              <a:rPr lang="en-US" dirty="0"/>
              <a:t>,</a:t>
            </a:r>
            <a:r>
              <a:rPr lang="fr-FR" dirty="0"/>
              <a:t> Current De-Globalisation, and Future Re-Globalisation „post Corona“</a:t>
            </a:r>
            <a:r>
              <a:rPr lang="ru-RU" dirty="0"/>
              <a:t>                   (</a:t>
            </a:r>
            <a:r>
              <a:rPr lang="fr-FR" sz="2200" dirty="0"/>
              <a:t>DOI: 10.13140/RG.2.2.33820.72326</a:t>
            </a:r>
            <a:r>
              <a:rPr lang="ru-RU" sz="2200" dirty="0"/>
              <a:t>)</a:t>
            </a:r>
          </a:p>
          <a:p>
            <a:pPr marL="0" indent="0">
              <a:buNone/>
            </a:pPr>
            <a:r>
              <a:rPr lang="en-US" dirty="0"/>
              <a:t>Invited talk by </a:t>
            </a:r>
            <a:r>
              <a:rPr lang="en-US" b="1" dirty="0"/>
              <a:t>Wolfram Elsner</a:t>
            </a:r>
            <a:r>
              <a:rPr lang="ru-RU" b="1" dirty="0"/>
              <a:t>, </a:t>
            </a:r>
            <a:r>
              <a:rPr lang="en-US" b="1" dirty="0"/>
              <a:t>Germany</a:t>
            </a:r>
            <a:endParaRPr lang="ru-RU" b="1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679E5C30-ACDC-46F7-9E3B-46E922D8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CFFB8-1DD1-4E37-B63F-7229A9189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732E77-5B2A-42C3-863F-ED2435A99C88}"/>
              </a:ext>
            </a:extLst>
          </p:cNvPr>
          <p:cNvSpPr txBox="1"/>
          <p:nvPr/>
        </p:nvSpPr>
        <p:spPr>
          <a:xfrm>
            <a:off x="838198" y="4413936"/>
            <a:ext cx="452491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European Association for Evolutionary Political Economy</a:t>
            </a:r>
          </a:p>
          <a:p>
            <a:endParaRPr lang="en-US" sz="2400" dirty="0"/>
          </a:p>
          <a:p>
            <a:r>
              <a:rPr lang="en-US" sz="2400" dirty="0"/>
              <a:t>A pluralist forum since 1988</a:t>
            </a:r>
            <a:endParaRPr lang="ru-RU" sz="24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53F8D6B-BDEC-4557-B4E6-24F76F5527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842" y="1968054"/>
            <a:ext cx="5086271" cy="21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211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2A4F7-9753-4F38-B2FD-90D72C7B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«Окно возможностей» для новых экономических направлений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D11194-2FE6-402D-A554-D62305F3C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«Наступает более </a:t>
            </a:r>
            <a:r>
              <a:rPr lang="ru-RU" b="1" dirty="0"/>
              <a:t>благоприятное время для </a:t>
            </a:r>
            <a:r>
              <a:rPr lang="ru-RU" b="1" dirty="0" err="1"/>
              <a:t>гетеродоксальных</a:t>
            </a:r>
            <a:r>
              <a:rPr lang="ru-RU" b="1" dirty="0"/>
              <a:t> </a:t>
            </a:r>
            <a:r>
              <a:rPr lang="ru-RU" dirty="0"/>
              <a:t>(неортодоксальных) экономистов -  от представителей эволюционной и институциональной экономики до исследователей в области  </a:t>
            </a:r>
            <a:r>
              <a:rPr lang="ru-RU" dirty="0" err="1"/>
              <a:t>социоэкономики</a:t>
            </a:r>
            <a:r>
              <a:rPr lang="ru-RU" dirty="0"/>
              <a:t>, сетевого анализа, экономики окружающей среды, </a:t>
            </a:r>
            <a:r>
              <a:rPr lang="en-US" i="1" dirty="0"/>
              <a:t>complexity economics</a:t>
            </a:r>
            <a:r>
              <a:rPr lang="ru-RU" i="1" dirty="0"/>
              <a:t> </a:t>
            </a:r>
            <a:r>
              <a:rPr lang="ru-RU" dirty="0"/>
              <a:t>и т.д.</a:t>
            </a:r>
            <a:r>
              <a:rPr lang="en-US" dirty="0"/>
              <a:t>. </a:t>
            </a:r>
            <a:r>
              <a:rPr lang="ru-RU" dirty="0"/>
              <a:t>Однако роль и влияние гетеродоксии, в свою очередь, будут зависеть от социальных, властных и политических изменений, которые почти наверняка произойдут. В наше время в экономической теории  возникает уникальное </a:t>
            </a:r>
            <a:r>
              <a:rPr lang="ru-RU" b="1" dirty="0">
                <a:solidFill>
                  <a:srgbClr val="FF0000"/>
                </a:solidFill>
              </a:rPr>
              <a:t>«окно возможностей», </a:t>
            </a:r>
            <a:r>
              <a:rPr lang="ru-RU" dirty="0"/>
              <a:t>чтобы продвинуться вперед против неолиберально-неоклассического мейнстрима»</a:t>
            </a:r>
            <a:r>
              <a:rPr lang="en-US" dirty="0"/>
              <a:t> (</a:t>
            </a:r>
            <a:r>
              <a:rPr lang="ru-RU" dirty="0"/>
              <a:t>из доклада </a:t>
            </a:r>
            <a:r>
              <a:rPr lang="en-US" dirty="0"/>
              <a:t>W. Elsner)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91B550-409C-4AC2-8D75-67BA313CC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DA8BD5-40B7-4CA7-8FD4-F23495E29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781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2D48F0-430E-47EF-B0FF-FC08919F5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531" y="2724665"/>
            <a:ext cx="8643154" cy="1408670"/>
          </a:xfrm>
        </p:spPr>
        <p:txBody>
          <a:bodyPr>
            <a:normAutofit fontScale="90000"/>
          </a:bodyPr>
          <a:lstStyle/>
          <a:p>
            <a:r>
              <a:rPr lang="ru-RU" dirty="0"/>
              <a:t>исходные предпосылки и Определения «новой» </a:t>
            </a:r>
            <a:r>
              <a:rPr lang="ru-RU" dirty="0" err="1"/>
              <a:t>мезоэкономики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366D12-4DD2-41C6-BC3C-EBAB57898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3626870"/>
            <a:ext cx="8630446" cy="1012929"/>
          </a:xfrm>
        </p:spPr>
        <p:txBody>
          <a:bodyPr>
            <a:normAutofit/>
          </a:bodyPr>
          <a:lstStyle/>
          <a:p>
            <a:r>
              <a:rPr lang="ru-RU" sz="3600" dirty="0"/>
              <a:t>(гетеродоксальной </a:t>
            </a:r>
            <a:r>
              <a:rPr lang="ru-RU" sz="3600" dirty="0" err="1"/>
              <a:t>мезоэкономики</a:t>
            </a:r>
            <a:r>
              <a:rPr lang="ru-RU" sz="3600" dirty="0"/>
              <a:t>)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A25855-E4B5-4D3D-8AF3-B2A78EB0E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9257F65-0F83-4F97-9E1D-D5A72F024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9147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B0D7-627F-49CB-9495-0986EF00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52200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более реалистичные, по сравнению с ортодоксальной микро-макроэкономикой, методологические постулаты - 1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3A348-57DE-438A-91AD-B14646C5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8560" y="2015732"/>
            <a:ext cx="10210799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dirty="0" err="1"/>
              <a:t>Мезоэкономисты</a:t>
            </a:r>
            <a:r>
              <a:rPr lang="ru-RU" dirty="0"/>
              <a:t> отходят от микроэкономических оснований и принципов аддитивного агрегирования, но рассматривают экономику как сложную систему,  в которой </a:t>
            </a:r>
            <a:r>
              <a:rPr lang="ru-RU" dirty="0" err="1"/>
              <a:t>мезоэкономические</a:t>
            </a:r>
            <a:r>
              <a:rPr lang="ru-RU" dirty="0"/>
              <a:t> структуры возникают вследствие эмерджентных эффектов процессов экономической </a:t>
            </a:r>
            <a:r>
              <a:rPr lang="ru-RU" dirty="0" err="1"/>
              <a:t>коэволюции</a:t>
            </a:r>
            <a:r>
              <a:rPr lang="ru-RU" dirty="0"/>
              <a:t>  и качественно отличны от микроуровня.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/>
              <a:t>Отказ</a:t>
            </a:r>
            <a:r>
              <a:rPr lang="ru-RU" dirty="0"/>
              <a:t> </a:t>
            </a:r>
            <a:r>
              <a:rPr lang="ru-RU" b="1" dirty="0"/>
              <a:t>от принципа  методологического индивидуализма</a:t>
            </a:r>
            <a:r>
              <a:rPr lang="ru-RU" dirty="0"/>
              <a:t>, когда  в основу построения экономической теории  кладется индивидуальный выбор,  в пользу принципа методологического  институционализма (Кирдина С.Г.  2015. </a:t>
            </a:r>
            <a:r>
              <a:rPr lang="en-US" dirty="0"/>
              <a:t> </a:t>
            </a:r>
            <a:r>
              <a:rPr lang="ru-RU" dirty="0"/>
              <a:t>Методологический институционализм и мезоуровень социального анализа. </a:t>
            </a:r>
            <a:r>
              <a:rPr lang="en-US" dirty="0"/>
              <a:t>//</a:t>
            </a:r>
            <a:r>
              <a:rPr lang="ru-RU" dirty="0"/>
              <a:t> СОЦИС.  № 12,  51-59),  когда основное внимание уделяется </a:t>
            </a:r>
            <a:r>
              <a:rPr lang="ru-RU" b="1" dirty="0"/>
              <a:t>структурам и процессам</a:t>
            </a:r>
            <a:r>
              <a:rPr lang="ru-RU" dirty="0"/>
              <a:t>,  упорядочивающим среду, в которой действуют экономические агенты.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6B7801-9607-489F-8DDA-6A2D287D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95E42-752C-4E45-A4D6-CE03755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11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F19F-5C4A-4D40-B9B1-17F8ACAE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03060"/>
            <a:ext cx="9906000" cy="902893"/>
          </a:xfrm>
        </p:spPr>
        <p:txBody>
          <a:bodyPr>
            <a:noAutofit/>
          </a:bodyPr>
          <a:lstStyle/>
          <a:p>
            <a:r>
              <a:rPr lang="ru-RU" sz="3600" dirty="0"/>
              <a:t>1) Подробнее о Микро- и </a:t>
            </a:r>
            <a:r>
              <a:rPr lang="ru-RU" sz="3600" dirty="0" err="1"/>
              <a:t>мезоэкономических</a:t>
            </a:r>
            <a:r>
              <a:rPr lang="ru-RU" sz="3600" dirty="0"/>
              <a:t> основаниях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80B41-6DF6-49A7-BF44-02197257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79" y="2057400"/>
            <a:ext cx="10336222" cy="38862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/>
              <a:t>Микрооснования</a:t>
            </a:r>
            <a:r>
              <a:rPr lang="ru-RU" sz="2400" dirty="0"/>
              <a:t> предполагают рассмотрение экономики как совокупности взаимодействующих агентов - фирм, домохозяйств, разнородных агентов (в макроэкономике  - репрезентативных агентов), </a:t>
            </a:r>
            <a:r>
              <a:rPr lang="ru-RU" sz="2400" b="1" dirty="0" err="1"/>
              <a:t>максимизирующих</a:t>
            </a:r>
            <a:r>
              <a:rPr lang="ru-RU" sz="2400" b="1" dirty="0"/>
              <a:t> свои функции полезности</a:t>
            </a:r>
            <a:r>
              <a:rPr lang="ru-RU" sz="24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/>
              <a:t>Мезооснования</a:t>
            </a:r>
            <a:r>
              <a:rPr lang="ru-RU" sz="2400" dirty="0"/>
              <a:t> предполагают  рассмотрение экономики на базе структурных представлений. Взаимодействия внутри надындивидуальных структур рассматриваются исходя из </a:t>
            </a:r>
            <a:r>
              <a:rPr lang="ru-RU" sz="2400" b="1" dirty="0"/>
              <a:t> примата целостности развивающейся  экономики. </a:t>
            </a:r>
            <a:endParaRPr lang="ru-RU" sz="2400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E718C8-3762-4787-BEC7-602D9BAE0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76400" y="34533"/>
            <a:ext cx="4749800" cy="365125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B3D5B4-181E-4431-A632-987811EE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68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6F19F-5C4A-4D40-B9B1-17F8ACAE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362" y="777933"/>
            <a:ext cx="9603275" cy="1049235"/>
          </a:xfrm>
        </p:spPr>
        <p:txBody>
          <a:bodyPr>
            <a:noAutofit/>
          </a:bodyPr>
          <a:lstStyle/>
          <a:p>
            <a:r>
              <a:rPr lang="ru-RU" sz="3600" dirty="0"/>
              <a:t>2) Подробнее о Микро- и </a:t>
            </a:r>
            <a:r>
              <a:rPr lang="ru-RU" sz="3600" dirty="0" err="1"/>
              <a:t>мезоэкономических</a:t>
            </a:r>
            <a:r>
              <a:rPr lang="ru-RU" sz="3600" dirty="0"/>
              <a:t> основаниях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980B41-6DF6-49A7-BF44-02197257D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1080" y="2129578"/>
            <a:ext cx="9733558" cy="384968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err="1"/>
              <a:t>Мезоэкономические</a:t>
            </a:r>
            <a:r>
              <a:rPr lang="ru-RU" sz="2400" dirty="0"/>
              <a:t> основания позволяют исследовать особенности развития  экономических систем, обусловленные </a:t>
            </a:r>
            <a:r>
              <a:rPr lang="ru-RU" sz="2400" b="1" dirty="0"/>
              <a:t>не </a:t>
            </a:r>
            <a:r>
              <a:rPr lang="ru-RU" sz="2400" dirty="0"/>
              <a:t>поведенческими характеристиками субъектов экономики, а </a:t>
            </a:r>
            <a:r>
              <a:rPr lang="ru-RU" sz="2400" b="1" dirty="0"/>
              <a:t>свойствами образующих ее структур</a:t>
            </a:r>
            <a:r>
              <a:rPr lang="ru-RU" sz="2400" dirty="0"/>
              <a:t>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/>
              <a:t>Тем самым </a:t>
            </a:r>
            <a:r>
              <a:rPr lang="ru-RU" sz="2400" dirty="0" err="1"/>
              <a:t>мезоэкономические</a:t>
            </a:r>
            <a:r>
              <a:rPr lang="ru-RU" sz="2400" dirty="0"/>
              <a:t> основания позволяют более тщательно исследовать </a:t>
            </a:r>
            <a:r>
              <a:rPr lang="ru-RU" sz="2400" b="1" dirty="0"/>
              <a:t>механизмы устойчивости </a:t>
            </a:r>
            <a:r>
              <a:rPr lang="ru-RU" sz="2400" dirty="0"/>
              <a:t>экономической системы в динамике.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7D29CF-5C7B-49C8-ABD3-29899016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55700" y="297727"/>
            <a:ext cx="4660900" cy="227010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B3D5B4-181E-4431-A632-987811EE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3064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B0D7-627F-49CB-9495-0986EF00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8390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более реалистичные, по сравнению с ортодоксальной микро-макроэкономикой, методологические постулаты - 2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3A348-57DE-438A-91AD-B14646C5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Если в ортодоксальной экономике основным объектом анализа является ценовой механизм координации с преобладанием отрицательных обратных связей, то гетеродоксальные </a:t>
            </a:r>
            <a:r>
              <a:rPr lang="ru-RU" dirty="0" err="1"/>
              <a:t>мезоэкономисты</a:t>
            </a:r>
            <a:r>
              <a:rPr lang="ru-RU" dirty="0"/>
              <a:t> уделяют равное внимание эффектам положительных обратных связей, которые, c одной стороны, обеспечивают в конечном счете экономический рост, а, с другой стороны, могут приводить к разбалансировке экономики, в т.ч.  к кризисам. </a:t>
            </a:r>
          </a:p>
          <a:p>
            <a:r>
              <a:rPr lang="ru-RU" dirty="0"/>
              <a:t>Признание роли и масштаба распространения </a:t>
            </a:r>
            <a:r>
              <a:rPr lang="ru-RU" b="1" dirty="0"/>
              <a:t>положительных обратных связей, </a:t>
            </a:r>
            <a:r>
              <a:rPr lang="ru-RU" dirty="0"/>
              <a:t>и это означает внимание не только к конкуренции, но к иным  спонтанно формирующимся  механизмам координации – </a:t>
            </a:r>
            <a:r>
              <a:rPr lang="ru-RU" b="1" dirty="0"/>
              <a:t>кооперации, </a:t>
            </a:r>
            <a:r>
              <a:rPr lang="ru-RU" b="1" dirty="0" err="1"/>
              <a:t>редистрибуции</a:t>
            </a:r>
            <a:r>
              <a:rPr lang="ru-RU" b="1" dirty="0"/>
              <a:t> </a:t>
            </a:r>
            <a:r>
              <a:rPr lang="ru-RU" dirty="0"/>
              <a:t>и др.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6B7801-9607-489F-8DDA-6A2D287D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95E42-752C-4E45-A4D6-CE03755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12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B0D7-627F-49CB-9495-0986EF00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8390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более реалистичные, по сравнению с ортодоксальной микро-макроэкономикой, методологические постулаты - 3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3A348-57DE-438A-91AD-B14646C5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гетеродоксальных</a:t>
            </a:r>
            <a:r>
              <a:rPr lang="ru-RU" dirty="0"/>
              <a:t> экономистов характерен </a:t>
            </a:r>
            <a:r>
              <a:rPr lang="ru-RU" b="1" dirty="0"/>
              <a:t>системный подход </a:t>
            </a:r>
            <a:r>
              <a:rPr lang="ru-RU" dirty="0"/>
              <a:t>к анализу экономики. Некоторые из них рассматривают </a:t>
            </a:r>
            <a:r>
              <a:rPr lang="ru-RU" dirty="0" err="1"/>
              <a:t>мезоэкономический</a:t>
            </a:r>
            <a:r>
              <a:rPr lang="ru-RU" dirty="0"/>
              <a:t> подход как синоним  системного подхода (см., например, </a:t>
            </a:r>
            <a:r>
              <a:rPr lang="en-US" dirty="0"/>
              <a:t> «the </a:t>
            </a:r>
            <a:r>
              <a:rPr lang="en-US" dirty="0" err="1"/>
              <a:t>mesoeconomic</a:t>
            </a:r>
            <a:r>
              <a:rPr lang="en-US" dirty="0"/>
              <a:t> or sector system approach»</a:t>
            </a:r>
            <a:r>
              <a:rPr lang="ru-RU" dirty="0"/>
              <a:t> </a:t>
            </a:r>
            <a:r>
              <a:rPr lang="en-US" dirty="0"/>
              <a:t>by </a:t>
            </a:r>
            <a:r>
              <a:rPr lang="en-GB" dirty="0"/>
              <a:t>Jean </a:t>
            </a:r>
            <a:r>
              <a:rPr lang="en-GB" dirty="0" err="1"/>
              <a:t>Carassus</a:t>
            </a:r>
            <a:r>
              <a:rPr lang="ru-RU" dirty="0"/>
              <a:t>. </a:t>
            </a:r>
            <a:r>
              <a:rPr lang="en-US" dirty="0"/>
              <a:t>In:  The construction sector system approach…, 2004).</a:t>
            </a:r>
            <a:endParaRPr lang="ru-RU" dirty="0"/>
          </a:p>
          <a:p>
            <a:r>
              <a:rPr lang="ru-RU" b="1" dirty="0"/>
              <a:t>Отказ от редукционистского подхода </a:t>
            </a:r>
            <a:r>
              <a:rPr lang="ru-RU" dirty="0"/>
              <a:t>в пользу системного подхода.  «Методологический смысл выделения мезоуровня заключается в том, что именно на этом уровне происходит формирование структур как главной характеристики системы. И именно поэтому, как отмечал Г. </a:t>
            </a:r>
            <a:r>
              <a:rPr lang="ru-RU" dirty="0" err="1"/>
              <a:t>Хакен</a:t>
            </a:r>
            <a:r>
              <a:rPr lang="ru-RU" dirty="0"/>
              <a:t>, во многих случаях систему вообще достаточно анализировать на </a:t>
            </a:r>
            <a:r>
              <a:rPr lang="ru-RU" dirty="0" err="1"/>
              <a:t>мезоуровне</a:t>
            </a:r>
            <a:r>
              <a:rPr lang="ru-RU" dirty="0"/>
              <a:t>, т.к. формируемые на этом уровне структуры уже содержат необходимую информацию об эволюции системы и ее самоорганизации» (Дерябина, 2018:  33).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6B7801-9607-489F-8DDA-6A2D287D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95E42-752C-4E45-A4D6-CE03755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518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7D3F71-9688-4999-B6B0-08D6B4F7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299" y="656795"/>
            <a:ext cx="10515600" cy="616271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21F48C-035B-4501-9C3C-3E602FB0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4328" y="5171108"/>
            <a:ext cx="5157787" cy="823912"/>
          </a:xfrm>
        </p:spPr>
        <p:txBody>
          <a:bodyPr>
            <a:normAutofit/>
          </a:bodyPr>
          <a:lstStyle/>
          <a:p>
            <a:r>
              <a:rPr lang="en-GB" cap="none" dirty="0"/>
              <a:t>http://cee-moscow.com/doc/2019/monograph.pdf</a:t>
            </a:r>
            <a:endParaRPr lang="ru-RU" cap="none" dirty="0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7ACC457B-94F2-4B0D-B4D3-F6B1522E19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01999" y="1118727"/>
            <a:ext cx="3086681" cy="4387679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F429D3DE-B11B-4785-9B26-2CDED69DAB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3042" y="5322582"/>
            <a:ext cx="5183188" cy="823912"/>
          </a:xfrm>
        </p:spPr>
        <p:txBody>
          <a:bodyPr>
            <a:normAutofit/>
          </a:bodyPr>
          <a:lstStyle/>
          <a:p>
            <a:r>
              <a:rPr lang="en-GB" cap="none" dirty="0"/>
              <a:t>http://cee-moscow.com/doc/2020/monograph.pdf</a:t>
            </a:r>
            <a:endParaRPr lang="ru-RU" cap="none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D94FFE0A-DBF2-42DD-A2FC-A48921CE75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229120" y="1123461"/>
            <a:ext cx="3179147" cy="4611077"/>
          </a:xfrm>
          <a:prstGeom prst="rect">
            <a:avLst/>
          </a:prstGeom>
        </p:spPr>
      </p:pic>
      <p:sp>
        <p:nvSpPr>
          <p:cNvPr id="14" name="Нижний колонтитул 13">
            <a:extLst>
              <a:ext uri="{FF2B5EF4-FFF2-40B4-BE49-F238E27FC236}">
                <a16:creationId xmlns:a16="http://schemas.microsoft.com/office/drawing/2014/main" id="{9B80A762-7DF7-41ED-B263-C8E640093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83279" y="101258"/>
            <a:ext cx="5938836" cy="309201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2CE948-C62F-4234-B9EC-3399B4D0B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44511" y="405006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1EE0C5-A80A-4818-B479-A803BFC495D6}"/>
              </a:ext>
            </a:extLst>
          </p:cNvPr>
          <p:cNvSpPr txBox="1"/>
          <p:nvPr/>
        </p:nvSpPr>
        <p:spPr>
          <a:xfrm>
            <a:off x="1543762" y="384797"/>
            <a:ext cx="50565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Под. ред. В.И. Маевского, С.Г. </a:t>
            </a:r>
            <a:r>
              <a:rPr lang="ru-RU" dirty="0" err="1"/>
              <a:t>Кирдиной-Чэндлер</a:t>
            </a:r>
            <a:r>
              <a:rPr lang="ru-RU" dirty="0"/>
              <a:t>, М.А. Дерябиной.  М.: Институт экономики,</a:t>
            </a:r>
          </a:p>
          <a:p>
            <a:r>
              <a:rPr lang="ru-RU" dirty="0"/>
              <a:t>2018. 314 с.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68BDD-5D5C-4A89-A2AD-886BA640FAAD}"/>
              </a:ext>
            </a:extLst>
          </p:cNvPr>
          <p:cNvSpPr txBox="1"/>
          <p:nvPr/>
        </p:nvSpPr>
        <p:spPr>
          <a:xfrm>
            <a:off x="6853042" y="370580"/>
            <a:ext cx="55223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Отв. редакторы В.И. Маевский и С.Г. Кирдина-Чэндлер.   М.: Институт экономики, </a:t>
            </a:r>
          </a:p>
          <a:p>
            <a:r>
              <a:rPr lang="ru-RU" dirty="0"/>
              <a:t>2020. 392 с.</a:t>
            </a:r>
          </a:p>
        </p:txBody>
      </p:sp>
    </p:spTree>
    <p:extLst>
      <p:ext uri="{BB962C8B-B14F-4D97-AF65-F5344CB8AC3E}">
        <p14:creationId xmlns:p14="http://schemas.microsoft.com/office/powerpoint/2010/main" val="3155558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B0D7-627F-49CB-9495-0986EF00A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83907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более реалистичные, по сравнению с ортодоксальной микро-макроэкономикой, методологические постулаты - 4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3A348-57DE-438A-91AD-B14646C53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Взгляд на экономику как на динамично развивающуюся систему,  при котором </a:t>
            </a:r>
            <a:r>
              <a:rPr lang="ru-RU" b="1" dirty="0"/>
              <a:t>не статические состояния</a:t>
            </a:r>
            <a:r>
              <a:rPr lang="ru-RU" dirty="0"/>
              <a:t> (или смена статических состояний), но жизненно важные для экономики процессы и условия их протекания, привлекают основное внимание.  Соответственно, формирование и развитие  </a:t>
            </a:r>
            <a:r>
              <a:rPr lang="ru-RU" b="1" dirty="0" err="1"/>
              <a:t>мезоэкономических</a:t>
            </a:r>
            <a:r>
              <a:rPr lang="ru-RU" b="1" dirty="0"/>
              <a:t> структур </a:t>
            </a:r>
            <a:r>
              <a:rPr lang="ru-RU" dirty="0"/>
              <a:t>рассматривается в динамике и с точки зрения тех процессов, которые они призваны обслуживать в динамичной экономической системе. </a:t>
            </a:r>
          </a:p>
          <a:p>
            <a:r>
              <a:rPr lang="ru-RU" b="1" dirty="0"/>
              <a:t>Эволюционный,  синергетический, исторический, динамический </a:t>
            </a:r>
            <a:r>
              <a:rPr lang="ru-RU" dirty="0"/>
              <a:t>подходы являются основой </a:t>
            </a:r>
            <a:r>
              <a:rPr lang="ru-RU" dirty="0" err="1"/>
              <a:t>мезоэкономического</a:t>
            </a:r>
            <a:r>
              <a:rPr lang="ru-RU" dirty="0"/>
              <a:t> анализа.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6B7801-9607-489F-8DDA-6A2D287D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95E42-752C-4E45-A4D6-CE03755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870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AB0D7-627F-49CB-9495-0986EF00A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Основной объект в </a:t>
            </a:r>
            <a:r>
              <a:rPr lang="ru-RU" dirty="0" err="1"/>
              <a:t>мезоэкономике</a:t>
            </a:r>
            <a:r>
              <a:rPr lang="ru-RU" dirty="0"/>
              <a:t> – динамичные структуры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83A348-57DE-438A-91AD-B14646C53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1940252"/>
            <a:ext cx="9988361" cy="3450613"/>
          </a:xfrm>
        </p:spPr>
        <p:txBody>
          <a:bodyPr>
            <a:noAutofit/>
          </a:bodyPr>
          <a:lstStyle/>
          <a:p>
            <a:r>
              <a:rPr lang="ru-RU" sz="2200" dirty="0"/>
              <a:t>Если Адам Смит использовал метафору «невидимой руки» для объяснения того, почему личные интересы приводят к организованной экономической жизни, а неоклассическая экономика вывела законы рыночной экономики из тенденций к </a:t>
            </a:r>
            <a:r>
              <a:rPr lang="ru-RU" sz="2200" b="1" dirty="0"/>
              <a:t>оптимизации издержек </a:t>
            </a:r>
            <a:r>
              <a:rPr lang="ru-RU" sz="2200" dirty="0"/>
              <a:t>производителей и потребителей в ходе конкурентного обмена, то  </a:t>
            </a:r>
            <a:r>
              <a:rPr lang="ru-RU" sz="2200" dirty="0" err="1">
                <a:highlight>
                  <a:srgbClr val="C0C0C0"/>
                </a:highlight>
              </a:rPr>
              <a:t>мезоээкономика</a:t>
            </a:r>
            <a:r>
              <a:rPr lang="ru-RU" sz="2200" dirty="0">
                <a:highlight>
                  <a:srgbClr val="C0C0C0"/>
                </a:highlight>
              </a:rPr>
              <a:t> объясняет самоорганизацию экономических систем через </a:t>
            </a:r>
            <a:r>
              <a:rPr lang="ru-RU" sz="2200" b="1" dirty="0">
                <a:highlight>
                  <a:srgbClr val="C0C0C0"/>
                </a:highlight>
              </a:rPr>
              <a:t>образование </a:t>
            </a:r>
            <a:r>
              <a:rPr lang="ru-RU" sz="2200" b="1" dirty="0" err="1">
                <a:highlight>
                  <a:srgbClr val="C0C0C0"/>
                </a:highlight>
              </a:rPr>
              <a:t>мезоэкономических</a:t>
            </a:r>
            <a:r>
              <a:rPr lang="ru-RU" sz="2200" b="1" dirty="0">
                <a:highlight>
                  <a:srgbClr val="C0C0C0"/>
                </a:highlight>
              </a:rPr>
              <a:t> структур </a:t>
            </a:r>
            <a:r>
              <a:rPr lang="ru-RU" sz="2200" dirty="0">
                <a:highlight>
                  <a:srgbClr val="C0C0C0"/>
                </a:highlight>
              </a:rPr>
              <a:t>разного рода - пространственных, </a:t>
            </a:r>
            <a:r>
              <a:rPr lang="ru-RU" sz="2200" dirty="0" err="1">
                <a:highlight>
                  <a:srgbClr val="C0C0C0"/>
                </a:highlight>
              </a:rPr>
              <a:t>временнЫх</a:t>
            </a:r>
            <a:r>
              <a:rPr lang="ru-RU" sz="2200" dirty="0">
                <a:highlight>
                  <a:srgbClr val="C0C0C0"/>
                </a:highlight>
              </a:rPr>
              <a:t>, функциональных,  включающих в себя обезличенные </a:t>
            </a:r>
            <a:r>
              <a:rPr lang="ru-RU" sz="2200" dirty="0" err="1">
                <a:highlight>
                  <a:srgbClr val="C0C0C0"/>
                </a:highlight>
              </a:rPr>
              <a:t>надперсональные</a:t>
            </a:r>
            <a:r>
              <a:rPr lang="ru-RU" sz="2200" dirty="0">
                <a:highlight>
                  <a:srgbClr val="C0C0C0"/>
                </a:highlight>
              </a:rPr>
              <a:t> элементы (организации, подсистемы), которые упорядочивают разнообразные процессы развития экономической системы (экономики как целого).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6B7801-9607-489F-8DDA-6A2D287D7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BE95E42-752C-4E45-A4D6-CE037552C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7905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E502B-B079-43D9-B1DA-930CD69C8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171" y="253603"/>
            <a:ext cx="10014857" cy="1143000"/>
          </a:xfrm>
        </p:spPr>
        <p:txBody>
          <a:bodyPr>
            <a:noAutofit/>
          </a:bodyPr>
          <a:lstStyle/>
          <a:p>
            <a:r>
              <a:rPr lang="ru-RU" dirty="0"/>
              <a:t>Еще одно определение </a:t>
            </a:r>
            <a:r>
              <a:rPr lang="ru-RU" dirty="0" err="1"/>
              <a:t>мезоэкономики</a:t>
            </a:r>
            <a:r>
              <a:rPr lang="ru-RU" dirty="0"/>
              <a:t>: это </a:t>
            </a:r>
            <a:r>
              <a:rPr lang="ru-RU" dirty="0">
                <a:solidFill>
                  <a:srgbClr val="FF0000"/>
                </a:solidFill>
              </a:rPr>
              <a:t>то, чем занимаются исследователи,</a:t>
            </a:r>
            <a:r>
              <a:rPr lang="ru-RU" dirty="0"/>
              <a:t> называющие себя </a:t>
            </a:r>
            <a:r>
              <a:rPr lang="ru-RU" dirty="0" err="1"/>
              <a:t>мезоэкономистами</a:t>
            </a: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5E667A-1DE0-4087-B423-B5986F3C12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252" y="2374106"/>
            <a:ext cx="5386917" cy="639763"/>
          </a:xfrm>
        </p:spPr>
        <p:txBody>
          <a:bodyPr>
            <a:normAutofit/>
          </a:bodyPr>
          <a:lstStyle/>
          <a:p>
            <a:r>
              <a:rPr lang="ru-RU" dirty="0"/>
              <a:t>    Макроэкономисты 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8674263B-29C5-4763-9466-1A2F6EAB95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" y="3067844"/>
            <a:ext cx="2952750" cy="1552575"/>
          </a:xfrm>
          <a:prstGeom prst="rect">
            <a:avLst/>
          </a:prstGeom>
        </p:spPr>
      </p:pic>
      <p:sp>
        <p:nvSpPr>
          <p:cNvPr id="5" name="Текст 4">
            <a:extLst>
              <a:ext uri="{FF2B5EF4-FFF2-40B4-BE49-F238E27FC236}">
                <a16:creationId xmlns:a16="http://schemas.microsoft.com/office/drawing/2014/main" id="{1A1FEC1E-22C0-4661-BE2B-3A838CEE96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11980" y="2398237"/>
            <a:ext cx="7178463" cy="639763"/>
          </a:xfrm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sz="2400" b="1" dirty="0" err="1"/>
              <a:t>Мезоэкономисты</a:t>
            </a:r>
            <a:r>
              <a:rPr lang="ru-RU" sz="2400" b="1" dirty="0"/>
              <a:t>  </a:t>
            </a:r>
            <a:r>
              <a:rPr lang="ru-RU" dirty="0"/>
              <a:t>          </a:t>
            </a:r>
            <a:r>
              <a:rPr lang="ru-RU" dirty="0" err="1"/>
              <a:t>Микроэкономисты</a:t>
            </a:r>
            <a:endParaRPr lang="ru-RU" dirty="0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F9DE59C4-1EDF-4414-9918-C32D4781BF1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8138761" y="3062131"/>
            <a:ext cx="2619375" cy="1743075"/>
          </a:xfrm>
          <a:prstGeom prst="rect">
            <a:avLst/>
          </a:prstGeom>
        </p:spPr>
      </p:pic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F2C18451-FF9B-4B4F-A224-87CAC644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85158" y="-13864"/>
            <a:ext cx="6448664" cy="372371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C388EA-428E-466B-8B8F-3628F8030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2B18E87-DF88-4C72-A985-6F7FDBA7DF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0393" y="3115072"/>
            <a:ext cx="2600325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6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36B7C5-75FA-42E8-8C64-EAEA47B1E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Итак, «Новая» гетеродоксальная </a:t>
            </a:r>
            <a:r>
              <a:rPr lang="ru-RU" dirty="0" err="1"/>
              <a:t>Мезоэкономика</a:t>
            </a:r>
            <a:r>
              <a:rPr lang="ru-RU" dirty="0"/>
              <a:t> – это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6D501CC-3B76-4E2B-A021-7DE8CC142B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2200" dirty="0"/>
              <a:t>актуальное  и активно развивающееся направление  экономических исследований,  имеющее целью изучение динамичных структур, упорядочивающих и обеспечивающих  развитие экономических систем.  </a:t>
            </a:r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CCBF0166-599A-4BFA-B79A-919E84D421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6647" y="1825625"/>
            <a:ext cx="5181600" cy="2915844"/>
          </a:xfrm>
        </p:spPr>
      </p:pic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99A323-8E5C-45C8-B738-1DC417086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6A55F7-A1DD-404C-8C1A-BDD5FC57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8482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8609" y="329307"/>
            <a:ext cx="8336227" cy="1143000"/>
          </a:xfrm>
        </p:spPr>
        <p:txBody>
          <a:bodyPr>
            <a:normAutofit fontScale="90000"/>
          </a:bodyPr>
          <a:lstStyle/>
          <a:p>
            <a:r>
              <a:rPr lang="ru-RU" sz="2933" cap="none" dirty="0"/>
              <a:t>Логарифмический график темпа роста публикационной активности по запросам «</a:t>
            </a:r>
            <a:r>
              <a:rPr lang="ru-RU" sz="2933" cap="none" dirty="0" err="1"/>
              <a:t>microeconomics</a:t>
            </a:r>
            <a:r>
              <a:rPr lang="ru-RU" sz="2933" cap="none" dirty="0"/>
              <a:t>», «</a:t>
            </a:r>
            <a:r>
              <a:rPr lang="ru-RU" sz="2933" cap="none" dirty="0" err="1"/>
              <a:t>macroeconomics</a:t>
            </a:r>
            <a:r>
              <a:rPr lang="ru-RU" sz="2933" cap="none" dirty="0"/>
              <a:t>» и «</a:t>
            </a:r>
            <a:r>
              <a:rPr lang="ru-RU" sz="2933" cap="none" dirty="0" err="1"/>
              <a:t>mesoeconomics</a:t>
            </a:r>
            <a:r>
              <a:rPr lang="ru-RU" sz="2933" cap="none" dirty="0"/>
              <a:t>»,  по материалам </a:t>
            </a:r>
            <a:r>
              <a:rPr lang="en-US" sz="2933" cap="none" dirty="0"/>
              <a:t>G</a:t>
            </a:r>
            <a:r>
              <a:rPr lang="ru-RU" sz="2933" cap="none" dirty="0" err="1"/>
              <a:t>oogle</a:t>
            </a:r>
            <a:r>
              <a:rPr lang="ru-RU" sz="2933" cap="none" dirty="0"/>
              <a:t> </a:t>
            </a:r>
            <a:r>
              <a:rPr lang="en-US" sz="2933" cap="none" dirty="0"/>
              <a:t>S</a:t>
            </a:r>
            <a:r>
              <a:rPr lang="ru-RU" sz="2933" cap="none" dirty="0" err="1"/>
              <a:t>cholar</a:t>
            </a:r>
            <a:r>
              <a:rPr lang="ru-RU" sz="2933" cap="none" dirty="0"/>
              <a:t>, 1981-2017 (Круглова, 2018).</a:t>
            </a:r>
            <a:endParaRPr lang="ru-RU" cap="none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5132292"/>
              </p:ext>
            </p:extLst>
          </p:nvPr>
        </p:nvGraphicFramePr>
        <p:xfrm>
          <a:off x="280323" y="2049540"/>
          <a:ext cx="10972800" cy="4132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020D1557-962C-49EF-8547-577B8ABF6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5410" y="151324"/>
            <a:ext cx="5938836" cy="309201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DC3DC7-441B-4B33-9A81-5AD6F5E5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" name="Объект 3" descr="Сара самка, что-то с глазами. - IMG_20171011_093839.jpg">
            <a:extLst>
              <a:ext uri="{FF2B5EF4-FFF2-40B4-BE49-F238E27FC236}">
                <a16:creationId xmlns:a16="http://schemas.microsoft.com/office/drawing/2014/main" id="{4B8B564E-27CA-4A83-AB59-C8494CC3D7FE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1" y="305925"/>
            <a:ext cx="1316696" cy="18749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A5D23C9-6995-44CF-B6FE-D827B392E8D1}"/>
              </a:ext>
            </a:extLst>
          </p:cNvPr>
          <p:cNvSpPr/>
          <p:nvPr/>
        </p:nvSpPr>
        <p:spPr>
          <a:xfrm>
            <a:off x="10399779" y="2180861"/>
            <a:ext cx="1824203" cy="174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33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https://forum.volnistye.ru/viewtopic.php?t=9693 </a:t>
            </a:r>
            <a:endParaRPr lang="ru-RU" sz="533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790F8-06B3-472F-80C8-EAD766C7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3051805"/>
            <a:ext cx="8643154" cy="1012930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Структура «новой» </a:t>
            </a:r>
            <a:r>
              <a:rPr lang="ru-RU" sz="4000" dirty="0" err="1"/>
              <a:t>мезоэкономики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A2C0A1-19B7-4FCE-BC14-2DF61A1C6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8" y="3806195"/>
            <a:ext cx="9518561" cy="10129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dirty="0"/>
              <a:t>(по материалам исследований в России и мире)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E260CE-B752-4CCC-882A-E346E559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67F660-C3CB-4F66-B0D6-A8D3C7312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3756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C795F-D5A4-4707-B14D-006B9A395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Кого считать  представителями </a:t>
            </a:r>
            <a:r>
              <a:rPr lang="ru-RU" dirty="0" err="1"/>
              <a:t>мезоэкономики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E7F860-E90F-4162-8D46-86BB08464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/>
              <a:t>Первый</a:t>
            </a:r>
            <a:r>
              <a:rPr lang="ru-RU" dirty="0"/>
              <a:t> подход («самоназвание») – отнести к представителям гетеродоксальной </a:t>
            </a:r>
            <a:r>
              <a:rPr lang="ru-RU" dirty="0" err="1"/>
              <a:t>мезоэкономики</a:t>
            </a:r>
            <a:r>
              <a:rPr lang="ru-RU" dirty="0"/>
              <a:t> тех,  кто называет себя </a:t>
            </a:r>
            <a:r>
              <a:rPr lang="ru-RU" dirty="0" err="1"/>
              <a:t>мезоэкономистами</a:t>
            </a:r>
            <a:r>
              <a:rPr lang="ru-RU" dirty="0"/>
              <a:t>, </a:t>
            </a:r>
            <a:r>
              <a:rPr lang="ru-RU" dirty="0">
                <a:solidFill>
                  <a:srgbClr val="FF0000"/>
                </a:solidFill>
              </a:rPr>
              <a:t>указывает </a:t>
            </a:r>
            <a:r>
              <a:rPr lang="ru-RU" dirty="0" err="1">
                <a:solidFill>
                  <a:srgbClr val="FF0000"/>
                </a:solidFill>
              </a:rPr>
              <a:t>мезоэкономику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/>
              <a:t>в системе ключевых слов, названиях работ, обсуждает проблемы с точки рения </a:t>
            </a:r>
            <a:r>
              <a:rPr lang="ru-RU" dirty="0" err="1"/>
              <a:t>мезоэкономического</a:t>
            </a:r>
            <a:r>
              <a:rPr lang="ru-RU" dirty="0"/>
              <a:t> подхода и т.п.</a:t>
            </a:r>
          </a:p>
          <a:p>
            <a:r>
              <a:rPr lang="ru-RU" b="1" dirty="0"/>
              <a:t>Второй </a:t>
            </a:r>
            <a:r>
              <a:rPr lang="ru-RU" dirty="0"/>
              <a:t>подход – добавить к ним тех, кто, не называя себя </a:t>
            </a:r>
            <a:r>
              <a:rPr lang="ru-RU" dirty="0" err="1"/>
              <a:t>мезоэкономистами</a:t>
            </a:r>
            <a:r>
              <a:rPr lang="ru-RU" dirty="0"/>
              <a:t>, использовал </a:t>
            </a:r>
            <a:r>
              <a:rPr lang="ru-RU" dirty="0" err="1"/>
              <a:t>мезоэкономический</a:t>
            </a:r>
            <a:r>
              <a:rPr lang="ru-RU" dirty="0"/>
              <a:t> подход в своих исследованиях. Тогда к </a:t>
            </a:r>
            <a:r>
              <a:rPr lang="ru-RU" dirty="0" err="1"/>
              <a:t>мезоэкономистам</a:t>
            </a:r>
            <a:r>
              <a:rPr lang="ru-RU" dirty="0"/>
              <a:t>  в определенной мере могут быть отнесены не вошедшие в «пантеон» экономического мейнстрима  Й.А. </a:t>
            </a:r>
            <a:r>
              <a:rPr lang="ru-RU" dirty="0" err="1"/>
              <a:t>Шумпетер</a:t>
            </a:r>
            <a:r>
              <a:rPr lang="ru-RU" dirty="0"/>
              <a:t>, В. Леонтьев, П. </a:t>
            </a:r>
            <a:r>
              <a:rPr lang="ru-RU" dirty="0" err="1"/>
              <a:t>Сраффа</a:t>
            </a:r>
            <a:r>
              <a:rPr lang="ru-RU" dirty="0"/>
              <a:t>, К. </a:t>
            </a:r>
            <a:r>
              <a:rPr lang="ru-RU" dirty="0" err="1"/>
              <a:t>Поланьи</a:t>
            </a:r>
            <a:r>
              <a:rPr lang="ru-RU" dirty="0"/>
              <a:t>….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ED44D0E-1284-4F0A-AAFE-F33080277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DCE01BC-A65B-4021-B60D-8EBCA5847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0203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580299-31E4-4757-9BD8-695B0B7F5C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014" y="441416"/>
            <a:ext cx="4631361" cy="388446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BA6625-0F77-47FB-A0C2-B4E0F8CB7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034" y="310053"/>
            <a:ext cx="4631361" cy="1498456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sz="3600" dirty="0">
                <a:solidFill>
                  <a:srgbClr val="000000"/>
                </a:solidFill>
              </a:rPr>
              <a:t>Мезоэкономика за рубежом</a:t>
            </a:r>
            <a:endParaRPr lang="en-US" sz="3600" dirty="0">
              <a:solidFill>
                <a:srgbClr val="0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E1FAC-8F92-44EE-97EC-3979A81D98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51766" y="2001029"/>
            <a:ext cx="6077038" cy="3639289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indent="-304792"/>
            <a:endParaRPr lang="ru-RU" sz="1800" i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304792">
              <a:lnSpc>
                <a:spcPct val="100000"/>
              </a:lnSpc>
              <a:spcBef>
                <a:spcPts val="0"/>
              </a:spcBef>
            </a:pPr>
            <a:r>
              <a:rPr lang="ru-RU" sz="2133" dirty="0">
                <a:solidFill>
                  <a:srgbClr val="000000"/>
                </a:solidFill>
              </a:rPr>
              <a:t>Распространение термина </a:t>
            </a:r>
            <a:r>
              <a:rPr lang="en-US" sz="2133" i="1" dirty="0" err="1">
                <a:solidFill>
                  <a:srgbClr val="000000"/>
                </a:solidFill>
              </a:rPr>
              <a:t>Mesoeconomics</a:t>
            </a:r>
            <a:r>
              <a:rPr lang="en-US" sz="2133" dirty="0">
                <a:solidFill>
                  <a:srgbClr val="000000"/>
                </a:solidFill>
              </a:rPr>
              <a:t> </a:t>
            </a:r>
            <a:r>
              <a:rPr lang="ru-RU" sz="2133" dirty="0">
                <a:solidFill>
                  <a:srgbClr val="000000"/>
                </a:solidFill>
              </a:rPr>
              <a:t>начинается с 1980-х гг.</a:t>
            </a:r>
          </a:p>
          <a:p>
            <a:pPr indent="-304792">
              <a:lnSpc>
                <a:spcPct val="100000"/>
              </a:lnSpc>
              <a:spcBef>
                <a:spcPts val="0"/>
              </a:spcBef>
            </a:pPr>
            <a:r>
              <a:rPr lang="ru-RU" sz="2133" dirty="0">
                <a:solidFill>
                  <a:srgbClr val="000000"/>
                </a:solidFill>
              </a:rPr>
              <a:t>Как теоретическую дисциплину, </a:t>
            </a:r>
            <a:r>
              <a:rPr lang="ru-RU" sz="2133" dirty="0" err="1">
                <a:solidFill>
                  <a:srgbClr val="000000"/>
                </a:solidFill>
              </a:rPr>
              <a:t>мезоэкономику</a:t>
            </a:r>
            <a:r>
              <a:rPr lang="ru-RU" sz="2133" dirty="0">
                <a:solidFill>
                  <a:srgbClr val="000000"/>
                </a:solidFill>
              </a:rPr>
              <a:t> развивают преимущественно в Европе (Германия - Вольфрам </a:t>
            </a:r>
            <a:r>
              <a:rPr lang="ru-RU" sz="2133" dirty="0" err="1">
                <a:solidFill>
                  <a:srgbClr val="000000"/>
                </a:solidFill>
              </a:rPr>
              <a:t>Эльснер</a:t>
            </a:r>
            <a:r>
              <a:rPr lang="ru-RU" sz="2133" dirty="0">
                <a:solidFill>
                  <a:srgbClr val="000000"/>
                </a:solidFill>
              </a:rPr>
              <a:t>, и </a:t>
            </a:r>
            <a:r>
              <a:rPr lang="ru-RU" sz="2133" dirty="0" err="1">
                <a:solidFill>
                  <a:srgbClr val="000000"/>
                </a:solidFill>
              </a:rPr>
              <a:t>Торстейн</a:t>
            </a:r>
            <a:r>
              <a:rPr lang="ru-RU" sz="2133" dirty="0">
                <a:solidFill>
                  <a:srgbClr val="000000"/>
                </a:solidFill>
              </a:rPr>
              <a:t> </a:t>
            </a:r>
            <a:r>
              <a:rPr lang="ru-RU" sz="2133" dirty="0" err="1">
                <a:solidFill>
                  <a:srgbClr val="000000"/>
                </a:solidFill>
              </a:rPr>
              <a:t>Хайнрих</a:t>
            </a:r>
            <a:r>
              <a:rPr lang="ru-RU" sz="2133" dirty="0">
                <a:solidFill>
                  <a:srgbClr val="000000"/>
                </a:solidFill>
              </a:rPr>
              <a:t>, Швейцария -   Курт </a:t>
            </a:r>
            <a:r>
              <a:rPr lang="ru-RU" sz="2133" dirty="0" err="1">
                <a:solidFill>
                  <a:srgbClr val="000000"/>
                </a:solidFill>
              </a:rPr>
              <a:t>Допфер</a:t>
            </a:r>
            <a:r>
              <a:rPr lang="ru-RU" sz="2133" dirty="0">
                <a:solidFill>
                  <a:srgbClr val="000000"/>
                </a:solidFill>
              </a:rPr>
              <a:t> и </a:t>
            </a:r>
            <a:r>
              <a:rPr lang="ru-RU" sz="2133" dirty="0" err="1">
                <a:solidFill>
                  <a:srgbClr val="000000"/>
                </a:solidFill>
              </a:rPr>
              <a:t>Джайсон</a:t>
            </a:r>
            <a:r>
              <a:rPr lang="ru-RU" sz="2133" dirty="0">
                <a:solidFill>
                  <a:srgbClr val="000000"/>
                </a:solidFill>
              </a:rPr>
              <a:t> </a:t>
            </a:r>
            <a:r>
              <a:rPr lang="ru-RU" sz="2133" dirty="0" err="1">
                <a:solidFill>
                  <a:srgbClr val="000000"/>
                </a:solidFill>
              </a:rPr>
              <a:t>Поттс</a:t>
            </a:r>
            <a:r>
              <a:rPr lang="ru-RU" sz="2133" dirty="0">
                <a:solidFill>
                  <a:srgbClr val="000000"/>
                </a:solidFill>
              </a:rPr>
              <a:t>, Франция - Клод </a:t>
            </a:r>
            <a:r>
              <a:rPr lang="ru-RU" sz="2133" dirty="0" err="1">
                <a:solidFill>
                  <a:srgbClr val="000000"/>
                </a:solidFill>
              </a:rPr>
              <a:t>Менар</a:t>
            </a:r>
            <a:r>
              <a:rPr lang="ru-RU" sz="2133" dirty="0">
                <a:solidFill>
                  <a:srgbClr val="000000"/>
                </a:solidFill>
              </a:rPr>
              <a:t> и др. гетеродоксальные экономисты разных стран).</a:t>
            </a:r>
          </a:p>
          <a:p>
            <a:pPr indent="-304792">
              <a:lnSpc>
                <a:spcPct val="100000"/>
              </a:lnSpc>
              <a:spcBef>
                <a:spcPts val="0"/>
              </a:spcBef>
            </a:pPr>
            <a:r>
              <a:rPr lang="ru-RU" sz="2133" dirty="0">
                <a:solidFill>
                  <a:srgbClr val="000000"/>
                </a:solidFill>
              </a:rPr>
              <a:t>Причина – неудовлетворенность аналитическими возможностями неоклассического мейнстрима для исследования </a:t>
            </a:r>
            <a:r>
              <a:rPr lang="ru-RU" sz="2133" i="1" dirty="0">
                <a:solidFill>
                  <a:srgbClr val="000000"/>
                </a:solidFill>
              </a:rPr>
              <a:t>сложной экономики. </a:t>
            </a:r>
            <a:endParaRPr lang="en-US" sz="2133" i="1" dirty="0">
              <a:solidFill>
                <a:srgbClr val="000000"/>
              </a:solidFill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A835EF2D-0918-46F0-BF57-1B0ED3CDA33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953329" y="2383651"/>
            <a:ext cx="1814115" cy="1777822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A9A6532-3B88-450E-A0FA-00A8EBDA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30030" y="-34948"/>
            <a:ext cx="5258055" cy="426834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94EB92-B433-479C-89B1-C0AE093B8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861829"/>
            <a:ext cx="793971" cy="345001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EA78A67-1C64-41B2-A16D-00B5614F30B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</a:blip>
          <a:srcRect r="2" b="2"/>
          <a:stretch/>
        </p:blipFill>
        <p:spPr>
          <a:xfrm>
            <a:off x="870857" y="3989578"/>
            <a:ext cx="1926340" cy="1995740"/>
          </a:xfrm>
          <a:custGeom>
            <a:avLst/>
            <a:gdLst>
              <a:gd name="connsiteX0" fmla="*/ 3028805 w 6057610"/>
              <a:gd name="connsiteY0" fmla="*/ 0 h 6057610"/>
              <a:gd name="connsiteX1" fmla="*/ 6057610 w 6057610"/>
              <a:gd name="connsiteY1" fmla="*/ 3028805 h 6057610"/>
              <a:gd name="connsiteX2" fmla="*/ 3028805 w 6057610"/>
              <a:gd name="connsiteY2" fmla="*/ 6057610 h 6057610"/>
              <a:gd name="connsiteX3" fmla="*/ 0 w 6057610"/>
              <a:gd name="connsiteY3" fmla="*/ 3028805 h 6057610"/>
              <a:gd name="connsiteX4" fmla="*/ 3028805 w 6057610"/>
              <a:gd name="connsiteY4" fmla="*/ 0 h 605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6DE897-2848-4CB2-8390-888C8EB3F4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/>
          </a:blip>
          <a:srcRect l="19409" r="14406" b="-2"/>
          <a:stretch/>
        </p:blipFill>
        <p:spPr>
          <a:xfrm>
            <a:off x="111841" y="2685674"/>
            <a:ext cx="2038049" cy="1694283"/>
          </a:xfrm>
          <a:custGeom>
            <a:avLst/>
            <a:gdLst>
              <a:gd name="connsiteX0" fmla="*/ 0 w 4443799"/>
              <a:gd name="connsiteY0" fmla="*/ 0 h 3776782"/>
              <a:gd name="connsiteX1" fmla="*/ 4164578 w 4443799"/>
              <a:gd name="connsiteY1" fmla="*/ 0 h 3776782"/>
              <a:gd name="connsiteX2" fmla="*/ 4238884 w 4443799"/>
              <a:gd name="connsiteY2" fmla="*/ 154250 h 3776782"/>
              <a:gd name="connsiteX3" fmla="*/ 4443799 w 4443799"/>
              <a:gd name="connsiteY3" fmla="*/ 1169228 h 3776782"/>
              <a:gd name="connsiteX4" fmla="*/ 1836244 w 4443799"/>
              <a:gd name="connsiteY4" fmla="*/ 3776782 h 3776782"/>
              <a:gd name="connsiteX5" fmla="*/ 177598 w 4443799"/>
              <a:gd name="connsiteY5" fmla="*/ 3181344 h 3776782"/>
              <a:gd name="connsiteX6" fmla="*/ 0 w 4443799"/>
              <a:gd name="connsiteY6" fmla="*/ 3019932 h 377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3799" h="3776782">
                <a:moveTo>
                  <a:pt x="0" y="0"/>
                </a:moveTo>
                <a:lnTo>
                  <a:pt x="4164578" y="0"/>
                </a:lnTo>
                <a:lnTo>
                  <a:pt x="4238884" y="154250"/>
                </a:lnTo>
                <a:cubicBezTo>
                  <a:pt x="4370833" y="466214"/>
                  <a:pt x="4443799" y="809200"/>
                  <a:pt x="4443799" y="1169228"/>
                </a:cubicBezTo>
                <a:cubicBezTo>
                  <a:pt x="4443799" y="2609341"/>
                  <a:pt x="3276357" y="3776782"/>
                  <a:pt x="1836244" y="3776782"/>
                </a:cubicBezTo>
                <a:cubicBezTo>
                  <a:pt x="1206195" y="3776782"/>
                  <a:pt x="628337" y="3553326"/>
                  <a:pt x="177598" y="3181344"/>
                </a:cubicBezTo>
                <a:lnTo>
                  <a:pt x="0" y="3019932"/>
                </a:lnTo>
                <a:close/>
              </a:path>
            </a:pathLst>
          </a:custGeom>
          <a:effectLst>
            <a:softEdge rad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D32DF23-03A8-4CA7-9AA0-9C7EE520C44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alphaModFix/>
          </a:blip>
          <a:srcRect t="12970" r="-3" b="21217"/>
          <a:stretch/>
        </p:blipFill>
        <p:spPr>
          <a:xfrm>
            <a:off x="2496817" y="4189001"/>
            <a:ext cx="1779076" cy="1525519"/>
          </a:xfrm>
          <a:custGeom>
            <a:avLst/>
            <a:gdLst>
              <a:gd name="connsiteX0" fmla="*/ 1539166 w 3440586"/>
              <a:gd name="connsiteY0" fmla="*/ 0 h 2950205"/>
              <a:gd name="connsiteX1" fmla="*/ 3440586 w 3440586"/>
              <a:gd name="connsiteY1" fmla="*/ 1901419 h 2950205"/>
              <a:gd name="connsiteX2" fmla="*/ 3211095 w 3440586"/>
              <a:gd name="connsiteY2" fmla="*/ 2807749 h 2950205"/>
              <a:gd name="connsiteX3" fmla="*/ 3124550 w 3440586"/>
              <a:gd name="connsiteY3" fmla="*/ 2950205 h 2950205"/>
              <a:gd name="connsiteX4" fmla="*/ 0 w 3440586"/>
              <a:gd name="connsiteY4" fmla="*/ 2950205 h 2950205"/>
              <a:gd name="connsiteX5" fmla="*/ 0 w 3440586"/>
              <a:gd name="connsiteY5" fmla="*/ 788141 h 2950205"/>
              <a:gd name="connsiteX6" fmla="*/ 71938 w 3440586"/>
              <a:gd name="connsiteY6" fmla="*/ 691940 h 2950205"/>
              <a:gd name="connsiteX7" fmla="*/ 1539166 w 3440586"/>
              <a:gd name="connsiteY7" fmla="*/ 0 h 2950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40586" h="2950205">
                <a:moveTo>
                  <a:pt x="1539166" y="0"/>
                </a:moveTo>
                <a:cubicBezTo>
                  <a:pt x="2589292" y="0"/>
                  <a:pt x="3440586" y="851294"/>
                  <a:pt x="3440586" y="1901419"/>
                </a:cubicBezTo>
                <a:cubicBezTo>
                  <a:pt x="3440586" y="2229583"/>
                  <a:pt x="3357452" y="2538330"/>
                  <a:pt x="3211095" y="2807749"/>
                </a:cubicBezTo>
                <a:lnTo>
                  <a:pt x="3124550" y="2950205"/>
                </a:lnTo>
                <a:lnTo>
                  <a:pt x="0" y="2950205"/>
                </a:lnTo>
                <a:lnTo>
                  <a:pt x="0" y="788141"/>
                </a:lnTo>
                <a:lnTo>
                  <a:pt x="71938" y="691940"/>
                </a:lnTo>
                <a:cubicBezTo>
                  <a:pt x="420687" y="269355"/>
                  <a:pt x="948471" y="0"/>
                  <a:pt x="1539166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1026" name="Picture 2" descr="Image result for claude menard">
            <a:extLst>
              <a:ext uri="{FF2B5EF4-FFF2-40B4-BE49-F238E27FC236}">
                <a16:creationId xmlns:a16="http://schemas.microsoft.com/office/drawing/2014/main" id="{E860420A-49CC-489F-A503-1DA4A97B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941" y="2616346"/>
            <a:ext cx="1443043" cy="210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8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A581C6-380B-4C21-B9C1-F2FA9BDF84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28" y="594451"/>
            <a:ext cx="10133512" cy="132556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В России центром </a:t>
            </a:r>
            <a:r>
              <a:rPr lang="ru-RU" sz="4000" dirty="0" err="1"/>
              <a:t>мезоэкономических</a:t>
            </a:r>
            <a:r>
              <a:rPr lang="ru-RU" sz="4000" dirty="0"/>
              <a:t> исследований с 2000-х гг. являлся ЦЭМИ РАН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5269555-AEC1-48C0-854B-F18CC5226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4614" y="2156873"/>
            <a:ext cx="3662961" cy="348201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2F8AA1-B0C0-4A18-9EE4-EAA19DCAA7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7832" y="4230015"/>
            <a:ext cx="4982507" cy="16398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2001.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Мезоэкономика переходного периода: рынки, отрасли, предприятия.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 ред.  Г.Б. </a:t>
            </a:r>
            <a:r>
              <a:rPr lang="ru-RU" sz="20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Клейнера</a:t>
            </a:r>
            <a:r>
              <a:rPr lang="ru-RU" sz="2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М.: Наука, 516 с.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2011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Мезоэкономика развития / Под ред. Г.Б.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Клейнера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М.: Наука, 805 с</a:t>
            </a:r>
            <a:r>
              <a:rPr lang="ru-RU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B5EF580-0059-46BC-B0C0-7BC297BF0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969705-7D0E-44A2-AA89-64498F8BD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3161" y="4230015"/>
            <a:ext cx="5318839" cy="217571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2002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Дементьев В.Е. Теория национальной экономики и </a:t>
            </a:r>
            <a:r>
              <a:rPr lang="ru-RU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мезоэкономическая</a:t>
            </a:r>
            <a:r>
              <a:rPr lang="ru-RU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теория // Российский экономический журнал. № 4.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2015.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Дементьев В.Е.  Микро- и </a:t>
            </a:r>
            <a:r>
              <a:rPr lang="ru-RU" sz="2000" dirty="0" err="1">
                <a:latin typeface="Calibri" panose="020F0502020204030204" pitchFamily="34" charset="0"/>
                <a:cs typeface="Times New Roman" panose="02020603050405020304" pitchFamily="18" charset="0"/>
              </a:rPr>
              <a:t>мезооснования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 макроэкономической динамики // Вестник Университета  (ГУУ). № 8</a:t>
            </a:r>
            <a:endParaRPr lang="ru-RU" sz="2000" dirty="0"/>
          </a:p>
        </p:txBody>
      </p:sp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E22712B-1ADD-4C53-AD58-EEDD2B0AE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0976D193-D021-4E67-9E29-C4FCFCA00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7" name="Picture 10" descr="Image result for Ð´ÐµÐ¼ÐµÐ½ÑÑÐµÐ² Ð²Ð¸ÐºÑÐ¾Ñ ÐµÐ²Ð³ÐµÐ½ÑÐµÐ²Ð¸Ñ">
            <a:extLst>
              <a:ext uri="{FF2B5EF4-FFF2-40B4-BE49-F238E27FC236}">
                <a16:creationId xmlns:a16="http://schemas.microsoft.com/office/drawing/2014/main" id="{39F0E0A7-7579-40F4-8FEB-72EB31EF7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722" y="1619273"/>
            <a:ext cx="1955537" cy="2610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Клейнер Г Б&quot;">
            <a:extLst>
              <a:ext uri="{FF2B5EF4-FFF2-40B4-BE49-F238E27FC236}">
                <a16:creationId xmlns:a16="http://schemas.microsoft.com/office/drawing/2014/main" id="{5D0DDAAC-33E0-4C03-BE2F-301EBBE9B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4785" y="1629070"/>
            <a:ext cx="2028270" cy="2704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47106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384" y="2020222"/>
            <a:ext cx="4006891" cy="3744757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br>
              <a:rPr lang="ru-RU" sz="2200" dirty="0">
                <a:solidFill>
                  <a:schemeClr val="accent1"/>
                </a:solidFill>
              </a:rPr>
            </a:br>
            <a:r>
              <a:rPr lang="ru-RU" sz="2200" dirty="0">
                <a:solidFill>
                  <a:schemeClr val="accent1"/>
                </a:solidFill>
              </a:rPr>
              <a:t>Тема государственного задания для Института экономики РАН  «Феномен мезоуровня в экономическом анализе: новые теории и их практическое применение» (2017-2020).</a:t>
            </a:r>
            <a:br>
              <a:rPr lang="ru-RU" sz="2200" dirty="0">
                <a:solidFill>
                  <a:schemeClr val="accent1"/>
                </a:solidFill>
              </a:rPr>
            </a:br>
            <a:br>
              <a:rPr lang="ru-RU" sz="2200" dirty="0">
                <a:solidFill>
                  <a:schemeClr val="accent1"/>
                </a:solidFill>
              </a:rPr>
            </a:br>
            <a:br>
              <a:rPr lang="ru-RU" sz="2200" b="1" dirty="0">
                <a:solidFill>
                  <a:schemeClr val="accent1"/>
                </a:solidFill>
              </a:rPr>
            </a:br>
            <a:endParaRPr lang="ru-RU" sz="32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49199" y="963877"/>
            <a:ext cx="6504603" cy="515342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000"/>
              <a:t>ФОТО</a:t>
            </a:r>
            <a:endParaRPr lang="ru-RU" sz="20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3DD288E-6F49-4B2F-8969-02047C25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9F230C-BF45-4AC7-91A7-46EE682C1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229" y="772886"/>
            <a:ext cx="657523" cy="830967"/>
          </a:xfrm>
        </p:spPr>
        <p:txBody>
          <a:bodyPr/>
          <a:lstStyle/>
          <a:p>
            <a:pPr defTabSz="1219170"/>
            <a:fld id="{725C68B6-61C2-468F-89AB-4B9F7531AA68}" type="slidenum">
              <a:rPr lang="ru-RU">
                <a:solidFill>
                  <a:srgbClr val="C00000"/>
                </a:solidFill>
                <a:latin typeface="Calibri"/>
              </a:rPr>
              <a:pPr defTabSz="1219170"/>
              <a:t>29</a:t>
            </a:fld>
            <a:endParaRPr lang="ru-RU" dirty="0">
              <a:solidFill>
                <a:srgbClr val="C00000"/>
              </a:solidFill>
              <a:latin typeface="Calibri"/>
            </a:endParaRPr>
          </a:p>
        </p:txBody>
      </p:sp>
      <p:pic>
        <p:nvPicPr>
          <p:cNvPr id="12" name="Рисунок 11" descr="Изображение выглядит как фотография, человек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AFC525C0-5B8A-46B6-B9FB-63C8D91157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199" y="2020222"/>
            <a:ext cx="6890299" cy="38739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7F7D38-893B-4287-B0AE-5EF1690A3B63}"/>
              </a:ext>
            </a:extLst>
          </p:cNvPr>
          <p:cNvSpPr txBox="1"/>
          <p:nvPr/>
        </p:nvSpPr>
        <p:spPr>
          <a:xfrm>
            <a:off x="1687286" y="614817"/>
            <a:ext cx="10336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/>
              <a:t>С 2017 г. МЕЗОЭКОНОМИКУ РАЗВИВАЮТ ТАКЖЕ В ЦЕНТРЕ ЭВОЛЮЦИОННОЙ ЭКОНОМИКИ ИЭ РАН</a:t>
            </a:r>
          </a:p>
        </p:txBody>
      </p:sp>
    </p:spTree>
    <p:extLst>
      <p:ext uri="{BB962C8B-B14F-4D97-AF65-F5344CB8AC3E}">
        <p14:creationId xmlns:p14="http://schemas.microsoft.com/office/powerpoint/2010/main" val="3274715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90FC1B-9CA7-462D-BDEF-6AAF1C14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Статьи по теме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E1483F-BC57-48B5-8E59-56B698577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800621" cy="3572268"/>
          </a:xfrm>
        </p:spPr>
        <p:txBody>
          <a:bodyPr>
            <a:normAutofit fontScale="77500" lnSpcReduction="20000"/>
          </a:bodyPr>
          <a:lstStyle/>
          <a:p>
            <a:r>
              <a:rPr lang="ru-RU" sz="3000" b="1" dirty="0"/>
              <a:t>Мальцев А.А. </a:t>
            </a:r>
            <a:r>
              <a:rPr lang="ru-RU" sz="3000" dirty="0"/>
              <a:t>Российский взгляд на </a:t>
            </a:r>
            <a:r>
              <a:rPr lang="ru-RU" sz="3000" dirty="0" err="1"/>
              <a:t>мезоэкономику</a:t>
            </a:r>
            <a:r>
              <a:rPr lang="ru-RU" sz="3000" dirty="0"/>
              <a:t> (О книге «</a:t>
            </a:r>
            <a:r>
              <a:rPr lang="ru-RU" sz="3000" dirty="0" err="1"/>
              <a:t>Мезоэкономика</a:t>
            </a:r>
            <a:r>
              <a:rPr lang="ru-RU" sz="3000" dirty="0"/>
              <a:t>: состояние и перспективы» под ред. В. И. Маевского, С. Г. </a:t>
            </a:r>
            <a:r>
              <a:rPr lang="ru-RU" sz="3000" dirty="0" err="1"/>
              <a:t>Кирдиной-Чэндлер</a:t>
            </a:r>
            <a:r>
              <a:rPr lang="ru-RU" sz="3000" dirty="0"/>
              <a:t>, М. А. Дерябиной) // Вопросы экономики. 2019. № 9. С. 147-157.</a:t>
            </a:r>
          </a:p>
          <a:p>
            <a:r>
              <a:rPr lang="ru-RU" sz="3000" dirty="0"/>
              <a:t> </a:t>
            </a:r>
            <a:r>
              <a:rPr lang="en-GB" sz="3000" b="1" dirty="0"/>
              <a:t>Kirdina-Chandler S. G., </a:t>
            </a:r>
            <a:r>
              <a:rPr lang="en-GB" sz="3000" b="1" dirty="0" err="1"/>
              <a:t>Maevsky</a:t>
            </a:r>
            <a:r>
              <a:rPr lang="en-GB" sz="3000" b="1" dirty="0"/>
              <a:t> V. I. </a:t>
            </a:r>
            <a:r>
              <a:rPr lang="en-GB" sz="3000" dirty="0" err="1"/>
              <a:t>Mesoeconomics</a:t>
            </a:r>
            <a:r>
              <a:rPr lang="en-GB" sz="3000" dirty="0"/>
              <a:t> from the </a:t>
            </a:r>
            <a:r>
              <a:rPr lang="en-US" sz="3000" dirty="0"/>
              <a:t>H</a:t>
            </a:r>
            <a:r>
              <a:rPr lang="en-GB" sz="3000" dirty="0" err="1"/>
              <a:t>eterodox</a:t>
            </a:r>
            <a:r>
              <a:rPr lang="en-GB" sz="3000" dirty="0"/>
              <a:t> Perspective and Its Structure // Journal of Institutional Studies. 2020, 12(2), 6-24. </a:t>
            </a:r>
          </a:p>
          <a:p>
            <a:r>
              <a:rPr lang="ru-RU" sz="3000" b="1" dirty="0"/>
              <a:t>Кирдина-Чэндлер С.Г., Маевский В.И</a:t>
            </a:r>
            <a:r>
              <a:rPr lang="ru-RU" sz="3000" dirty="0"/>
              <a:t>. </a:t>
            </a:r>
            <a:r>
              <a:rPr lang="ru-RU" sz="3000" b="1" dirty="0">
                <a:solidFill>
                  <a:srgbClr val="FF0000"/>
                </a:solidFill>
              </a:rPr>
              <a:t>Эволюция гетеродоксальной </a:t>
            </a:r>
            <a:r>
              <a:rPr lang="ru-RU" sz="3000" b="1" dirty="0" err="1">
                <a:solidFill>
                  <a:srgbClr val="FF0000"/>
                </a:solidFill>
              </a:rPr>
              <a:t>мезоэкономики</a:t>
            </a:r>
            <a:r>
              <a:rPr lang="ru-RU" sz="3000" b="1" dirty="0">
                <a:solidFill>
                  <a:srgbClr val="FF0000"/>
                </a:solidFill>
              </a:rPr>
              <a:t> </a:t>
            </a:r>
            <a:r>
              <a:rPr lang="ru-RU" sz="3000" dirty="0"/>
              <a:t>// </a:t>
            </a:r>
            <a:r>
              <a:rPr lang="en-GB" sz="3000" dirty="0"/>
              <a:t>Terra Economicus, 2020, 18(3), 30-52.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4320346-A4F5-4D64-B5C2-2C637840C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00B7B7-1697-42A2-A5F4-648BBC07D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AB122D4-DE8E-4291-AAD2-FF9D186A84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51" y="4114800"/>
            <a:ext cx="1036286" cy="1466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322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4EA90-1963-42BD-B0CF-9CC3D5A4C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Сотрудники ИЭ РАН организовали обсуждение </a:t>
            </a:r>
            <a:r>
              <a:rPr lang="ru-RU" dirty="0" err="1"/>
              <a:t>мезоэкономики</a:t>
            </a:r>
            <a:r>
              <a:rPr lang="ru-RU" dirty="0"/>
              <a:t> на ряде научных мероприятий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3FED17-D600-4914-A833-54AA29A95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06097"/>
          </a:xfrm>
        </p:spPr>
        <p:txBody>
          <a:bodyPr>
            <a:normAutofit fontScale="775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2100" dirty="0">
                <a:ea typeface="Times New Roman" panose="02020603050405020304" pitchFamily="18" charset="0"/>
              </a:rPr>
              <a:t>- Международный </a:t>
            </a:r>
            <a:r>
              <a:rPr lang="en-US" sz="2100" dirty="0">
                <a:ea typeface="Times New Roman" panose="02020603050405020304" pitchFamily="18" charset="0"/>
              </a:rPr>
              <a:t>XII </a:t>
            </a:r>
            <a:r>
              <a:rPr lang="ru-RU" sz="2100" dirty="0">
                <a:ea typeface="Times New Roman" panose="02020603050405020304" pitchFamily="18" charset="0"/>
              </a:rPr>
              <a:t>Пущинский симпозиум по эволюционной экономике «</a:t>
            </a:r>
            <a:r>
              <a:rPr lang="ru-RU" sz="2100" dirty="0" err="1">
                <a:ea typeface="Times New Roman" panose="02020603050405020304" pitchFamily="18" charset="0"/>
              </a:rPr>
              <a:t>Гетеродоксия</a:t>
            </a:r>
            <a:r>
              <a:rPr lang="ru-RU" sz="2100" dirty="0">
                <a:ea typeface="Times New Roman" panose="02020603050405020304" pitchFamily="18" charset="0"/>
              </a:rPr>
              <a:t> против экономического редукционизма: проблемы макро- и </a:t>
            </a:r>
            <a:r>
              <a:rPr lang="ru-RU" sz="2100" b="1" dirty="0">
                <a:ea typeface="Times New Roman" panose="02020603050405020304" pitchFamily="18" charset="0"/>
              </a:rPr>
              <a:t>мезоуровня</a:t>
            </a:r>
            <a:r>
              <a:rPr lang="ru-RU" sz="2100" dirty="0">
                <a:ea typeface="Times New Roman" panose="02020603050405020304" pitchFamily="18" charset="0"/>
              </a:rPr>
              <a:t>» (2017);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100" dirty="0">
                <a:ea typeface="Times New Roman" panose="02020603050405020304" pitchFamily="18" charset="0"/>
              </a:rPr>
              <a:t>- Всероссийский научный	 симпозиум «Фундаментальные </a:t>
            </a:r>
            <a:r>
              <a:rPr lang="ru-RU" sz="2100" b="1" dirty="0">
                <a:ea typeface="Times New Roman" panose="02020603050405020304" pitchFamily="18" charset="0"/>
              </a:rPr>
              <a:t>особенности </a:t>
            </a:r>
            <a:r>
              <a:rPr lang="ru-RU" sz="2100" b="1" dirty="0" err="1">
                <a:ea typeface="Times New Roman" panose="02020603050405020304" pitchFamily="18" charset="0"/>
              </a:rPr>
              <a:t>мезоэкономического</a:t>
            </a:r>
            <a:r>
              <a:rPr lang="ru-RU" sz="2100" b="1" dirty="0">
                <a:ea typeface="Times New Roman" panose="02020603050405020304" pitchFamily="18" charset="0"/>
              </a:rPr>
              <a:t> анализ</a:t>
            </a:r>
            <a:r>
              <a:rPr lang="ru-RU" sz="2100" dirty="0">
                <a:ea typeface="Times New Roman" panose="02020603050405020304" pitchFamily="18" charset="0"/>
              </a:rPr>
              <a:t>а: возможности и перспективы эволюционной и синергетической парадигм» (2018);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100" dirty="0">
                <a:ea typeface="Times New Roman" panose="02020603050405020304" pitchFamily="18" charset="0"/>
              </a:rPr>
              <a:t>- сессия “</a:t>
            </a:r>
            <a:r>
              <a:rPr lang="en-US" sz="2100" dirty="0">
                <a:ea typeface="Times New Roman" panose="02020603050405020304" pitchFamily="18" charset="0"/>
              </a:rPr>
              <a:t>Complexity Economics and </a:t>
            </a:r>
            <a:r>
              <a:rPr lang="en-US" sz="2100" b="1" dirty="0" err="1">
                <a:ea typeface="Times New Roman" panose="02020603050405020304" pitchFamily="18" charset="0"/>
              </a:rPr>
              <a:t>Mesoeconomics</a:t>
            </a:r>
            <a:r>
              <a:rPr lang="ru-RU" sz="2100" dirty="0">
                <a:ea typeface="Times New Roman" panose="02020603050405020304" pitchFamily="18" charset="0"/>
              </a:rPr>
              <a:t>: </a:t>
            </a:r>
            <a:r>
              <a:rPr lang="en-US" sz="2100" dirty="0">
                <a:ea typeface="Times New Roman" panose="02020603050405020304" pitchFamily="18" charset="0"/>
              </a:rPr>
              <a:t>Addressing the Exigencies and Contradictions of Today</a:t>
            </a:r>
            <a:r>
              <a:rPr lang="ru-RU" sz="2100" dirty="0">
                <a:ea typeface="Times New Roman" panose="02020603050405020304" pitchFamily="18" charset="0"/>
              </a:rPr>
              <a:t>'</a:t>
            </a:r>
            <a:r>
              <a:rPr lang="en-US" sz="2100" dirty="0">
                <a:ea typeface="Times New Roman" panose="02020603050405020304" pitchFamily="18" charset="0"/>
              </a:rPr>
              <a:t>s Complex World</a:t>
            </a:r>
            <a:r>
              <a:rPr lang="ru-RU" sz="2100" dirty="0">
                <a:ea typeface="Times New Roman" panose="02020603050405020304" pitchFamily="18" charset="0"/>
              </a:rPr>
              <a:t>” («Экономика сложности и </a:t>
            </a:r>
            <a:r>
              <a:rPr lang="ru-RU" sz="2100" dirty="0" err="1">
                <a:ea typeface="Times New Roman" panose="02020603050405020304" pitchFamily="18" charset="0"/>
              </a:rPr>
              <a:t>мезоэкономика</a:t>
            </a:r>
            <a:r>
              <a:rPr lang="ru-RU" sz="2100" dirty="0">
                <a:ea typeface="Times New Roman" panose="02020603050405020304" pitchFamily="18" charset="0"/>
              </a:rPr>
              <a:t>: ответы на противоречия сложного современного мира») на 30-й ежегодной конференции</a:t>
            </a:r>
            <a:r>
              <a:rPr lang="en-US" sz="2100" dirty="0">
                <a:ea typeface="Times New Roman" panose="02020603050405020304" pitchFamily="18" charset="0"/>
              </a:rPr>
              <a:t> European Association for Evolutionary Economics</a:t>
            </a:r>
            <a:r>
              <a:rPr lang="ru-RU" sz="2100" dirty="0">
                <a:ea typeface="Times New Roman" panose="02020603050405020304" pitchFamily="18" charset="0"/>
              </a:rPr>
              <a:t> (Европейской ассоциации эволюционной политической экономии), Ницца, Франция (2018);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100" dirty="0">
                <a:ea typeface="Times New Roman" panose="02020603050405020304" pitchFamily="18" charset="0"/>
              </a:rPr>
              <a:t>- Международный </a:t>
            </a:r>
            <a:r>
              <a:rPr lang="en-US" sz="2100" dirty="0">
                <a:ea typeface="Times New Roman" panose="02020603050405020304" pitchFamily="18" charset="0"/>
              </a:rPr>
              <a:t>XIII </a:t>
            </a:r>
            <a:r>
              <a:rPr lang="ru-RU" sz="2100" dirty="0">
                <a:ea typeface="Times New Roman" panose="02020603050405020304" pitchFamily="18" charset="0"/>
              </a:rPr>
              <a:t>Пущинский симпозиум по эволюционной экономике «Эволюция </a:t>
            </a:r>
            <a:r>
              <a:rPr lang="ru-RU" sz="2100" b="1" dirty="0">
                <a:ea typeface="Times New Roman" panose="02020603050405020304" pitchFamily="18" charset="0"/>
              </a:rPr>
              <a:t>иерархических структур </a:t>
            </a:r>
            <a:r>
              <a:rPr lang="ru-RU" sz="2100" dirty="0">
                <a:ea typeface="Times New Roman" panose="02020603050405020304" pitchFamily="18" charset="0"/>
              </a:rPr>
              <a:t>в экономике и экономический рост» (2019); 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ru-RU" sz="2100" dirty="0">
                <a:ea typeface="Times New Roman" panose="02020603050405020304" pitchFamily="18" charset="0"/>
              </a:rPr>
              <a:t> - научный семинар ЦЭМИ РАН «Проблемы моделирования и развития производственных систем» - «Эволюция гетеродоксальной </a:t>
            </a:r>
            <a:r>
              <a:rPr lang="ru-RU" sz="2100" dirty="0" err="1">
                <a:ea typeface="Times New Roman" panose="02020603050405020304" pitchFamily="18" charset="0"/>
              </a:rPr>
              <a:t>мезоэкономики</a:t>
            </a:r>
            <a:r>
              <a:rPr lang="ru-RU" sz="2100" dirty="0">
                <a:ea typeface="Times New Roman" panose="02020603050405020304" pitchFamily="18" charset="0"/>
              </a:rPr>
              <a:t>: теория и практика (2020).</a:t>
            </a:r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EED0EE-1645-4DBA-86E2-AFC633378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86B295-40ED-47B1-80EF-5BCD05C8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5977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6B36D6-6D6E-4307-999F-7FE6016D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Некоторые вопросы, которые задают </a:t>
            </a:r>
            <a:r>
              <a:rPr lang="ru-RU" dirty="0" err="1"/>
              <a:t>мезоэкономисты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E31076-16D9-40A8-BC42-A60F89E464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 частное правило, появившееся на микроуровне, становится общим правилом, действующим в экономике в целом, и почему?</a:t>
            </a:r>
          </a:p>
          <a:p>
            <a:r>
              <a:rPr lang="ru-RU" dirty="0"/>
              <a:t>И наоборот – каким образом принятое на макроуровне правило или решение начинает работать на микроуровне, а если не начинает, то почему?</a:t>
            </a:r>
          </a:p>
          <a:p>
            <a:r>
              <a:rPr lang="ru-RU" dirty="0"/>
              <a:t>Чем отличаются банковские системы США и Китая и почему они различаются? Где можно увидеть это различие (функции банковской системы в экономике в целом). </a:t>
            </a:r>
          </a:p>
          <a:p>
            <a:r>
              <a:rPr lang="ru-RU" dirty="0"/>
              <a:t>Каковы граница строительного комплекса в разных странах, как он устроен в них и почему устроен по-разному?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E6B0373-6738-49BD-99DD-7434D925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IX Всероссийский симпозиум по экономической теории, Екатеринбург, 10.11.2020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49AAAF3-48F6-485B-B28B-F1A044921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869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B5F2E9-E951-4570-87C3-5566E9CB6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901" y="365124"/>
            <a:ext cx="5120113" cy="1692795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ru-RU" dirty="0"/>
              <a:t>Еще один вопрос</a:t>
            </a:r>
            <a:endParaRPr lang="en-US" dirty="0"/>
          </a:p>
        </p:txBody>
      </p:sp>
      <p:sp>
        <p:nvSpPr>
          <p:cNvPr id="12" name="Объект 11">
            <a:extLst>
              <a:ext uri="{FF2B5EF4-FFF2-40B4-BE49-F238E27FC236}">
                <a16:creationId xmlns:a16="http://schemas.microsoft.com/office/drawing/2014/main" id="{9439BF02-E615-4A7E-B180-3A18097F6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057919"/>
            <a:ext cx="5912024" cy="374523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cs typeface="Arial" panose="020B0604020202020204" pitchFamily="34" charset="0"/>
              </a:rPr>
              <a:t>Монетизация экономики (отношение денежной массы к номинальному ВВП) варьирует от</a:t>
            </a:r>
            <a:r>
              <a:rPr lang="en-US" sz="2400" dirty="0">
                <a:cs typeface="Arial" panose="020B0604020202020204" pitchFamily="34" charset="0"/>
              </a:rPr>
              <a:t> 14</a:t>
            </a:r>
            <a:r>
              <a:rPr lang="ru-RU" sz="2400" dirty="0">
                <a:cs typeface="Arial" panose="020B0604020202020204" pitchFamily="34" charset="0"/>
              </a:rPr>
              <a:t>–</a:t>
            </a:r>
            <a:r>
              <a:rPr lang="en-US" sz="2400" dirty="0">
                <a:cs typeface="Arial" panose="020B0604020202020204" pitchFamily="34" charset="0"/>
              </a:rPr>
              <a:t> </a:t>
            </a:r>
            <a:r>
              <a:rPr lang="ru-RU" sz="2400" dirty="0">
                <a:cs typeface="Arial" panose="020B0604020202020204" pitchFamily="34" charset="0"/>
              </a:rPr>
              <a:t>26% </a:t>
            </a:r>
            <a:r>
              <a:rPr lang="en-US" sz="2400" dirty="0">
                <a:cs typeface="Arial" panose="020B0604020202020204" pitchFamily="34" charset="0"/>
              </a:rPr>
              <a:t> (</a:t>
            </a:r>
            <a:r>
              <a:rPr lang="ru-RU" sz="2400" dirty="0">
                <a:cs typeface="Arial" panose="020B0604020202020204" pitchFamily="34" charset="0"/>
              </a:rPr>
              <a:t>Чад и Центральная Африканская Республика</a:t>
            </a:r>
            <a:r>
              <a:rPr lang="en-US" sz="2400" dirty="0">
                <a:cs typeface="Arial" panose="020B0604020202020204" pitchFamily="34" charset="0"/>
              </a:rPr>
              <a:t>) </a:t>
            </a:r>
            <a:r>
              <a:rPr lang="ru-RU" sz="2400" dirty="0">
                <a:cs typeface="Arial" panose="020B0604020202020204" pitchFamily="34" charset="0"/>
              </a:rPr>
              <a:t>до</a:t>
            </a:r>
            <a:r>
              <a:rPr lang="en-US" sz="2400" dirty="0">
                <a:cs typeface="Arial" panose="020B0604020202020204" pitchFamily="34" charset="0"/>
              </a:rPr>
              <a:t> 199</a:t>
            </a:r>
            <a:r>
              <a:rPr lang="ru-RU" sz="2400" dirty="0">
                <a:cs typeface="Arial" panose="020B0604020202020204" pitchFamily="34" charset="0"/>
              </a:rPr>
              <a:t>-</a:t>
            </a:r>
            <a:r>
              <a:rPr lang="en-US" sz="2400" dirty="0">
                <a:cs typeface="Arial" panose="020B0604020202020204" pitchFamily="34" charset="0"/>
              </a:rPr>
              <a:t>252</a:t>
            </a:r>
            <a:r>
              <a:rPr lang="ru-RU" sz="2400" dirty="0">
                <a:cs typeface="Arial" panose="020B0604020202020204" pitchFamily="34" charset="0"/>
              </a:rPr>
              <a:t>% </a:t>
            </a:r>
            <a:r>
              <a:rPr lang="en-US" sz="2400" dirty="0">
                <a:cs typeface="Arial" panose="020B0604020202020204" pitchFamily="34" charset="0"/>
              </a:rPr>
              <a:t>(</a:t>
            </a:r>
            <a:r>
              <a:rPr lang="ru-RU" sz="2400" dirty="0">
                <a:cs typeface="Arial" panose="020B0604020202020204" pitchFamily="34" charset="0"/>
              </a:rPr>
              <a:t>Китай и Япония) и не связана с темпами экономического роста. </a:t>
            </a:r>
            <a:endParaRPr lang="en-US" sz="2400" dirty="0"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cs typeface="Arial" panose="020B0604020202020204" pitchFamily="34" charset="0"/>
              </a:rPr>
              <a:t>Почему разным странам нужно различное количество денег? Видимо, в них  различаются </a:t>
            </a:r>
            <a:r>
              <a:rPr lang="ru-RU" sz="2400" dirty="0" err="1">
                <a:cs typeface="Arial" panose="020B0604020202020204" pitchFamily="34" charset="0"/>
              </a:rPr>
              <a:t>мезоэкономические</a:t>
            </a:r>
            <a:r>
              <a:rPr lang="ru-RU" sz="2400" dirty="0">
                <a:cs typeface="Arial" panose="020B0604020202020204" pitchFamily="34" charset="0"/>
              </a:rPr>
              <a:t> механизмы денежного обращения?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0373EE-14CC-4D34-A103-1D62AA8F0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96752" y="551055"/>
            <a:ext cx="5194763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IX Всероссийский симпозиум по экономической теории, Екатеринбург, 10.11.2020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43EC47-0F5F-4C42-B649-178FCABCB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7131" y="1028958"/>
            <a:ext cx="1165860" cy="511831"/>
          </a:xfrm>
        </p:spPr>
        <p:txBody>
          <a:bodyPr vert="horz" lIns="121920" tIns="60960" rIns="121920" bIns="6096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en-US" b="0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A72101-FA8D-4D54-B155-BFC69CFC6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693" y="2256205"/>
            <a:ext cx="4669255" cy="34319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6DE273-F63B-40B7-B293-8599A67D0659}"/>
              </a:ext>
            </a:extLst>
          </p:cNvPr>
          <p:cNvSpPr txBox="1"/>
          <p:nvPr/>
        </p:nvSpPr>
        <p:spPr>
          <a:xfrm>
            <a:off x="6997693" y="5688107"/>
            <a:ext cx="54689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https://ru.wikipedia.org/wiki/%D0%94%D0%B5%D0%BD%D1%8C%D0%B3%D0%B8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791501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58D166-3846-439A-AB4A-27BE6894E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Эволюция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2EA78D7-30F7-47EF-8B7B-111AE00CC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005793"/>
            <a:ext cx="9961550" cy="3778781"/>
          </a:xfrm>
        </p:spPr>
        <p:txBody>
          <a:bodyPr>
            <a:normAutofit/>
          </a:bodyPr>
          <a:lstStyle/>
          <a:p>
            <a:r>
              <a:rPr lang="ru-RU" sz="2400" dirty="0"/>
              <a:t>Хронологический и содержательный анализ опубликованных </a:t>
            </a:r>
            <a:r>
              <a:rPr lang="ru-RU" sz="2400" dirty="0" err="1"/>
              <a:t>мезоэкономистами</a:t>
            </a:r>
            <a:r>
              <a:rPr lang="ru-RU" sz="2400" dirty="0"/>
              <a:t> работ даёт возможность увидеть определенную </a:t>
            </a:r>
            <a:r>
              <a:rPr lang="ru-RU" sz="2400" b="1" dirty="0"/>
              <a:t>логику развёртывания </a:t>
            </a:r>
            <a:r>
              <a:rPr lang="ru-RU" sz="2400" dirty="0"/>
              <a:t>и последовательного наполнения пространства </a:t>
            </a:r>
            <a:r>
              <a:rPr lang="ru-RU" sz="2400" dirty="0" err="1"/>
              <a:t>мезоэкономических</a:t>
            </a:r>
            <a:r>
              <a:rPr lang="ru-RU" sz="2400" dirty="0"/>
              <a:t> исследований</a:t>
            </a:r>
          </a:p>
          <a:p>
            <a:r>
              <a:rPr lang="ru-RU" sz="2400" dirty="0"/>
              <a:t>Основой классификации стала </a:t>
            </a:r>
            <a:r>
              <a:rPr lang="ru-RU" sz="2400" b="1" dirty="0"/>
              <a:t>специфика </a:t>
            </a:r>
            <a:r>
              <a:rPr lang="ru-RU" sz="2400" b="1" dirty="0" err="1"/>
              <a:t>мезоструктур</a:t>
            </a:r>
            <a:r>
              <a:rPr lang="ru-RU" sz="2400" dirty="0"/>
              <a:t>, которые последовательно включались в орбиту исследовательского интереса (</a:t>
            </a:r>
            <a:r>
              <a:rPr lang="ru-RU" sz="2400" dirty="0" err="1"/>
              <a:t>гетеродоксальных</a:t>
            </a:r>
            <a:r>
              <a:rPr lang="ru-RU" sz="2400" dirty="0"/>
              <a:t>) </a:t>
            </a:r>
            <a:r>
              <a:rPr lang="ru-RU" sz="2400" dirty="0" err="1"/>
              <a:t>мезоэкономистов</a:t>
            </a:r>
            <a:r>
              <a:rPr lang="ru-RU" sz="2400" dirty="0"/>
              <a:t>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0E1CFA-812D-4920-A7D2-B339A0C6A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4686300" cy="227010"/>
          </a:xfrm>
        </p:spPr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BE3445-03D9-4B2C-BC2E-56111BF64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1150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926FFC-387F-4625-AC0A-D33C4D95C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690169"/>
            <a:ext cx="10797540" cy="1325563"/>
          </a:xfrm>
        </p:spPr>
        <p:txBody>
          <a:bodyPr>
            <a:noAutofit/>
          </a:bodyPr>
          <a:lstStyle/>
          <a:p>
            <a:r>
              <a:rPr lang="ru-RU" sz="3600" dirty="0"/>
              <a:t>К настоящему времени выделяются                    4 основных раздела </a:t>
            </a:r>
            <a:r>
              <a:rPr lang="ru-RU" sz="3600" dirty="0" err="1"/>
              <a:t>мезоэкономики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F05BC1-85AF-44D3-BF82-108655A62A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19789"/>
            <a:ext cx="9603275" cy="345061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ea typeface="Times New Roman" panose="02020603050405020304" pitchFamily="18" charset="0"/>
              </a:rPr>
              <a:t>«Мезоэкономика структур </a:t>
            </a:r>
            <a:r>
              <a:rPr lang="ru-RU" sz="2300" b="1" dirty="0">
                <a:ea typeface="Times New Roman" panose="02020603050405020304" pitchFamily="18" charset="0"/>
              </a:rPr>
              <a:t>чёткой локализации</a:t>
            </a:r>
            <a:r>
              <a:rPr lang="ru-RU" sz="2300" dirty="0">
                <a:ea typeface="Times New Roman" panose="02020603050405020304" pitchFamily="18" charset="0"/>
              </a:rPr>
              <a:t>»: анализ «объектных» структур - производственных, отраслевых,  региональных;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3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ea typeface="Times New Roman" panose="02020603050405020304" pitchFamily="18" charset="0"/>
              </a:rPr>
              <a:t>«Мезоэкономика </a:t>
            </a:r>
            <a:r>
              <a:rPr lang="ru-RU" sz="2300" b="1" dirty="0">
                <a:ea typeface="Times New Roman" panose="02020603050405020304" pitchFamily="18" charset="0"/>
              </a:rPr>
              <a:t>сетевых структур</a:t>
            </a:r>
            <a:r>
              <a:rPr lang="ru-RU" sz="2300" dirty="0">
                <a:ea typeface="Times New Roman" panose="02020603050405020304" pitchFamily="18" charset="0"/>
              </a:rPr>
              <a:t>»:  кластеры, сетевая экономика, платформы (платформенные рынки);</a:t>
            </a:r>
          </a:p>
          <a:p>
            <a:r>
              <a:rPr lang="ru-RU" sz="2300" dirty="0">
                <a:ea typeface="Times New Roman" panose="02020603050405020304" pitchFamily="18" charset="0"/>
              </a:rPr>
              <a:t>«</a:t>
            </a:r>
            <a:r>
              <a:rPr lang="ru-RU" sz="2300" b="1" dirty="0">
                <a:ea typeface="Times New Roman" panose="02020603050405020304" pitchFamily="18" charset="0"/>
              </a:rPr>
              <a:t>Институциональная</a:t>
            </a:r>
            <a:r>
              <a:rPr lang="ru-RU" sz="2300" dirty="0">
                <a:ea typeface="Times New Roman" panose="02020603050405020304" pitchFamily="18" charset="0"/>
              </a:rPr>
              <a:t> </a:t>
            </a:r>
            <a:r>
              <a:rPr lang="ru-RU" sz="2300" dirty="0" err="1">
                <a:ea typeface="Times New Roman" panose="02020603050405020304" pitchFamily="18" charset="0"/>
              </a:rPr>
              <a:t>мезоэкономика</a:t>
            </a:r>
            <a:r>
              <a:rPr lang="ru-RU" sz="2300" dirty="0">
                <a:ea typeface="Times New Roman" panose="02020603050405020304" pitchFamily="18" charset="0"/>
              </a:rPr>
              <a:t>»;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ru-RU" sz="2300" dirty="0">
              <a:ea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>
                <a:ea typeface="Times New Roman" panose="02020603050405020304" pitchFamily="18" charset="0"/>
              </a:rPr>
              <a:t>«</a:t>
            </a:r>
            <a:r>
              <a:rPr lang="ru-RU" sz="2300" b="1" dirty="0">
                <a:ea typeface="Times New Roman" panose="02020603050405020304" pitchFamily="18" charset="0"/>
              </a:rPr>
              <a:t>Мезоэкономика общественного воспроизводства</a:t>
            </a:r>
            <a:r>
              <a:rPr lang="ru-RU" sz="2300" dirty="0">
                <a:ea typeface="Times New Roman" panose="02020603050405020304" pitchFamily="18" charset="0"/>
              </a:rPr>
              <a:t>»: исследование структуры денежных кругооборотов в процессе воспроизводства экономики (развивается группой В.И. Маевского в ИЭ РАН)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300" dirty="0"/>
              <a:t>….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E5BE67-7086-42DC-94E4-5CFC50C1B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8AD8D84-1E8E-476A-8ADD-625711BD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570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40AE7A-E680-43E6-8FFE-6B1EBC680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Особенности классификации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6245D3-B907-41AC-8106-08ADF7EF6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Данная классификацию – это не "шкаф с ящичками", каждый из которых содержит определенный набор изучаемых кейсов,. Она позволяет увидеть  </a:t>
            </a:r>
            <a:r>
              <a:rPr lang="ru-RU" dirty="0" err="1"/>
              <a:t>мезоэкономику</a:t>
            </a:r>
            <a:r>
              <a:rPr lang="ru-RU" dirty="0"/>
              <a:t>  как эволюционно развивающуюся  и усложняющуюся «популяционную» структуру с неявными переходами, которые, тем не менее, поддаются анализу с точки зрения системной и хронологической логики.</a:t>
            </a:r>
          </a:p>
          <a:p>
            <a:r>
              <a:rPr lang="ru-RU" dirty="0"/>
              <a:t>Усложнение </a:t>
            </a:r>
            <a:r>
              <a:rPr lang="ru-RU" dirty="0" err="1"/>
              <a:t>внутридисциплинарной</a:t>
            </a:r>
            <a:r>
              <a:rPr lang="ru-RU" dirty="0"/>
              <a:t> структуры </a:t>
            </a:r>
            <a:r>
              <a:rPr lang="ru-RU" dirty="0" err="1"/>
              <a:t>мезоэкономики</a:t>
            </a:r>
            <a:r>
              <a:rPr lang="ru-RU" dirty="0"/>
              <a:t> происходило по мере  накопления эмпирических данных о новых  явлениях, возникающих во все усложняющейся экономике, а также в связи с усилением взаимных контактов между </a:t>
            </a:r>
            <a:r>
              <a:rPr lang="ru-RU" dirty="0" err="1"/>
              <a:t>мезоэкономистами</a:t>
            </a:r>
            <a:r>
              <a:rPr lang="ru-RU" dirty="0"/>
              <a:t> и другими представителями гетеродоксальной экономики, включая “экономику сложности” (подробнее об этом см. Кирдина-Чэндлер, 2018), “эволюционную экономику” и  т.д., , что приводило к развитию как предметности, так и методологии </a:t>
            </a:r>
            <a:r>
              <a:rPr lang="ru-RU" dirty="0" err="1"/>
              <a:t>мезоэкономических</a:t>
            </a:r>
            <a:r>
              <a:rPr lang="ru-RU" dirty="0"/>
              <a:t> исследований.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7C228D-FD7E-43E3-B76F-B4AF80E70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9A81237-25F6-4570-AF7B-FD96A3334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221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4E0BB73B-5193-402A-94D1-6C20CA69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52188" y="40165"/>
            <a:ext cx="5938836" cy="309201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9916BD87-C501-4582-9854-61E6F2BF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44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E7FDE4-9842-4406-9D6A-8468A3122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847048"/>
              </p:ext>
            </p:extLst>
          </p:nvPr>
        </p:nvGraphicFramePr>
        <p:xfrm>
          <a:off x="899463" y="386719"/>
          <a:ext cx="10261600" cy="5615513"/>
        </p:xfrm>
        <a:graphic>
          <a:graphicData uri="http://schemas.openxmlformats.org/drawingml/2006/table">
            <a:tbl>
              <a:tblPr firstRow="1" firstCol="1" bandRow="1"/>
              <a:tblGrid>
                <a:gridCol w="2399897">
                  <a:extLst>
                    <a:ext uri="{9D8B030D-6E8A-4147-A177-3AD203B41FA5}">
                      <a16:colId xmlns:a16="http://schemas.microsoft.com/office/drawing/2014/main" val="3974343379"/>
                    </a:ext>
                  </a:extLst>
                </a:gridCol>
                <a:gridCol w="1943828">
                  <a:extLst>
                    <a:ext uri="{9D8B030D-6E8A-4147-A177-3AD203B41FA5}">
                      <a16:colId xmlns:a16="http://schemas.microsoft.com/office/drawing/2014/main" val="1548532996"/>
                    </a:ext>
                  </a:extLst>
                </a:gridCol>
                <a:gridCol w="2486289">
                  <a:extLst>
                    <a:ext uri="{9D8B030D-6E8A-4147-A177-3AD203B41FA5}">
                      <a16:colId xmlns:a16="http://schemas.microsoft.com/office/drawing/2014/main" val="3116280305"/>
                    </a:ext>
                  </a:extLst>
                </a:gridCol>
                <a:gridCol w="2527706">
                  <a:extLst>
                    <a:ext uri="{9D8B030D-6E8A-4147-A177-3AD203B41FA5}">
                      <a16:colId xmlns:a16="http://schemas.microsoft.com/office/drawing/2014/main" val="1034342844"/>
                    </a:ext>
                  </a:extLst>
                </a:gridCol>
                <a:gridCol w="903880">
                  <a:extLst>
                    <a:ext uri="{9D8B030D-6E8A-4147-A177-3AD203B41FA5}">
                      <a16:colId xmlns:a16="http://schemas.microsoft.com/office/drawing/2014/main" val="1170971360"/>
                    </a:ext>
                  </a:extLst>
                </a:gridCol>
              </a:tblGrid>
              <a:tr h="6316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Направления гетеродоксальной </a:t>
                      </a:r>
                      <a:r>
                        <a:rPr lang="ru-RU" sz="1200" b="1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мезоэкономики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Основные объекты рассмотрения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Основной предмет исследования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34544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Характерные теоретические основания и  инструменты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исследо-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b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ваний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5002415"/>
                  </a:ext>
                </a:extLst>
              </a:tr>
              <a:tr h="159659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Мезоэкономика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локализованных структур»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Транс-национальные корпорации и естественные монополии,   регионы, отрасли, сектора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Специфические характеристики локализованных структур (определенные паттерны роста, характерные технологические режимы, режимы накопления капитала и др.) и их роль как движущих сил развития экономики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основном  стандартные методы, примененные для  исследования локализованных структур: модели затраты-выпуск, имитационные модели,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птимизационные модели, анализ принятия решений и др.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 1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970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5858787"/>
                  </a:ext>
                </a:extLst>
              </a:tr>
              <a:tr h="69219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«Мезоэкономика сетевых структур»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Кластеры и платформы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Сетевые механизмы; гибридные механизмы координации, обеспечивающие синергетический эффект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Теория сложных адаптивных систем, сетевой анализ, теория игр и др.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Конец 1990-х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3441983"/>
                  </a:ext>
                </a:extLst>
              </a:tr>
              <a:tr h="138788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«Институциональная мезоэкономика»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Институты, правила и нормы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Формирование, изменение и адаптация новых правил как институциональный механизм координации экономического развития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Эволюционная экономика, институциональная  теория (новый и  оригинальный институционализм), эволюционная экономика, экономика сложности, эволюционная теория игр и др.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Начало 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2000</a:t>
                      </a: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-х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590468"/>
                  </a:ext>
                </a:extLst>
              </a:tr>
              <a:tr h="117917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«Мезоэкономика общественного воспроизводства»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Процесс общественного воспроизводства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Механизмы динамической координации, </a:t>
                      </a:r>
                      <a:r>
                        <a:rPr lang="ru-RU" sz="1200" dirty="0" err="1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институционализированные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денежные кругообороты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Марксова политэкономия,  новая теория переключающегося режима воспроизводства капитала и основанные на ней имитационные математические модели 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363" marR="193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811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325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83DC4-4F06-47DC-8CCA-3718A734B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531" y="1845142"/>
            <a:ext cx="8643154" cy="1887950"/>
          </a:xfrm>
        </p:spPr>
        <p:txBody>
          <a:bodyPr/>
          <a:lstStyle/>
          <a:p>
            <a:r>
              <a:rPr lang="ru-RU" dirty="0"/>
              <a:t>Некоторые результаты и перспективы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71BF9-F528-440B-8EDB-814344B514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3644354"/>
            <a:ext cx="8630446" cy="1012929"/>
          </a:xfrm>
        </p:spPr>
        <p:txBody>
          <a:bodyPr>
            <a:normAutofit/>
          </a:bodyPr>
          <a:lstStyle/>
          <a:p>
            <a:r>
              <a:rPr lang="ru-RU" sz="3200" dirty="0"/>
              <a:t>(включая дискуссию)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6B31F08-8E94-42DD-842E-CD939D741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8B2F53-0861-43C4-A6EB-29F226ED8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362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57F172-DD21-43D5-9D73-347236437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Роль результатов в развитии научных направлений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8F43A0-A35D-4C10-B367-BDC835C18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Когда говорят о науке (научных направлениях), принято различать три основных компонента: область исследований, совокупность знаний в этой области и методологию (</a:t>
            </a:r>
            <a:r>
              <a:rPr lang="ru-RU" dirty="0" err="1"/>
              <a:t>Klir</a:t>
            </a:r>
            <a:r>
              <a:rPr lang="ru-RU" dirty="0"/>
              <a:t>, 2001. P. 5). </a:t>
            </a:r>
          </a:p>
          <a:p>
            <a:r>
              <a:rPr lang="ru-RU" dirty="0"/>
              <a:t>Выше мы рассмотрели </a:t>
            </a:r>
            <a:r>
              <a:rPr lang="ru-RU" b="1" dirty="0"/>
              <a:t>методологию</a:t>
            </a:r>
            <a:r>
              <a:rPr lang="ru-RU" dirty="0"/>
              <a:t> (методологические постулаты) </a:t>
            </a:r>
            <a:r>
              <a:rPr lang="ru-RU" dirty="0" err="1"/>
              <a:t>мезоэкономики</a:t>
            </a:r>
            <a:r>
              <a:rPr lang="ru-RU" dirty="0"/>
              <a:t>, а также </a:t>
            </a:r>
            <a:r>
              <a:rPr lang="ru-RU" b="1" dirty="0"/>
              <a:t>область исследований</a:t>
            </a:r>
            <a:r>
              <a:rPr lang="ru-RU" dirty="0"/>
              <a:t>, представив классификацию основных направлений </a:t>
            </a:r>
            <a:r>
              <a:rPr lang="ru-RU" dirty="0" err="1"/>
              <a:t>мезоэкономических</a:t>
            </a:r>
            <a:r>
              <a:rPr lang="ru-RU" dirty="0"/>
              <a:t> исследований.</a:t>
            </a:r>
          </a:p>
          <a:p>
            <a:r>
              <a:rPr lang="ru-RU" b="1" dirty="0"/>
              <a:t>Результаты</a:t>
            </a:r>
            <a:r>
              <a:rPr lang="ru-RU" dirty="0"/>
              <a:t>, полученные в том или ином научном направлении, относятся к совокупности знаний, накопленных представителями соответствующих направлений.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44D52E4-09BD-4BA8-A1DF-CC5A7424F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486572-8125-44AD-9DC2-15A23CFE5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6893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5CC6A5-443D-431E-AFA9-F7770F637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5886" y="638508"/>
            <a:ext cx="9731284" cy="1052180"/>
          </a:xfrm>
        </p:spPr>
        <p:txBody>
          <a:bodyPr>
            <a:normAutofit fontScale="90000"/>
          </a:bodyPr>
          <a:lstStyle/>
          <a:p>
            <a:r>
              <a:rPr lang="ru-RU" dirty="0"/>
              <a:t>Взгляд на результаты у «</a:t>
            </a:r>
            <a:r>
              <a:rPr lang="ru-RU" dirty="0" err="1"/>
              <a:t>мезоскеПтиков</a:t>
            </a:r>
            <a:r>
              <a:rPr lang="ru-RU" dirty="0"/>
              <a:t>» и «</a:t>
            </a:r>
            <a:r>
              <a:rPr lang="ru-RU" dirty="0" err="1"/>
              <a:t>мезоактивистов</a:t>
            </a:r>
            <a:r>
              <a:rPr lang="ru-RU" dirty="0"/>
              <a:t>» </a:t>
            </a:r>
            <a:r>
              <a:rPr lang="ru-RU" cap="none" dirty="0"/>
              <a:t>(в терминологии Г.Б. </a:t>
            </a:r>
            <a:r>
              <a:rPr lang="ru-RU" cap="none" dirty="0" err="1"/>
              <a:t>Клейнера</a:t>
            </a:r>
            <a:r>
              <a:rPr lang="ru-RU" cap="none" dirty="0"/>
              <a:t>, 2020)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3D97EF-50FF-470C-8DAB-5CA5DDEC29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200" dirty="0"/>
              <a:t>Для «</a:t>
            </a:r>
            <a:r>
              <a:rPr lang="ru-RU" sz="2200" dirty="0" err="1"/>
              <a:t>мезоскептиков</a:t>
            </a:r>
            <a:r>
              <a:rPr lang="ru-RU" sz="2200" dirty="0"/>
              <a:t>» основные результаты того или иного научного направления в экономической теории состоят в том,  насколько они </a:t>
            </a:r>
            <a:r>
              <a:rPr lang="ru-RU" sz="2200" b="1" dirty="0"/>
              <a:t>помогают усовершенствовать основные неоклассические модели</a:t>
            </a:r>
            <a:r>
              <a:rPr lang="ru-RU" sz="2200" dirty="0"/>
              <a:t>, например, добавить в функцию полезности, в частности, в функцию </a:t>
            </a:r>
            <a:r>
              <a:rPr lang="ru-RU" sz="2200" dirty="0" err="1"/>
              <a:t>Кобба</a:t>
            </a:r>
            <a:r>
              <a:rPr lang="ru-RU" sz="2200" dirty="0"/>
              <a:t>-Дугласа, новые переменные (качества институтов, показателей развития  социального капитала и пр.)</a:t>
            </a:r>
          </a:p>
          <a:p>
            <a:r>
              <a:rPr lang="ru-RU" sz="2200" dirty="0"/>
              <a:t>Для «</a:t>
            </a:r>
            <a:r>
              <a:rPr lang="ru-RU" sz="2200" dirty="0" err="1"/>
              <a:t>мезооптимистов</a:t>
            </a:r>
            <a:r>
              <a:rPr lang="ru-RU" sz="2200" dirty="0"/>
              <a:t>» результаты – это </a:t>
            </a:r>
            <a:r>
              <a:rPr lang="ru-RU" sz="2200" b="1" dirty="0"/>
              <a:t>новое</a:t>
            </a:r>
            <a:r>
              <a:rPr lang="ru-RU" sz="2200" dirty="0"/>
              <a:t> знание о том, как устроена экономическая жизнь, полученное на основе </a:t>
            </a:r>
            <a:r>
              <a:rPr lang="ru-RU" sz="2200" dirty="0" err="1"/>
              <a:t>мезоэкономического</a:t>
            </a:r>
            <a:r>
              <a:rPr lang="ru-RU" sz="2200" dirty="0"/>
              <a:t> подхода. </a:t>
            </a:r>
          </a:p>
          <a:p>
            <a:r>
              <a:rPr lang="ru-RU" dirty="0" err="1"/>
              <a:t>Справочно</a:t>
            </a:r>
            <a:r>
              <a:rPr lang="ru-RU" dirty="0"/>
              <a:t>: научный результат – это продукт научной и (или) научно-технической деятельности, содержащий новые знания или решения и зафиксированный на любом информационном носителе  (Федеральный закон «О науке и государственной научно-технической политике РФ» от 1996 г.).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CDD42C-1578-4221-84E0-7EA206E64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BC866E-80E6-48B1-A0B5-5C0E1DF05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16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1C3E8-3CC4-4ECB-9AD4-13F0D2DF3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078" y="432931"/>
            <a:ext cx="10291321" cy="1884362"/>
          </a:xfrm>
        </p:spPr>
        <p:txBody>
          <a:bodyPr>
            <a:normAutofit fontScale="90000"/>
          </a:bodyPr>
          <a:lstStyle/>
          <a:p>
            <a:r>
              <a:rPr lang="ru-RU" sz="2700" b="1" cap="none" dirty="0" err="1"/>
              <a:t>Клейнер</a:t>
            </a:r>
            <a:r>
              <a:rPr lang="ru-RU" sz="2700" b="1" cap="none" dirty="0"/>
              <a:t> Г.Б. </a:t>
            </a:r>
            <a:r>
              <a:rPr lang="ru-RU" sz="2700" cap="none" dirty="0" err="1"/>
              <a:t>Мезоэкономическая</a:t>
            </a:r>
            <a:r>
              <a:rPr lang="ru-RU" sz="2700" cap="none" dirty="0"/>
              <a:t> Одиссея: между Сциллой</a:t>
            </a:r>
            <a:br>
              <a:rPr lang="ru-RU" sz="2700" cap="none" dirty="0"/>
            </a:br>
            <a:r>
              <a:rPr lang="ru-RU" sz="2700" cap="none" dirty="0"/>
              <a:t>макроэкономики и Харибдой микроэкономики (О книге</a:t>
            </a:r>
            <a:br>
              <a:rPr lang="ru-RU" sz="2700" cap="none" dirty="0"/>
            </a:br>
            <a:r>
              <a:rPr lang="ru-RU" sz="2700" cap="none" dirty="0"/>
              <a:t>«</a:t>
            </a:r>
            <a:r>
              <a:rPr lang="ru-RU" sz="2700" cap="none" dirty="0" err="1"/>
              <a:t>Мезоэкономика</a:t>
            </a:r>
            <a:r>
              <a:rPr lang="ru-RU" sz="2700" cap="none" dirty="0"/>
              <a:t>: элементы новой парадигмы» под ред. В. И. Маевского и   С. Г. </a:t>
            </a:r>
            <a:r>
              <a:rPr lang="ru-RU" sz="2700" cap="none" dirty="0" err="1"/>
              <a:t>Кирдиной-Чэндлер</a:t>
            </a:r>
            <a:r>
              <a:rPr lang="ru-RU" sz="2700" cap="none" dirty="0"/>
              <a:t>) // Вопросы экономики, 2020, № 10, 144-153</a:t>
            </a:r>
            <a:r>
              <a:rPr lang="ru-RU" sz="2700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E12002-E78C-4EA2-8E4E-7C36BDE3D3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639" y="2203169"/>
            <a:ext cx="10490200" cy="3574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«Монография «</a:t>
            </a:r>
            <a:r>
              <a:rPr lang="ru-RU" sz="2400" dirty="0" err="1"/>
              <a:t>Мезоэкономика</a:t>
            </a:r>
            <a:r>
              <a:rPr lang="ru-RU" sz="2400" dirty="0"/>
              <a:t>: элементы новой парадигмы», подготовленная коллективом российских и иностранных ученых, раскрывает содержание этапов и внутреннюю логику становления </a:t>
            </a:r>
            <a:r>
              <a:rPr lang="ru-RU" sz="2400" b="1" dirty="0"/>
              <a:t>одного из наиболее перспективных направлений современной экономической науки </a:t>
            </a:r>
            <a:r>
              <a:rPr lang="ru-RU" sz="2400" dirty="0"/>
              <a:t>— </a:t>
            </a:r>
            <a:r>
              <a:rPr lang="ru-RU" sz="2400" dirty="0" err="1"/>
              <a:t>мезоэкономики</a:t>
            </a:r>
            <a:r>
              <a:rPr lang="ru-RU" sz="2400" dirty="0"/>
              <a:t>…. Отмечена важность мезоуровня экономики для перехода на траекторию устойчивого эволюционного роста России…Подчеркивается роль Центра эволюционной экономики ИЭ РАН в современных исследованиях в сфере </a:t>
            </a:r>
            <a:r>
              <a:rPr lang="ru-RU" sz="2400" dirty="0" err="1"/>
              <a:t>мезоэкономики</a:t>
            </a:r>
            <a:r>
              <a:rPr lang="ru-RU" sz="2400" dirty="0"/>
              <a:t>».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EE1B40-89BD-4A6A-B53B-BEA5CE30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9679" y="237853"/>
            <a:ext cx="5938836" cy="309201"/>
          </a:xfrm>
        </p:spPr>
        <p:txBody>
          <a:bodyPr/>
          <a:lstStyle/>
          <a:p>
            <a:r>
              <a:rPr lang="ru-RU" dirty="0"/>
              <a:t>IX Всероссийский симпозиум по экономической теории, Екатеринбург, 10.11.2020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7CFE46-00B2-426A-BA74-768BB36CE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4090" y="483907"/>
            <a:ext cx="811019" cy="50357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30507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487902-150B-42BA-A2E1-F2B9AE4C2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222" y="638508"/>
            <a:ext cx="10067807" cy="1052180"/>
          </a:xfrm>
        </p:spPr>
        <p:txBody>
          <a:bodyPr>
            <a:normAutofit/>
          </a:bodyPr>
          <a:lstStyle/>
          <a:p>
            <a:r>
              <a:rPr lang="ru-RU" dirty="0"/>
              <a:t>Некоторые Результаты </a:t>
            </a:r>
            <a:r>
              <a:rPr lang="ru-RU" dirty="0" err="1"/>
              <a:t>мезоэкономистов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2803CC-F827-46C1-9798-BBE863EC3B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2015732"/>
            <a:ext cx="11248008" cy="4021084"/>
          </a:xfrm>
        </p:spPr>
        <p:txBody>
          <a:bodyPr>
            <a:normAutofit fontScale="40000" lnSpcReduction="20000"/>
          </a:bodyPr>
          <a:lstStyle/>
          <a:p>
            <a:r>
              <a:rPr lang="ru-RU" sz="4500" dirty="0"/>
              <a:t>В рамках «</a:t>
            </a:r>
            <a:r>
              <a:rPr lang="ru-RU" sz="4500" dirty="0" err="1"/>
              <a:t>мезоэкономики</a:t>
            </a:r>
            <a:r>
              <a:rPr lang="ru-RU" sz="4500" dirty="0"/>
              <a:t> общественного воспроизводства» предложены и апробированы несколько версий оригинальных математических моделей, основанных на </a:t>
            </a:r>
            <a:r>
              <a:rPr lang="ru-RU" sz="4500" b="1" dirty="0"/>
              <a:t>теории переключающегося режима воспроизводства </a:t>
            </a:r>
            <a:r>
              <a:rPr lang="ru-RU" sz="4500" dirty="0"/>
              <a:t>(см. Маевский, Малков, 2014; Маевский и др., 2016, 2018, 2019) , в которых удалось связать товарные и денежные потоки, с одной стороны, и инвестиции с потреблением, с другой. Тем самым удалось преодолеть методологические трудности неоклассического подхода к моделированию экономики, вызванные </a:t>
            </a:r>
            <a:r>
              <a:rPr lang="ru-RU" sz="4500" dirty="0" err="1"/>
              <a:t>несостыкованностью</a:t>
            </a:r>
            <a:r>
              <a:rPr lang="ru-RU" sz="4500" dirty="0"/>
              <a:t> денег с другими хозяйственными процессами  и отторжением сферы денежного обращения от движения потоков товаров, в том числе капитальных. </a:t>
            </a:r>
          </a:p>
          <a:p>
            <a:r>
              <a:rPr lang="ru-RU" sz="4500" dirty="0"/>
              <a:t>На основе разработанных </a:t>
            </a:r>
            <a:r>
              <a:rPr lang="ru-RU" sz="4500" dirty="0" err="1"/>
              <a:t>мезоэкономических</a:t>
            </a:r>
            <a:r>
              <a:rPr lang="ru-RU" sz="4500" dirty="0"/>
              <a:t> моделей получены нетривиальные теоретические результаты, в частности, проверена известная гипотеза о нейтральности / не-нейтральности денег (Маевский и др., 2019). </a:t>
            </a:r>
            <a:r>
              <a:rPr lang="ru-RU" sz="4500" b="1" dirty="0"/>
              <a:t>Опровергнута аксиома </a:t>
            </a:r>
            <a:r>
              <a:rPr lang="ru-RU" sz="4500" dirty="0"/>
              <a:t>ортодоксальной макроэкономической теории о том, что деньги нейтральны в долгосрочной перспективе (</a:t>
            </a:r>
            <a:r>
              <a:rPr lang="ru-RU" sz="4500" dirty="0" err="1"/>
              <a:t>Blaug</a:t>
            </a:r>
            <a:r>
              <a:rPr lang="ru-RU" sz="4500" dirty="0"/>
              <a:t>, 1985: 633). Модельные расчеты показали, что явление нейтральности денег в долгосрочной перспективе является частным случаем, а не общим правилом. Наоборот, общим правилом является </a:t>
            </a:r>
            <a:r>
              <a:rPr lang="ru-RU" sz="4500" b="1" dirty="0"/>
              <a:t>не-нейтральность денег </a:t>
            </a:r>
            <a:r>
              <a:rPr lang="ru-RU" sz="4500" dirty="0"/>
              <a:t>в долгосрочной перспективе (подробнее см. Маевский и др., 2019: 51).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91AEAD-74F8-40C6-ADCF-45F4258D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E4DFEC-5788-4D1D-A12B-4B60CFFBA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6365" y="6385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72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C68AF-1DB7-4BEF-9338-23B0E09B4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Мезоэкономика</a:t>
            </a:r>
            <a:r>
              <a:rPr lang="ru-RU" dirty="0"/>
              <a:t> в истории науки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39398D-2411-4C14-BFB9-BC694BA2E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2400" dirty="0">
                <a:effectLst/>
                <a:ea typeface="Calibri" panose="020F0502020204030204" pitchFamily="34" charset="0"/>
              </a:rPr>
              <a:t>Как это часто бывало в истории науки, мощная концептуальная инновация с течением времени трансформируется в конвенционально поддерживаемую эвристику, а затем и в </a:t>
            </a:r>
            <a:r>
              <a:rPr lang="ru-RU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методологическую «ловушку</a:t>
            </a:r>
            <a:r>
              <a:rPr lang="ru-RU" sz="2400" dirty="0">
                <a:effectLst/>
                <a:ea typeface="Calibri" panose="020F0502020204030204" pitchFamily="34" charset="0"/>
              </a:rPr>
              <a:t>», все в большей степени выступающую системным ограничением дальнейшего научного прогресса (Фролов, 2013. С. 123). </a:t>
            </a:r>
          </a:p>
          <a:p>
            <a:r>
              <a:rPr lang="ru-RU" sz="2400" dirty="0">
                <a:effectLst/>
                <a:ea typeface="Calibri" panose="020F0502020204030204" pitchFamily="34" charset="0"/>
              </a:rPr>
              <a:t>Такой ловушкой сегодня можно считать устоявшуюся дихотомию «микро-макро» в экономической теории, которая не позволяет исследовать всё более сложные связи в современной экономике и возникающие здесь новые структуры, для обозначения которых и потребовалось </a:t>
            </a:r>
            <a:r>
              <a:rPr lang="ru-RU" sz="240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«собственное теоретическое пространство – мезо» </a:t>
            </a:r>
            <a:r>
              <a:rPr lang="ru-RU" sz="2400" dirty="0">
                <a:effectLst/>
                <a:ea typeface="Calibri" panose="020F0502020204030204" pitchFamily="34" charset="0"/>
              </a:rPr>
              <a:t>(</a:t>
            </a:r>
            <a:r>
              <a:rPr lang="ru-RU" sz="2400" dirty="0" err="1">
                <a:effectLst/>
                <a:ea typeface="Calibri" panose="020F0502020204030204" pitchFamily="34" charset="0"/>
              </a:rPr>
              <a:t>Chen</a:t>
            </a:r>
            <a:r>
              <a:rPr lang="ru-RU" sz="2400" dirty="0">
                <a:effectLst/>
                <a:ea typeface="Calibri" panose="020F0502020204030204" pitchFamily="34" charset="0"/>
              </a:rPr>
              <a:t>, 2008. P. 121). </a:t>
            </a:r>
            <a:endParaRPr lang="ru-RU" sz="2400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4547EC9-E22F-4519-8D35-D79756DF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D75157-A193-46C9-9B86-B80CF83BD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6030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1F768-1663-4469-986D-60EAB489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будущем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74B464-455A-4481-9892-ADD5BF7D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783" y="1964186"/>
            <a:ext cx="5575300" cy="38862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Сторонники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надеются, что дальнейшее развитие гетеродоксальной 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мезоэкономики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может привести </a:t>
            </a:r>
            <a:r>
              <a:rPr lang="ru-RU" sz="2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 смене экономической парадигмы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которая будет более соответствовать реальной сложности современного мира.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Мы предполагаем увидеть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предсказанное почти 40 лет назад </a:t>
            </a:r>
            <a:r>
              <a:rPr lang="ru-RU" sz="2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«возрождение </a:t>
            </a:r>
            <a:r>
              <a:rPr lang="ru-RU" sz="2200" dirty="0" err="1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мезоэкономики</a:t>
            </a:r>
            <a:r>
              <a:rPr lang="ru-RU" sz="2200" dirty="0">
                <a:solidFill>
                  <a:srgbClr val="FF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бросающей вызов биполярному миру микро- и макроэкономики» 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22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Hahn</a:t>
            </a:r>
            <a:r>
              <a:rPr lang="ru-RU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1983.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P. 3).</a:t>
            </a:r>
            <a:endParaRPr lang="ru-RU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38ABA54-E2A8-41A5-9B0E-498072DA1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851400" cy="45719"/>
          </a:xfrm>
        </p:spPr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8E0910-2283-4489-8051-3EAAD760E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23168C6-79E8-49F0-B5E3-D76504BB1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7072" y="2150746"/>
            <a:ext cx="4820927" cy="388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2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4A8C5A-347E-4B3C-9F45-DAEBAC55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A3B00-8A5E-4355-B819-8A30A1DE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Мезоэкономисты</a:t>
            </a:r>
            <a:r>
              <a:rPr lang="ru-RU" dirty="0"/>
              <a:t> исследуют экономику как самоорганизующуюся динамичную систему. Основное внимание уделяется не фактору индивидуального выбора, имеющего фундаментальное значение в неоклассической теории мейнстрима,  но возникающим в ходе самоорганизации </a:t>
            </a:r>
            <a:r>
              <a:rPr lang="ru-RU" dirty="0" err="1">
                <a:solidFill>
                  <a:srgbClr val="FF0000"/>
                </a:solidFill>
              </a:rPr>
              <a:t>мезоэкономическим</a:t>
            </a:r>
            <a:r>
              <a:rPr lang="ru-RU" dirty="0">
                <a:solidFill>
                  <a:srgbClr val="FF0000"/>
                </a:solidFill>
              </a:rPr>
              <a:t> структурам </a:t>
            </a:r>
            <a:r>
              <a:rPr lang="ru-RU" dirty="0" err="1"/>
              <a:t>надперсонального</a:t>
            </a:r>
            <a:r>
              <a:rPr lang="ru-RU" dirty="0"/>
              <a:t> характера, организующим протекание экономических процессов. </a:t>
            </a:r>
          </a:p>
          <a:p>
            <a:r>
              <a:rPr lang="ru-RU" dirty="0"/>
              <a:t>Одновременно </a:t>
            </a:r>
            <a:r>
              <a:rPr lang="ru-RU" dirty="0" err="1"/>
              <a:t>мезоэкономисты</a:t>
            </a:r>
            <a:r>
              <a:rPr lang="ru-RU" dirty="0"/>
              <a:t> видят (имеют в виду) </a:t>
            </a:r>
            <a:r>
              <a:rPr lang="ru-RU" dirty="0">
                <a:solidFill>
                  <a:srgbClr val="FF0000"/>
                </a:solidFill>
              </a:rPr>
              <a:t>целое</a:t>
            </a:r>
            <a:r>
              <a:rPr lang="ru-RU" dirty="0"/>
              <a:t>, куда включены эти структуры - региональные, отраслевые, институциональные, сетевые, воспроизводственные….</a:t>
            </a:r>
          </a:p>
          <a:p>
            <a:r>
              <a:rPr lang="ru-RU" dirty="0"/>
              <a:t>Мезоэкономика </a:t>
            </a:r>
            <a:r>
              <a:rPr lang="ru-RU" dirty="0">
                <a:solidFill>
                  <a:srgbClr val="FF0000"/>
                </a:solidFill>
              </a:rPr>
              <a:t>ближе к практике</a:t>
            </a:r>
            <a:r>
              <a:rPr lang="ru-RU" dirty="0"/>
              <a:t>. Поэтому многие </a:t>
            </a:r>
            <a:r>
              <a:rPr lang="ru-RU" dirty="0" err="1"/>
              <a:t>мезоэкономисты</a:t>
            </a:r>
            <a:r>
              <a:rPr lang="ru-RU" dirty="0"/>
              <a:t> с </a:t>
            </a:r>
            <a:r>
              <a:rPr lang="ru-RU" dirty="0" err="1"/>
              <a:t>бОльшим</a:t>
            </a:r>
            <a:r>
              <a:rPr lang="ru-RU" dirty="0"/>
              <a:t> успехом преподают в бизнес-школах, чем в университетах.</a:t>
            </a:r>
          </a:p>
          <a:p>
            <a:r>
              <a:rPr lang="ru-RU" dirty="0"/>
              <a:t>Мезоэкономика </a:t>
            </a:r>
            <a:r>
              <a:rPr lang="ru-RU" dirty="0">
                <a:solidFill>
                  <a:srgbClr val="FF0000"/>
                </a:solidFill>
              </a:rPr>
              <a:t>не вписывается </a:t>
            </a:r>
            <a:r>
              <a:rPr lang="ru-RU" dirty="0"/>
              <a:t>(плохо вписывается) в экономический мейнстрим с его ограничениями. Однако </a:t>
            </a:r>
            <a:r>
              <a:rPr lang="ru-RU" b="1" dirty="0">
                <a:solidFill>
                  <a:srgbClr val="FF0000"/>
                </a:solidFill>
              </a:rPr>
              <a:t>ЗА МЕЗОЭКОНОМИКОЙ -  БУДУЩЕЕ</a:t>
            </a:r>
            <a:r>
              <a:rPr lang="ru-RU" dirty="0">
                <a:solidFill>
                  <a:srgbClr val="FF0000"/>
                </a:solidFill>
              </a:rPr>
              <a:t>!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6A9EC2-7EEE-4C1B-A02D-0BD155792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494411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IX Всероссийский симпозиум по экономической теории, Екатеринбург, 10.11.2020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88C20A-C844-458B-94BC-528479BF5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3991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FCB15-59CC-4B0F-B144-AD0B68A86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Благодарности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517DFB-75A9-4219-8985-690B440A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Автор благодарит В.И. Маевского и А.И. Волынского за диалоги по </a:t>
            </a:r>
            <a:r>
              <a:rPr lang="ru-RU" sz="2800" dirty="0" err="1"/>
              <a:t>мезоэкономике</a:t>
            </a:r>
            <a:r>
              <a:rPr lang="ru-RU" sz="2800" dirty="0"/>
              <a:t>. В них были высказаны некоторые идеи, которые нашли отражение в докладе. 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9A92E1-AEC2-4C01-919C-47395503E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4689025-FCC1-4E50-A20C-9BA4CA2B4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45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AC0BF1-BF03-47DA-8774-D4DC55B8A6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127" y="780527"/>
            <a:ext cx="8637073" cy="2541431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47B43B-3A16-450A-8ED6-1777A82289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3886199"/>
            <a:ext cx="8534400" cy="2052145"/>
          </a:xfrm>
        </p:spPr>
        <p:txBody>
          <a:bodyPr>
            <a:normAutofit/>
          </a:bodyPr>
          <a:lstStyle/>
          <a:p>
            <a:pPr algn="ctr"/>
            <a:r>
              <a:rPr lang="en-US" sz="2800" cap="none" dirty="0">
                <a:hlinkClick r:id="rId2"/>
              </a:rPr>
              <a:t>www.kirdina.ru</a:t>
            </a:r>
            <a:endParaRPr lang="en-US" sz="2800" cap="none" dirty="0"/>
          </a:p>
          <a:p>
            <a:pPr algn="ctr"/>
            <a:r>
              <a:rPr lang="en-US" sz="2800" cap="none" dirty="0">
                <a:hlinkClick r:id="rId3"/>
              </a:rPr>
              <a:t>www.</a:t>
            </a:r>
            <a:r>
              <a:rPr lang="ru-RU" sz="2800" cap="none" dirty="0" err="1">
                <a:hlinkClick r:id="rId3"/>
              </a:rPr>
              <a:t>кирдина.рф</a:t>
            </a:r>
            <a:endParaRPr lang="ru-RU" sz="2800" cap="non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19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DE78A-747D-409A-BE05-E1A7D80C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 доклада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631BD9-2352-4322-8020-42103D6DF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Мезоэкономика</a:t>
            </a:r>
            <a:r>
              <a:rPr lang="ru-RU" sz="2800" dirty="0"/>
              <a:t> «традиционная» и «новая» (гетеродоксальная </a:t>
            </a:r>
            <a:r>
              <a:rPr lang="ru-RU" sz="2800" dirty="0" err="1"/>
              <a:t>мезоэкономика</a:t>
            </a:r>
            <a:r>
              <a:rPr lang="ru-RU" sz="2800" dirty="0"/>
              <a:t>).</a:t>
            </a:r>
          </a:p>
          <a:p>
            <a:r>
              <a:rPr lang="ru-RU" sz="2800" dirty="0"/>
              <a:t>Исходные предпосылки и определения «новой» </a:t>
            </a:r>
            <a:r>
              <a:rPr lang="ru-RU" sz="2800" dirty="0" err="1"/>
              <a:t>мезоэкономики</a:t>
            </a:r>
            <a:r>
              <a:rPr lang="ru-RU" sz="2800" dirty="0"/>
              <a:t>. </a:t>
            </a:r>
          </a:p>
          <a:p>
            <a:r>
              <a:rPr lang="ru-RU" sz="2800" dirty="0"/>
              <a:t>Структура «новой» </a:t>
            </a:r>
            <a:r>
              <a:rPr lang="ru-RU" sz="2800" dirty="0" err="1"/>
              <a:t>мезоэкономики</a:t>
            </a:r>
            <a:r>
              <a:rPr lang="ru-RU" sz="2800" dirty="0"/>
              <a:t>.</a:t>
            </a:r>
          </a:p>
          <a:p>
            <a:r>
              <a:rPr lang="ru-RU" sz="2800" dirty="0"/>
              <a:t>Некоторые результаты и перспективы.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4DA773-A62C-4C23-BA2B-3BBDD1C90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B3D588-4F0B-4570-8D54-3A58F49E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29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B501E-7D83-48A0-93C7-723FEF018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918245"/>
            <a:ext cx="8643154" cy="1887950"/>
          </a:xfrm>
        </p:spPr>
        <p:txBody>
          <a:bodyPr/>
          <a:lstStyle/>
          <a:p>
            <a:r>
              <a:rPr lang="ru-RU" dirty="0" err="1"/>
              <a:t>Мезоэкономика</a:t>
            </a:r>
            <a:r>
              <a:rPr lang="ru-RU" dirty="0"/>
              <a:t> «традиционная» и «Новая»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DBE2DDE-91D6-4E06-A0CD-BFA329720F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(гетеродоксальная </a:t>
            </a:r>
            <a:r>
              <a:rPr lang="ru-RU" sz="3600" dirty="0" err="1"/>
              <a:t>мезоэкономика</a:t>
            </a:r>
            <a:r>
              <a:rPr lang="ru-RU" sz="3600" dirty="0"/>
              <a:t>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4DBF1D-5E1A-410A-83E5-6DAA5288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F5AFE1B-E288-4DE0-8F4E-D0E04A577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89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94307-FD00-4AF2-975C-B7737DCF9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Что обычно понимают под </a:t>
            </a:r>
            <a:r>
              <a:rPr lang="ru-RU" dirty="0" err="1"/>
              <a:t>мезоэкономикой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4F14D0-8E98-40F0-8508-6A1732AB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9000" y="2019765"/>
            <a:ext cx="10413999" cy="3450613"/>
          </a:xfrm>
        </p:spPr>
        <p:txBody>
          <a:bodyPr>
            <a:noAutofit/>
          </a:bodyPr>
          <a:lstStyle/>
          <a:p>
            <a:r>
              <a:rPr lang="ru-RU" sz="2400" dirty="0"/>
              <a:t>Традиционно под </a:t>
            </a:r>
            <a:r>
              <a:rPr lang="ru-RU" sz="2400" dirty="0" err="1"/>
              <a:t>мезоэкономикой</a:t>
            </a:r>
            <a:r>
              <a:rPr lang="ru-RU" sz="2400" dirty="0"/>
              <a:t> понимается раздел эмпирических экономических исследований,  где изучаются </a:t>
            </a:r>
            <a:r>
              <a:rPr lang="ru-RU" sz="2400" b="1" dirty="0"/>
              <a:t>(меж)</a:t>
            </a:r>
            <a:r>
              <a:rPr lang="ru-RU" sz="2400" b="1" dirty="0" err="1"/>
              <a:t>региональны</a:t>
            </a:r>
            <a:r>
              <a:rPr lang="en-US" sz="2400" b="1" dirty="0"/>
              <a:t>e</a:t>
            </a:r>
            <a:r>
              <a:rPr lang="ru-RU" sz="2400" b="1" dirty="0"/>
              <a:t> и (меж)отраслевые структуры. </a:t>
            </a:r>
          </a:p>
          <a:p>
            <a:r>
              <a:rPr lang="ru-RU" sz="2400" dirty="0"/>
              <a:t>Такое понимание отражено в  </a:t>
            </a:r>
            <a:r>
              <a:rPr lang="ru-RU" sz="2400" b="1" dirty="0"/>
              <a:t>учебниках</a:t>
            </a:r>
            <a:r>
              <a:rPr lang="ru-RU" sz="2400" dirty="0"/>
              <a:t>  (Экономическая теория…, 2018),  </a:t>
            </a:r>
            <a:r>
              <a:rPr lang="ru-RU" sz="2400" b="1" dirty="0"/>
              <a:t>экономических словарях </a:t>
            </a:r>
            <a:r>
              <a:rPr lang="ru-RU" sz="2400" dirty="0"/>
              <a:t>(</a:t>
            </a:r>
            <a:r>
              <a:rPr lang="ru-RU" sz="2400" dirty="0" err="1"/>
              <a:t>Лопатников</a:t>
            </a:r>
            <a:r>
              <a:rPr lang="ru-RU" sz="2400" dirty="0"/>
              <a:t>,  2003) и  </a:t>
            </a:r>
            <a:r>
              <a:rPr lang="ru-RU" sz="2400" b="1" dirty="0"/>
              <a:t>научных журналах</a:t>
            </a:r>
            <a:r>
              <a:rPr lang="ru-RU" sz="2400" dirty="0"/>
              <a:t>. Так, в «</a:t>
            </a:r>
            <a:r>
              <a:rPr lang="ru-RU" sz="2400" i="1" dirty="0"/>
              <a:t>Журнале экономической теории</a:t>
            </a:r>
            <a:r>
              <a:rPr lang="ru-RU" sz="2400" dirty="0"/>
              <a:t>» из 29 статей, опубликованных в рубрике «</a:t>
            </a:r>
            <a:r>
              <a:rPr lang="ru-RU" sz="2400" dirty="0" err="1"/>
              <a:t>Мезоэкономика</a:t>
            </a:r>
            <a:r>
              <a:rPr lang="ru-RU" sz="2400" dirty="0"/>
              <a:t>»,  27 посвящены региональным и отраслевым комплексам,  1 – экономике городов и 1 – сервисным экосистемам.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DDC90F5-141F-45B5-9E7A-BD0B3201D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2CCF99F-F5AE-40D0-8C0D-123FA108F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46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E3AB9-7A7D-4621-9ADD-FB3E9D9B9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Еще одно традиционное понимание </a:t>
            </a:r>
            <a:r>
              <a:rPr lang="ru-RU" dirty="0" err="1"/>
              <a:t>мезоэкономики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9A1C1-12ED-42AF-8E64-DBEE35D92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0" y="2015732"/>
            <a:ext cx="6828820" cy="3450613"/>
          </a:xfrm>
        </p:spPr>
        <p:txBody>
          <a:bodyPr>
            <a:normAutofit/>
          </a:bodyPr>
          <a:lstStyle/>
          <a:p>
            <a:r>
              <a:rPr lang="ru-RU" sz="2800" dirty="0"/>
              <a:t>Зачастую российские экономисты (многие из которых ещё хорошо помнят реальность СССР)  ассоциируют </a:t>
            </a:r>
            <a:r>
              <a:rPr lang="ru-RU" sz="2800" dirty="0" err="1"/>
              <a:t>мезоэкономику</a:t>
            </a:r>
            <a:r>
              <a:rPr lang="ru-RU" sz="2800" dirty="0"/>
              <a:t> со </a:t>
            </a:r>
            <a:r>
              <a:rPr lang="ru-RU" sz="2800" b="1" dirty="0"/>
              <a:t>средним уровнем управления</a:t>
            </a:r>
            <a:r>
              <a:rPr lang="ru-RU" sz="2800" dirty="0"/>
              <a:t> в иерархических системах управления национальным хозяйством. </a:t>
            </a:r>
          </a:p>
          <a:p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1B6523-9EF9-4EB3-BE1B-442E04954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97D95B3-45AA-45CC-B8D8-4D020D09D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B884852-BF44-49B9-A064-8A6B5FFF3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4600" y="3244733"/>
            <a:ext cx="3022600" cy="2266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5DE7B3-9157-4862-BB7D-31F7C07B2974}"/>
              </a:ext>
            </a:extLst>
          </p:cNvPr>
          <p:cNvSpPr txBox="1"/>
          <p:nvPr/>
        </p:nvSpPr>
        <p:spPr>
          <a:xfrm>
            <a:off x="8686800" y="5519964"/>
            <a:ext cx="610235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900" dirty="0"/>
              <a:t>https://thepresentation.ru/menedzhment/irarhiya-upravleniya#slides-11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3374070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AD1388-C5F2-4996-AE52-F8C3DDD67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611981"/>
            <a:ext cx="9603275" cy="1049235"/>
          </a:xfrm>
        </p:spPr>
        <p:txBody>
          <a:bodyPr>
            <a:normAutofit fontScale="90000"/>
          </a:bodyPr>
          <a:lstStyle/>
          <a:p>
            <a:pPr algn="l"/>
            <a:r>
              <a:rPr lang="ru-RU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«</a:t>
            </a:r>
            <a:r>
              <a:rPr lang="ru-RU" sz="4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Мезоэкономика</a:t>
            </a:r>
            <a:r>
              <a:rPr lang="ru-RU" sz="4800" dirty="0">
                <a:latin typeface="Calibri Light" panose="020F0302020204030204" pitchFamily="34" charset="0"/>
                <a:cs typeface="Calibri Light" panose="020F0302020204030204" pitchFamily="34" charset="0"/>
              </a:rPr>
              <a:t>» по определению из Википедии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D5E1A5-6301-401F-B883-F125F73381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dirty="0"/>
              <a:t>«исследования организации экономики, которые основаны </a:t>
            </a:r>
            <a:r>
              <a:rPr lang="ru-RU" sz="3200" b="1" dirty="0"/>
              <a:t>не</a:t>
            </a:r>
            <a:r>
              <a:rPr lang="ru-RU" sz="3200" dirty="0"/>
              <a:t> на микроэкономике продаж и покупок, или спроса и предложения, и </a:t>
            </a:r>
            <a:r>
              <a:rPr lang="ru-RU" sz="3200" b="1" dirty="0"/>
              <a:t>не</a:t>
            </a:r>
            <a:r>
              <a:rPr lang="ru-RU" sz="3200" dirty="0"/>
              <a:t> макроэкономике агрегатов совокупных спроса и предложения, но на изучении тех </a:t>
            </a:r>
            <a:r>
              <a:rPr lang="ru-RU" sz="3200" dirty="0">
                <a:solidFill>
                  <a:srgbClr val="FF0000"/>
                </a:solidFill>
              </a:rPr>
              <a:t>структур и механизмов, которые определяют эти явления </a:t>
            </a:r>
            <a:r>
              <a:rPr lang="ru-RU" sz="3200" dirty="0"/>
              <a:t>и, кроме того,  на измерении эффектов их действия"  </a:t>
            </a:r>
          </a:p>
          <a:p>
            <a:r>
              <a:rPr lang="ru-RU" sz="3200" dirty="0"/>
              <a:t>Термин «</a:t>
            </a:r>
            <a:r>
              <a:rPr lang="ru-RU" sz="3200" dirty="0" err="1"/>
              <a:t>мезоэкономика</a:t>
            </a:r>
            <a:r>
              <a:rPr lang="ru-RU" sz="3200" dirty="0"/>
              <a:t>» до сих пор является </a:t>
            </a:r>
            <a:r>
              <a:rPr lang="ru-RU" sz="3200" dirty="0">
                <a:solidFill>
                  <a:srgbClr val="FF0000"/>
                </a:solidFill>
              </a:rPr>
              <a:t>неологизмом.</a:t>
            </a:r>
            <a:r>
              <a:rPr lang="ru-RU" sz="3200" dirty="0"/>
              <a:t> 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E82ECF-3834-4744-92EB-F14E2B72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IX Всероссийский симпозиум по экономической теории, Екатеринбург, 10.11.2020</a:t>
            </a:r>
            <a:endParaRPr lang="en-US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951603-564E-442B-ABAB-F9CC42CF9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725C68B6-61C2-468F-89AB-4B9F7531AA68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219170"/>
              <a:t>9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6235328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5343</TotalTime>
  <Words>4257</Words>
  <Application>Microsoft Office PowerPoint</Application>
  <PresentationFormat>Широкоэкранный</PresentationFormat>
  <Paragraphs>290</Paragraphs>
  <Slides>45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Gill Sans MT</vt:lpstr>
      <vt:lpstr>Галерея</vt:lpstr>
      <vt:lpstr>  Мезоэкономика как                          новое направление в экономической теории:  состояние и перспективы </vt:lpstr>
      <vt:lpstr>Презентация PowerPoint</vt:lpstr>
      <vt:lpstr>Статьи по теме доклада</vt:lpstr>
      <vt:lpstr>Клейнер Г.Б. Мезоэкономическая Одиссея: между Сциллой макроэкономики и Харибдой микроэкономики (О книге «Мезоэкономика: элементы новой парадигмы» под ред. В. И. Маевского и   С. Г. Кирдиной-Чэндлер) // Вопросы экономики, 2020, № 10, 144-153. </vt:lpstr>
      <vt:lpstr>План доклада</vt:lpstr>
      <vt:lpstr>Мезоэкономика «традиционная» и «Новая»</vt:lpstr>
      <vt:lpstr>Что обычно понимают под мезоэкономикой?</vt:lpstr>
      <vt:lpstr>Еще одно традиционное понимание мезоэкономики</vt:lpstr>
      <vt:lpstr>«Мезоэкономика» по определению из Википедии</vt:lpstr>
      <vt:lpstr>Для мейнстрима мезоэкономики как отдельного направления не существует</vt:lpstr>
      <vt:lpstr>«Новая», или  гетеродоксальная мезоэкономика</vt:lpstr>
      <vt:lpstr>The 32nd Annual EAEPE online conference 2020 “The evolution of capitalist structures: uncertainty, inequality, and climate crisis”,      2-4 September 2020</vt:lpstr>
      <vt:lpstr>«Окно возможностей» для новых экономических направлений</vt:lpstr>
      <vt:lpstr>исходные предпосылки и Определения «новой» мезоэкономики </vt:lpstr>
      <vt:lpstr>более реалистичные, по сравнению с ортодоксальной микро-макроэкономикой, методологические постулаты - 1 </vt:lpstr>
      <vt:lpstr>1) Подробнее о Микро- и мезоэкономических основаниях</vt:lpstr>
      <vt:lpstr>2) Подробнее о Микро- и мезоэкономических основаниях </vt:lpstr>
      <vt:lpstr>более реалистичные, по сравнению с ортодоксальной микро-макроэкономикой, методологические постулаты - 2 </vt:lpstr>
      <vt:lpstr>более реалистичные, по сравнению с ортодоксальной микро-макроэкономикой, методологические постулаты - 3 </vt:lpstr>
      <vt:lpstr>более реалистичные, по сравнению с ортодоксальной микро-макроэкономикой, методологические постулаты - 4 </vt:lpstr>
      <vt:lpstr>Основной объект в мезоэкономике – динамичные структуры</vt:lpstr>
      <vt:lpstr>Еще одно определение мезоэкономики: это то, чем занимаются исследователи, называющие себя мезоэкономистами</vt:lpstr>
      <vt:lpstr>Итак, «Новая» гетеродоксальная Мезоэкономика – это </vt:lpstr>
      <vt:lpstr>Логарифмический график темпа роста публикационной активности по запросам «microeconomics», «macroeconomics» и «mesoeconomics»,  по материалам Google Scholar, 1981-2017 (Круглова, 2018).</vt:lpstr>
      <vt:lpstr>Структура «новой» мезоэкономики </vt:lpstr>
      <vt:lpstr>Кого считать  представителями мезоэкономики?</vt:lpstr>
      <vt:lpstr>Мезоэкономика за рубежом</vt:lpstr>
      <vt:lpstr>В России центром мезоэкономических исследований с 2000-х гг. являлся ЦЭМИ РАН</vt:lpstr>
      <vt:lpstr> Тема государственного задания для Института экономики РАН  «Феномен мезоуровня в экономическом анализе: новые теории и их практическое применение» (2017-2020).   </vt:lpstr>
      <vt:lpstr>Сотрудники ИЭ РАН организовали обсуждение мезоэкономики на ряде научных мероприятий</vt:lpstr>
      <vt:lpstr>Некоторые вопросы, которые задают мезоэкономисты</vt:lpstr>
      <vt:lpstr>Еще один вопрос</vt:lpstr>
      <vt:lpstr>Эволюция мезоэкономики</vt:lpstr>
      <vt:lpstr>К настоящему времени выделяются                    4 основных раздела мезоэкономики</vt:lpstr>
      <vt:lpstr>Особенности классификации</vt:lpstr>
      <vt:lpstr>Презентация PowerPoint</vt:lpstr>
      <vt:lpstr>Некоторые результаты и перспективы</vt:lpstr>
      <vt:lpstr>Роль результатов в развитии научных направлений</vt:lpstr>
      <vt:lpstr>Взгляд на результаты у «мезоскеПтиков» и «мезоактивистов» (в терминологии Г.Б. Клейнера, 2020) </vt:lpstr>
      <vt:lpstr>Некоторые Результаты мезоэкономистов</vt:lpstr>
      <vt:lpstr>Мезоэкономика в истории науки</vt:lpstr>
      <vt:lpstr>О будущем мезоэкономики</vt:lpstr>
      <vt:lpstr>Заключение</vt:lpstr>
      <vt:lpstr>Благодарности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по теме государственного задания  (рег. № НИОКТР АААА-А17-117021750042-3) «Феномен мезоуровня в экономическом анализе: новые теории и их практическое применение»  (2017-2019)</dc:title>
  <dc:creator>Svetlana Kirdina</dc:creator>
  <cp:lastModifiedBy>Svetlana Kirdina</cp:lastModifiedBy>
  <cp:revision>138</cp:revision>
  <dcterms:created xsi:type="dcterms:W3CDTF">2019-12-02T18:05:03Z</dcterms:created>
  <dcterms:modified xsi:type="dcterms:W3CDTF">2020-11-13T10:38:20Z</dcterms:modified>
</cp:coreProperties>
</file>