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4"/>
  </p:notesMasterIdLst>
  <p:sldIdLst>
    <p:sldId id="256" r:id="rId2"/>
    <p:sldId id="299" r:id="rId3"/>
    <p:sldId id="304" r:id="rId4"/>
    <p:sldId id="259" r:id="rId5"/>
    <p:sldId id="327" r:id="rId6"/>
    <p:sldId id="307" r:id="rId7"/>
    <p:sldId id="303" r:id="rId8"/>
    <p:sldId id="302" r:id="rId9"/>
    <p:sldId id="297" r:id="rId10"/>
    <p:sldId id="298" r:id="rId11"/>
    <p:sldId id="266" r:id="rId12"/>
    <p:sldId id="301" r:id="rId13"/>
    <p:sldId id="305" r:id="rId14"/>
    <p:sldId id="317" r:id="rId15"/>
    <p:sldId id="320" r:id="rId16"/>
    <p:sldId id="321" r:id="rId17"/>
    <p:sldId id="314" r:id="rId18"/>
    <p:sldId id="309" r:id="rId19"/>
    <p:sldId id="310" r:id="rId20"/>
    <p:sldId id="311" r:id="rId21"/>
    <p:sldId id="312" r:id="rId22"/>
    <p:sldId id="313" r:id="rId23"/>
    <p:sldId id="315" r:id="rId24"/>
    <p:sldId id="316" r:id="rId25"/>
    <p:sldId id="323" r:id="rId26"/>
    <p:sldId id="326" r:id="rId27"/>
    <p:sldId id="325" r:id="rId28"/>
    <p:sldId id="322" r:id="rId29"/>
    <p:sldId id="294" r:id="rId30"/>
    <p:sldId id="318" r:id="rId31"/>
    <p:sldId id="324" r:id="rId32"/>
    <p:sldId id="32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8621" autoAdjust="0"/>
  </p:normalViewPr>
  <p:slideViewPr>
    <p:cSldViewPr>
      <p:cViewPr varScale="1">
        <p:scale>
          <a:sx n="58" d="100"/>
          <a:sy n="58" d="100"/>
        </p:scale>
        <p:origin x="-1484"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E72A5-7A93-4562-BE48-F4836B55683F}" type="datetimeFigureOut">
              <a:rPr lang="ru-RU" smtClean="0"/>
              <a:pPr/>
              <a:t>16.04.2015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8AF11-906D-4E00-B2A3-528AF4D8D8EB}" type="slidenum">
              <a:rPr lang="ru-RU" smtClean="0"/>
              <a:pPr/>
              <a:t>‹#›</a:t>
            </a:fld>
            <a:endParaRPr lang="ru-RU"/>
          </a:p>
        </p:txBody>
      </p:sp>
    </p:spTree>
    <p:extLst>
      <p:ext uri="{BB962C8B-B14F-4D97-AF65-F5344CB8AC3E}">
        <p14:creationId xmlns:p14="http://schemas.microsoft.com/office/powerpoint/2010/main" xmlns="" val="365060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058AF11-906D-4E00-B2A3-528AF4D8D8EB}"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are not the first</a:t>
            </a:r>
            <a:r>
              <a:rPr lang="en-US" baseline="0" dirty="0" smtClean="0"/>
              <a:t> to</a:t>
            </a:r>
            <a:r>
              <a:rPr lang="en-US" dirty="0" smtClean="0"/>
              <a:t> read</a:t>
            </a:r>
            <a:r>
              <a:rPr lang="en-US" baseline="0" dirty="0" smtClean="0"/>
              <a:t> and carefully consider </a:t>
            </a:r>
            <a:r>
              <a:rPr lang="en-US" dirty="0" smtClean="0"/>
              <a:t>Kropotkin’s 1902 book. But this</a:t>
            </a:r>
            <a:r>
              <a:rPr lang="en-US" baseline="0" dirty="0" smtClean="0"/>
              <a:t> appears as </a:t>
            </a:r>
            <a:r>
              <a:rPr lang="en-US" dirty="0" smtClean="0"/>
              <a:t>the first time to attempt to relate his ideas to Original</a:t>
            </a:r>
            <a:r>
              <a:rPr lang="en-US" baseline="0" dirty="0" smtClean="0"/>
              <a:t> Institutional Economics (OIE), and then t</a:t>
            </a:r>
            <a:r>
              <a:rPr lang="en-US" dirty="0" smtClean="0"/>
              <a:t>o integrate his intellectual contribution into Institutional Thought. </a:t>
            </a:r>
            <a:endParaRPr lang="ru-RU" dirty="0"/>
          </a:p>
        </p:txBody>
      </p:sp>
      <p:sp>
        <p:nvSpPr>
          <p:cNvPr id="4" name="Номер слайда 3"/>
          <p:cNvSpPr>
            <a:spLocks noGrp="1"/>
          </p:cNvSpPr>
          <p:nvPr>
            <p:ph type="sldNum" sz="quarter" idx="10"/>
          </p:nvPr>
        </p:nvSpPr>
        <p:spPr/>
        <p:txBody>
          <a:bodyPr/>
          <a:lstStyle/>
          <a:p>
            <a:fld id="{E058AF11-906D-4E00-B2A3-528AF4D8D8EB}"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058AF11-906D-4E00-B2A3-528AF4D8D8EB}" type="slidenum">
              <a:rPr lang="ru-RU" smtClean="0"/>
              <a:pPr/>
              <a:t>25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Their intellectual handshake failed</a:t>
            </a:r>
            <a:r>
              <a:rPr lang="en-US" baseline="0" dirty="0" smtClean="0"/>
              <a:t> to occur, </a:t>
            </a:r>
            <a:r>
              <a:rPr lang="en-US" dirty="0" smtClean="0"/>
              <a:t>although the two lived</a:t>
            </a:r>
            <a:r>
              <a:rPr lang="en-US" baseline="0" dirty="0" smtClean="0"/>
              <a:t> as</a:t>
            </a:r>
            <a:r>
              <a:rPr lang="en-US" dirty="0" smtClean="0"/>
              <a:t> contemporaries.</a:t>
            </a:r>
            <a:endParaRPr lang="ru-RU" dirty="0"/>
          </a:p>
        </p:txBody>
      </p:sp>
      <p:sp>
        <p:nvSpPr>
          <p:cNvPr id="4" name="Номер слайда 3"/>
          <p:cNvSpPr>
            <a:spLocks noGrp="1"/>
          </p:cNvSpPr>
          <p:nvPr>
            <p:ph type="sldNum" sz="quarter" idx="10"/>
          </p:nvPr>
        </p:nvSpPr>
        <p:spPr/>
        <p:txBody>
          <a:bodyPr/>
          <a:lstStyle/>
          <a:p>
            <a:fld id="{E058AF11-906D-4E00-B2A3-528AF4D8D8EB}"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0F337853-158B-4D2E-8BD4-E26D025EEA7C}" type="datetime1">
              <a:rPr lang="ru-RU" smtClean="0"/>
              <a:pPr/>
              <a:t>16.04.2015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BA002F-D024-4CC5-B745-57578F97D1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r>
              <a:rPr lang="en-US" smtClean="0"/>
              <a:t>AFIT, Portland,  2015, April 10</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3F57854-90E9-4FA9-BD62-D143EE420A30}" type="datetime1">
              <a:rPr lang="ru-RU" smtClean="0"/>
              <a:pPr/>
              <a:t>16.04.2015</a:t>
            </a:fld>
            <a:endParaRPr lang="ru-RU"/>
          </a:p>
        </p:txBody>
      </p:sp>
      <p:sp>
        <p:nvSpPr>
          <p:cNvPr id="5" name="Нижний колонтитул 4"/>
          <p:cNvSpPr>
            <a:spLocks noGrp="1"/>
          </p:cNvSpPr>
          <p:nvPr>
            <p:ph type="ftr" sz="quarter" idx="11"/>
          </p:nvPr>
        </p:nvSpPr>
        <p:spPr/>
        <p:txBody>
          <a:bodyPr/>
          <a:lstStyle>
            <a:extLst/>
          </a:lstStyle>
          <a:p>
            <a:r>
              <a:rPr lang="en-US" smtClean="0"/>
              <a:t>AFIT, Portland,  2015, April 10</a:t>
            </a:r>
            <a:endParaRPr lang="ru-RU"/>
          </a:p>
        </p:txBody>
      </p:sp>
      <p:sp>
        <p:nvSpPr>
          <p:cNvPr id="6" name="Номер слайда 5"/>
          <p:cNvSpPr>
            <a:spLocks noGrp="1"/>
          </p:cNvSpPr>
          <p:nvPr>
            <p:ph type="sldNum" sz="quarter" idx="12"/>
          </p:nvPr>
        </p:nvSpPr>
        <p:spPr/>
        <p:txBody>
          <a:bodyPr/>
          <a:lstStyle>
            <a:extLst/>
          </a:lstStyle>
          <a:p>
            <a:fld id="{9EBA002F-D024-4CC5-B745-57578F97D1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22E4E2C-B789-4F14-9E0C-C9AA576AE438}" type="datetime1">
              <a:rPr lang="ru-RU" smtClean="0"/>
              <a:pPr/>
              <a:t>16.04.2015</a:t>
            </a:fld>
            <a:endParaRPr lang="ru-RU"/>
          </a:p>
        </p:txBody>
      </p:sp>
      <p:sp>
        <p:nvSpPr>
          <p:cNvPr id="5" name="Нижний колонтитул 4"/>
          <p:cNvSpPr>
            <a:spLocks noGrp="1"/>
          </p:cNvSpPr>
          <p:nvPr>
            <p:ph type="ftr" sz="quarter" idx="11"/>
          </p:nvPr>
        </p:nvSpPr>
        <p:spPr/>
        <p:txBody>
          <a:bodyPr/>
          <a:lstStyle>
            <a:extLst/>
          </a:lstStyle>
          <a:p>
            <a:r>
              <a:rPr lang="en-US" smtClean="0"/>
              <a:t>AFIT, Portland,  2015, April 10</a:t>
            </a:r>
            <a:endParaRPr lang="ru-RU"/>
          </a:p>
        </p:txBody>
      </p:sp>
      <p:sp>
        <p:nvSpPr>
          <p:cNvPr id="6" name="Номер слайда 5"/>
          <p:cNvSpPr>
            <a:spLocks noGrp="1"/>
          </p:cNvSpPr>
          <p:nvPr>
            <p:ph type="sldNum" sz="quarter" idx="12"/>
          </p:nvPr>
        </p:nvSpPr>
        <p:spPr/>
        <p:txBody>
          <a:bodyPr/>
          <a:lstStyle>
            <a:extLst/>
          </a:lstStyle>
          <a:p>
            <a:fld id="{9EBA002F-D024-4CC5-B745-57578F97D1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28F30FC-AF46-449B-8381-3356430B42E8}" type="datetime1">
              <a:rPr lang="ru-RU" smtClean="0"/>
              <a:pPr/>
              <a:t>16.04.2015</a:t>
            </a:fld>
            <a:endParaRPr lang="ru-RU"/>
          </a:p>
        </p:txBody>
      </p:sp>
      <p:sp>
        <p:nvSpPr>
          <p:cNvPr id="5" name="Нижний колонтитул 4"/>
          <p:cNvSpPr>
            <a:spLocks noGrp="1"/>
          </p:cNvSpPr>
          <p:nvPr>
            <p:ph type="ftr" sz="quarter" idx="11"/>
          </p:nvPr>
        </p:nvSpPr>
        <p:spPr/>
        <p:txBody>
          <a:bodyPr/>
          <a:lstStyle>
            <a:extLst/>
          </a:lstStyle>
          <a:p>
            <a:r>
              <a:rPr lang="en-US" smtClean="0"/>
              <a:t>AFIT, Portland,  2015, April 10</a:t>
            </a:r>
            <a:endParaRPr lang="ru-RU"/>
          </a:p>
        </p:txBody>
      </p:sp>
      <p:sp>
        <p:nvSpPr>
          <p:cNvPr id="6" name="Номер слайда 5"/>
          <p:cNvSpPr>
            <a:spLocks noGrp="1"/>
          </p:cNvSpPr>
          <p:nvPr>
            <p:ph type="sldNum" sz="quarter" idx="12"/>
          </p:nvPr>
        </p:nvSpPr>
        <p:spPr/>
        <p:txBody>
          <a:bodyPr/>
          <a:lstStyle>
            <a:extLst/>
          </a:lstStyle>
          <a:p>
            <a:fld id="{9EBA002F-D024-4CC5-B745-57578F97D1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7E1ECFBA-A5E3-42D8-B93F-3C5058CE85D1}" type="datetime1">
              <a:rPr lang="ru-RU" smtClean="0"/>
              <a:pPr/>
              <a:t>16.04.2015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BA002F-D024-4CC5-B745-57578F97D1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r>
              <a:rPr lang="en-US" smtClean="0"/>
              <a:t>AFIT, Portland,  2015, April 10</a:t>
            </a: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C5DE812-69EC-4A14-A045-632656FDBE95}" type="datetime1">
              <a:rPr lang="ru-RU" smtClean="0"/>
              <a:pPr/>
              <a:t>16.04.2015</a:t>
            </a:fld>
            <a:endParaRPr lang="ru-RU"/>
          </a:p>
        </p:txBody>
      </p:sp>
      <p:sp>
        <p:nvSpPr>
          <p:cNvPr id="6" name="Нижний колонтитул 5"/>
          <p:cNvSpPr>
            <a:spLocks noGrp="1"/>
          </p:cNvSpPr>
          <p:nvPr>
            <p:ph type="ftr" sz="quarter" idx="11"/>
          </p:nvPr>
        </p:nvSpPr>
        <p:spPr/>
        <p:txBody>
          <a:bodyPr/>
          <a:lstStyle>
            <a:extLst/>
          </a:lstStyle>
          <a:p>
            <a:r>
              <a:rPr lang="en-US" smtClean="0"/>
              <a:t>AFIT, Portland,  2015, April 10</a:t>
            </a:r>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9EBA002F-D024-4CC5-B745-57578F97D1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6477AC6-A2C8-47C9-81DB-D16E2370FA1A}" type="datetime1">
              <a:rPr lang="ru-RU" smtClean="0"/>
              <a:pPr/>
              <a:t>16.04.2015</a:t>
            </a:fld>
            <a:endParaRPr lang="ru-RU"/>
          </a:p>
        </p:txBody>
      </p:sp>
      <p:sp>
        <p:nvSpPr>
          <p:cNvPr id="8" name="Нижний колонтитул 7"/>
          <p:cNvSpPr>
            <a:spLocks noGrp="1"/>
          </p:cNvSpPr>
          <p:nvPr>
            <p:ph type="ftr" sz="quarter" idx="11"/>
          </p:nvPr>
        </p:nvSpPr>
        <p:spPr/>
        <p:txBody>
          <a:bodyPr/>
          <a:lstStyle>
            <a:extLst/>
          </a:lstStyle>
          <a:p>
            <a:r>
              <a:rPr lang="en-US" smtClean="0"/>
              <a:t>AFIT, Portland,  2015, April 10</a:t>
            </a:r>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9EBA002F-D024-4CC5-B745-57578F97D1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FB259DD-C437-4616-A7EA-EB1EC7A5FCAC}" type="datetime1">
              <a:rPr lang="ru-RU" smtClean="0"/>
              <a:pPr/>
              <a:t>16.04.2015</a:t>
            </a:fld>
            <a:endParaRPr lang="ru-RU"/>
          </a:p>
        </p:txBody>
      </p:sp>
      <p:sp>
        <p:nvSpPr>
          <p:cNvPr id="4" name="Нижний колонтитул 3"/>
          <p:cNvSpPr>
            <a:spLocks noGrp="1"/>
          </p:cNvSpPr>
          <p:nvPr>
            <p:ph type="ftr" sz="quarter" idx="11"/>
          </p:nvPr>
        </p:nvSpPr>
        <p:spPr/>
        <p:txBody>
          <a:bodyPr/>
          <a:lstStyle>
            <a:extLst/>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extLst/>
          </a:lstStyle>
          <a:p>
            <a:fld id="{9EBA002F-D024-4CC5-B745-57578F97D1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81FF973-3B83-40D2-9EB6-C0AF2EE12547}" type="datetime1">
              <a:rPr lang="ru-RU" smtClean="0"/>
              <a:pPr/>
              <a:t>16.04.2015</a:t>
            </a:fld>
            <a:endParaRPr lang="ru-RU"/>
          </a:p>
        </p:txBody>
      </p:sp>
      <p:sp>
        <p:nvSpPr>
          <p:cNvPr id="3" name="Нижний колонтитул 2"/>
          <p:cNvSpPr>
            <a:spLocks noGrp="1"/>
          </p:cNvSpPr>
          <p:nvPr>
            <p:ph type="ftr" sz="quarter" idx="11"/>
          </p:nvPr>
        </p:nvSpPr>
        <p:spPr/>
        <p:txBody>
          <a:bodyPr/>
          <a:lstStyle>
            <a:extLst/>
          </a:lstStyle>
          <a:p>
            <a:r>
              <a:rPr lang="en-US" smtClean="0"/>
              <a:t>AFIT, Portland,  2015, April 10</a:t>
            </a:r>
            <a:endParaRPr lang="ru-RU"/>
          </a:p>
        </p:txBody>
      </p:sp>
      <p:sp>
        <p:nvSpPr>
          <p:cNvPr id="4" name="Номер слайда 3"/>
          <p:cNvSpPr>
            <a:spLocks noGrp="1"/>
          </p:cNvSpPr>
          <p:nvPr>
            <p:ph type="sldNum" sz="quarter" idx="12"/>
          </p:nvPr>
        </p:nvSpPr>
        <p:spPr/>
        <p:txBody>
          <a:bodyPr/>
          <a:lstStyle>
            <a:extLst/>
          </a:lstStyle>
          <a:p>
            <a:fld id="{9EBA002F-D024-4CC5-B745-57578F97D1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613EF939-7B89-453E-9028-AF596BE3B221}" type="datetime1">
              <a:rPr lang="ru-RU" smtClean="0"/>
              <a:pPr/>
              <a:t>16.04.2015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BA002F-D024-4CC5-B745-57578F97D1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r>
              <a:rPr lang="en-US" smtClean="0"/>
              <a:t>AFIT, Portland,  2015, April 10</a:t>
            </a: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F2317999-F1FA-4CDD-A11A-9AA5A0D4304A}" type="datetime1">
              <a:rPr lang="ru-RU" smtClean="0"/>
              <a:pPr/>
              <a:t>16.04.2015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BA002F-D024-4CC5-B745-57578F97D1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r>
              <a:rPr lang="en-US" smtClean="0"/>
              <a:t>AFIT, Portland,  2015, April 10</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AFIT, Portland,  2015, April 10</a:t>
            </a:r>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318B010-F83F-436D-B50C-AEDE257FC263}" type="datetime1">
              <a:rPr lang="ru-RU" smtClean="0"/>
              <a:pPr/>
              <a:t>16.04.2015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EBA002F-D024-4CC5-B745-57578F97D1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24744"/>
            <a:ext cx="8458200" cy="1470025"/>
          </a:xfrm>
        </p:spPr>
        <p:txBody>
          <a:bodyPr>
            <a:normAutofit fontScale="90000"/>
          </a:bodyPr>
          <a:lstStyle/>
          <a:p>
            <a:pPr algn="ctr"/>
            <a:r>
              <a:rPr lang="en-US" dirty="0" smtClean="0"/>
              <a:t>Peter Kropotkin’s Contributions to Social and Economic Evolution</a:t>
            </a:r>
            <a:endParaRPr lang="ru-RU" b="1" dirty="0"/>
          </a:p>
        </p:txBody>
      </p:sp>
      <p:sp>
        <p:nvSpPr>
          <p:cNvPr id="3" name="Подзаголовок 2"/>
          <p:cNvSpPr>
            <a:spLocks noGrp="1"/>
          </p:cNvSpPr>
          <p:nvPr>
            <p:ph type="subTitle" idx="1"/>
          </p:nvPr>
        </p:nvSpPr>
        <p:spPr>
          <a:xfrm>
            <a:off x="395536" y="4437112"/>
            <a:ext cx="8147248" cy="1752600"/>
          </a:xfrm>
        </p:spPr>
        <p:txBody>
          <a:bodyPr>
            <a:noAutofit/>
          </a:bodyPr>
          <a:lstStyle/>
          <a:p>
            <a:r>
              <a:rPr lang="en-US" sz="2000" b="1" dirty="0" smtClean="0">
                <a:latin typeface="+mj-lt"/>
              </a:rPr>
              <a:t>John Hall</a:t>
            </a:r>
            <a:r>
              <a:rPr lang="en-US" sz="2000" dirty="0" smtClean="0">
                <a:latin typeface="+mj-lt"/>
              </a:rPr>
              <a:t>, Portland State University, Portland, the USA </a:t>
            </a:r>
            <a:endParaRPr lang="ru-RU" sz="2000" dirty="0" smtClean="0">
              <a:latin typeface="+mj-lt"/>
            </a:endParaRPr>
          </a:p>
          <a:p>
            <a:r>
              <a:rPr lang="en-US" sz="2000" dirty="0" smtClean="0">
                <a:latin typeface="+mj-lt"/>
              </a:rPr>
              <a:t>johnbattailehall@gmail.com</a:t>
            </a:r>
            <a:endParaRPr lang="ru-RU" sz="2000" dirty="0" smtClean="0">
              <a:latin typeface="+mj-lt"/>
            </a:endParaRPr>
          </a:p>
          <a:p>
            <a:r>
              <a:rPr lang="en-US" sz="2000" dirty="0" smtClean="0">
                <a:latin typeface="+mj-lt"/>
              </a:rPr>
              <a:t> </a:t>
            </a:r>
            <a:endParaRPr lang="ru-RU" sz="2000" dirty="0" smtClean="0">
              <a:latin typeface="+mj-lt"/>
            </a:endParaRPr>
          </a:p>
          <a:p>
            <a:r>
              <a:rPr lang="en-US" sz="2000" b="1" dirty="0" smtClean="0">
                <a:latin typeface="+mj-lt"/>
              </a:rPr>
              <a:t>Svetlana Kirdina</a:t>
            </a:r>
            <a:r>
              <a:rPr lang="en-US" sz="2000" dirty="0" smtClean="0">
                <a:latin typeface="+mj-lt"/>
              </a:rPr>
              <a:t>,   Russian Academy of Sciences, Moscow, Russia</a:t>
            </a:r>
            <a:endParaRPr lang="ru-RU" sz="2000" dirty="0" smtClean="0">
              <a:latin typeface="+mj-lt"/>
            </a:endParaRPr>
          </a:p>
          <a:p>
            <a:r>
              <a:rPr lang="en-US" sz="2000" dirty="0" smtClean="0">
                <a:latin typeface="+mj-lt"/>
              </a:rPr>
              <a:t>kirdina777@gmail.com</a:t>
            </a:r>
            <a:endParaRPr lang="ru-RU" sz="2000" dirty="0" smtClean="0">
              <a:latin typeface="+mj-lt"/>
            </a:endParaRPr>
          </a:p>
          <a:p>
            <a:endParaRPr lang="ru-RU"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Kropotkin after his travel to Northern Asia  cont.</a:t>
            </a:r>
            <a:endParaRPr lang="ru-RU" dirty="0"/>
          </a:p>
        </p:txBody>
      </p:sp>
      <p:sp>
        <p:nvSpPr>
          <p:cNvPr id="3" name="Содержимое 2"/>
          <p:cNvSpPr>
            <a:spLocks noGrp="1"/>
          </p:cNvSpPr>
          <p:nvPr>
            <p:ph idx="1"/>
          </p:nvPr>
        </p:nvSpPr>
        <p:spPr/>
        <p:txBody>
          <a:bodyPr/>
          <a:lstStyle/>
          <a:p>
            <a:r>
              <a:rPr lang="en-US" dirty="0" smtClean="0"/>
              <a:t>“I saw Mutual Aid and Mutual Support carried on to an extent which made me suspect in it a feature of the greatest importance for the maintenance of life, the preservation of each species, and its further evolution.” (Kropotkin, </a:t>
            </a:r>
            <a:r>
              <a:rPr lang="en-US" dirty="0" smtClean="0"/>
              <a:t>2006 (1902), p. xii).</a:t>
            </a:r>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1412776"/>
            <a:ext cx="3600400" cy="762000"/>
          </a:xfrm>
        </p:spPr>
        <p:txBody>
          <a:bodyPr>
            <a:noAutofit/>
          </a:bodyPr>
          <a:lstStyle/>
          <a:p>
            <a:r>
              <a:rPr lang="en-US" sz="3200" dirty="0" smtClean="0"/>
              <a:t>Charles Darwin (1809-1882) </a:t>
            </a:r>
            <a:endParaRPr lang="ru-RU" sz="3200" dirty="0"/>
          </a:p>
        </p:txBody>
      </p:sp>
      <p:sp>
        <p:nvSpPr>
          <p:cNvPr id="3" name="Текст 2"/>
          <p:cNvSpPr>
            <a:spLocks noGrp="1"/>
          </p:cNvSpPr>
          <p:nvPr>
            <p:ph type="body" idx="2"/>
          </p:nvPr>
        </p:nvSpPr>
        <p:spPr>
          <a:xfrm>
            <a:off x="5004048" y="2708920"/>
            <a:ext cx="3931920" cy="2880320"/>
          </a:xfrm>
        </p:spPr>
        <p:txBody>
          <a:bodyPr>
            <a:normAutofit fontScale="40000" lnSpcReduction="20000"/>
          </a:bodyPr>
          <a:lstStyle/>
          <a:p>
            <a:r>
              <a:rPr lang="en-US" sz="2400" dirty="0" smtClean="0"/>
              <a:t> </a:t>
            </a:r>
          </a:p>
          <a:p>
            <a:endParaRPr lang="en-US" sz="2400" i="1" dirty="0" smtClean="0"/>
          </a:p>
          <a:p>
            <a:r>
              <a:rPr lang="en-US" sz="8600" i="1" dirty="0" smtClean="0"/>
              <a:t>The Origin of Species by Means of Natural Selection. </a:t>
            </a:r>
          </a:p>
          <a:p>
            <a:r>
              <a:rPr lang="en-US" sz="8600" dirty="0" smtClean="0"/>
              <a:t>London: John Murray</a:t>
            </a:r>
            <a:r>
              <a:rPr lang="ru-RU" sz="8600" dirty="0" smtClean="0"/>
              <a:t> (</a:t>
            </a:r>
            <a:r>
              <a:rPr lang="en-US" sz="8600" dirty="0" smtClean="0"/>
              <a:t>1859</a:t>
            </a:r>
            <a:r>
              <a:rPr lang="ru-RU" sz="8600" dirty="0" smtClean="0"/>
              <a:t>)</a:t>
            </a:r>
            <a:r>
              <a:rPr lang="en-US" sz="8600" dirty="0" smtClean="0"/>
              <a:t>. </a:t>
            </a:r>
            <a:endParaRPr lang="ru-RU" sz="8600" dirty="0" smtClean="0"/>
          </a:p>
        </p:txBody>
      </p:sp>
      <p:pic>
        <p:nvPicPr>
          <p:cNvPr id="8194" name="Picture 2"/>
          <p:cNvPicPr>
            <a:picLocks noGrp="1" noChangeAspect="1" noChangeArrowheads="1"/>
          </p:cNvPicPr>
          <p:nvPr>
            <p:ph sz="half" idx="1"/>
          </p:nvPr>
        </p:nvPicPr>
        <p:blipFill>
          <a:blip r:embed="rId2" cstate="print"/>
          <a:stretch>
            <a:fillRect/>
          </a:stretch>
        </p:blipFill>
        <p:spPr bwMode="auto">
          <a:xfrm>
            <a:off x="971600" y="620688"/>
            <a:ext cx="4032448" cy="5616624"/>
          </a:xfrm>
          <a:prstGeom prst="rect">
            <a:avLst/>
          </a:prstGeom>
          <a:noFill/>
          <a:ln w="9525">
            <a:noFill/>
            <a:miter lim="800000"/>
            <a:headEnd/>
            <a:tailEnd/>
          </a:ln>
          <a:effectLst/>
        </p:spPr>
      </p:pic>
      <p:sp>
        <p:nvSpPr>
          <p:cNvPr id="6" name="Номер слайда 5"/>
          <p:cNvSpPr>
            <a:spLocks noGrp="1"/>
          </p:cNvSpPr>
          <p:nvPr>
            <p:ph type="sldNum" sz="quarter" idx="11"/>
          </p:nvPr>
        </p:nvSpPr>
        <p:spPr/>
        <p:txBody>
          <a:bodyPr/>
          <a:lstStyle/>
          <a:p>
            <a:fld id="{9EBA002F-D024-4CC5-B745-57578F97D168}" type="slidenum">
              <a:rPr lang="ru-RU" smtClean="0"/>
              <a:pPr/>
              <a:t>11</a:t>
            </a:fld>
            <a:endParaRPr lang="ru-RU"/>
          </a:p>
        </p:txBody>
      </p:sp>
      <p:sp>
        <p:nvSpPr>
          <p:cNvPr id="5" name="Нижний колонтитул 4"/>
          <p:cNvSpPr>
            <a:spLocks noGrp="1"/>
          </p:cNvSpPr>
          <p:nvPr>
            <p:ph type="ftr" sz="quarter" idx="12"/>
          </p:nvPr>
        </p:nvSpPr>
        <p:spPr/>
        <p:txBody>
          <a:bodyPr/>
          <a:lstStyle/>
          <a:p>
            <a:r>
              <a:rPr lang="en-US" smtClean="0"/>
              <a:t>AFIT, Portland,  2015, April 10</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Intellectual Beginnings</a:t>
            </a:r>
            <a:endParaRPr lang="ru-RU" dirty="0"/>
          </a:p>
        </p:txBody>
      </p:sp>
      <p:sp>
        <p:nvSpPr>
          <p:cNvPr id="3" name="Содержимое 2"/>
          <p:cNvSpPr>
            <a:spLocks noGrp="1"/>
          </p:cNvSpPr>
          <p:nvPr>
            <p:ph idx="1"/>
          </p:nvPr>
        </p:nvSpPr>
        <p:spPr>
          <a:xfrm>
            <a:off x="467544" y="1412776"/>
            <a:ext cx="8229600" cy="4608511"/>
          </a:xfrm>
        </p:spPr>
        <p:txBody>
          <a:bodyPr>
            <a:noAutofit/>
          </a:bodyPr>
          <a:lstStyle/>
          <a:p>
            <a:r>
              <a:rPr lang="en-US" sz="2500" dirty="0" smtClean="0"/>
              <a:t>Kropotkin  </a:t>
            </a:r>
            <a:r>
              <a:rPr lang="en-US" sz="2500" dirty="0" smtClean="0"/>
              <a:t>absorbed the contributions of  Charles Darwin and </a:t>
            </a:r>
            <a:r>
              <a:rPr lang="en-US" sz="2500" dirty="0" smtClean="0"/>
              <a:t>“had the theory of profound </a:t>
            </a:r>
            <a:r>
              <a:rPr lang="en-US" sz="2500" dirty="0" smtClean="0"/>
              <a:t>respect for Darwin's discoveries and regarded </a:t>
            </a:r>
            <a:r>
              <a:rPr lang="en-US" sz="2500" dirty="0" smtClean="0"/>
              <a:t>the theory of </a:t>
            </a:r>
            <a:r>
              <a:rPr lang="en-US" sz="2500" dirty="0" smtClean="0"/>
              <a:t>natural selection as </a:t>
            </a:r>
            <a:r>
              <a:rPr lang="en-US" sz="2500" dirty="0" smtClean="0"/>
              <a:t>perhaps </a:t>
            </a:r>
            <a:r>
              <a:rPr lang="en-US" sz="2500" dirty="0" smtClean="0"/>
              <a:t>the most brilliant scientific generalization of the </a:t>
            </a:r>
            <a:r>
              <a:rPr lang="en-US" sz="2500" dirty="0" smtClean="0"/>
              <a:t>century“ (</a:t>
            </a:r>
            <a:r>
              <a:rPr lang="en-US" sz="2500" dirty="0" err="1" smtClean="0"/>
              <a:t>Avrich</a:t>
            </a:r>
            <a:r>
              <a:rPr lang="en-US" sz="2500" dirty="0" smtClean="0"/>
              <a:t>,  1988,  p. 58). </a:t>
            </a:r>
            <a:endParaRPr lang="en-US" sz="2500" dirty="0" smtClean="0"/>
          </a:p>
          <a:p>
            <a:r>
              <a:rPr lang="en-US" sz="2500" dirty="0" smtClean="0"/>
              <a:t>K.  accepted that the "struggle for existence" played an important role in the evolution of species and argued that </a:t>
            </a:r>
            <a:r>
              <a:rPr lang="en-US" sz="2500" dirty="0" smtClean="0"/>
              <a:t> life </a:t>
            </a:r>
            <a:r>
              <a:rPr lang="en-US" sz="2500" dirty="0" smtClean="0"/>
              <a:t>is struggle; and in that struggle the fittest </a:t>
            </a:r>
            <a:r>
              <a:rPr lang="en-US" sz="2500" dirty="0" smtClean="0"/>
              <a:t>survive. </a:t>
            </a:r>
            <a:r>
              <a:rPr lang="en-US" sz="2500" dirty="0" smtClean="0"/>
              <a:t>However, K.  rejected key ideas advanced by Thomas Huxley that placed great emphasis upon roles played by competition and conflict in the evolutionary process.</a:t>
            </a:r>
          </a:p>
          <a:p>
            <a:endParaRPr lang="en-US" sz="2500" dirty="0" smtClean="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2080" y="260648"/>
            <a:ext cx="3931920" cy="762000"/>
          </a:xfrm>
        </p:spPr>
        <p:txBody>
          <a:bodyPr>
            <a:noAutofit/>
          </a:bodyPr>
          <a:lstStyle/>
          <a:p>
            <a:pPr>
              <a:buFont typeface="Arial" pitchFamily="34" charset="0"/>
              <a:buChar char="•"/>
            </a:pPr>
            <a:r>
              <a:rPr lang="en-US" sz="2800" dirty="0" smtClean="0"/>
              <a:t>Karl Kessler </a:t>
            </a:r>
            <a:br>
              <a:rPr lang="en-US" sz="2800" dirty="0" smtClean="0"/>
            </a:br>
            <a:r>
              <a:rPr lang="en-US" sz="2800" dirty="0" smtClean="0"/>
              <a:t>(1815-1881)</a:t>
            </a:r>
            <a:endParaRPr lang="ru-RU" sz="2800" dirty="0"/>
          </a:p>
        </p:txBody>
      </p:sp>
      <p:sp>
        <p:nvSpPr>
          <p:cNvPr id="3" name="Текст 2"/>
          <p:cNvSpPr>
            <a:spLocks noGrp="1"/>
          </p:cNvSpPr>
          <p:nvPr>
            <p:ph type="body" idx="2"/>
          </p:nvPr>
        </p:nvSpPr>
        <p:spPr>
          <a:xfrm>
            <a:off x="4963136" y="1107560"/>
            <a:ext cx="3931920" cy="5273768"/>
          </a:xfrm>
        </p:spPr>
        <p:txBody>
          <a:bodyPr>
            <a:normAutofit fontScale="92500"/>
          </a:bodyPr>
          <a:lstStyle/>
          <a:p>
            <a:r>
              <a:rPr lang="en-US" sz="2800" dirty="0" smtClean="0"/>
              <a:t>He introduced </a:t>
            </a:r>
          </a:p>
          <a:p>
            <a:r>
              <a:rPr lang="en-US" sz="2800" dirty="0" smtClean="0"/>
              <a:t>the Law of Mutual Aid</a:t>
            </a:r>
          </a:p>
          <a:p>
            <a:r>
              <a:rPr lang="en-US" sz="2800" dirty="0" smtClean="0"/>
              <a:t>in </a:t>
            </a:r>
            <a:r>
              <a:rPr lang="en-US" sz="2800" dirty="0" smtClean="0"/>
              <a:t>1880 (Memoirs (Trudy) of the St. Petersburg Society of Naturalists. Vol. xi, 1880). </a:t>
            </a:r>
            <a:endParaRPr lang="en-US" sz="2800" dirty="0" smtClean="0"/>
          </a:p>
          <a:p>
            <a:endParaRPr lang="en-US" sz="2800" dirty="0" smtClean="0"/>
          </a:p>
          <a:p>
            <a:r>
              <a:rPr lang="en-US" sz="2800" dirty="0" smtClean="0"/>
              <a:t>The well-known Russian zoologist, the Rector  of the St. Petersburg University (1867-80) in the Russian Empire.  </a:t>
            </a:r>
            <a:endParaRPr lang="ru-RU" sz="2800" dirty="0"/>
          </a:p>
        </p:txBody>
      </p:sp>
      <p:sp>
        <p:nvSpPr>
          <p:cNvPr id="5" name="Номер слайда 4"/>
          <p:cNvSpPr>
            <a:spLocks noGrp="1"/>
          </p:cNvSpPr>
          <p:nvPr>
            <p:ph type="sldNum" sz="quarter" idx="11"/>
          </p:nvPr>
        </p:nvSpPr>
        <p:spPr/>
        <p:txBody>
          <a:bodyPr/>
          <a:lstStyle/>
          <a:p>
            <a:fld id="{9EBA002F-D024-4CC5-B745-57578F97D168}" type="slidenum">
              <a:rPr lang="ru-RU" smtClean="0"/>
              <a:pPr/>
              <a:t>13</a:t>
            </a:fld>
            <a:endParaRPr lang="ru-RU"/>
          </a:p>
        </p:txBody>
      </p:sp>
      <p:sp>
        <p:nvSpPr>
          <p:cNvPr id="6" name="Нижний колонтитул 5"/>
          <p:cNvSpPr>
            <a:spLocks noGrp="1"/>
          </p:cNvSpPr>
          <p:nvPr>
            <p:ph type="ftr" sz="quarter" idx="12"/>
          </p:nvPr>
        </p:nvSpPr>
        <p:spPr/>
        <p:txBody>
          <a:bodyPr/>
          <a:lstStyle/>
          <a:p>
            <a:r>
              <a:rPr lang="en-US" smtClean="0"/>
              <a:t>AFIT, Portland,  2015, April 10</a:t>
            </a:r>
            <a:endParaRPr lang="ru-RU"/>
          </a:p>
        </p:txBody>
      </p:sp>
      <p:pic>
        <p:nvPicPr>
          <p:cNvPr id="10" name="Рисунок 9" descr="http://zoology.bio.spbu.ru/History/Images/2_Kessler.jpg"/>
          <p:cNvPicPr/>
          <p:nvPr/>
        </p:nvPicPr>
        <p:blipFill>
          <a:blip r:embed="rId2" cstate="print"/>
          <a:srcRect/>
          <a:stretch>
            <a:fillRect/>
          </a:stretch>
        </p:blipFill>
        <p:spPr bwMode="auto">
          <a:xfrm>
            <a:off x="323529" y="548680"/>
            <a:ext cx="3816423" cy="5688632"/>
          </a:xfrm>
          <a:prstGeom prst="rect">
            <a:avLst/>
          </a:prstGeom>
          <a:noFill/>
          <a:ln w="9525">
            <a:noFill/>
            <a:miter lim="800000"/>
            <a:headEnd/>
            <a:tailEnd/>
          </a:ln>
        </p:spPr>
      </p:pic>
      <p:sp>
        <p:nvSpPr>
          <p:cNvPr id="11" name="Содержимое 10"/>
          <p:cNvSpPr>
            <a:spLocks noGrp="1"/>
          </p:cNvSpPr>
          <p:nvPr>
            <p:ph sz="half" idx="1"/>
          </p:nvPr>
        </p:nvSpPr>
        <p:spPr>
          <a:xfrm>
            <a:off x="228600" y="2209800"/>
            <a:ext cx="4487416" cy="3977640"/>
          </a:xfrm>
        </p:spPr>
        <p:txBody>
          <a:bodyPr/>
          <a:lstStyle/>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Intellectual Beginnings (cont.)</a:t>
            </a:r>
            <a:endParaRPr lang="ru-RU" dirty="0"/>
          </a:p>
        </p:txBody>
      </p:sp>
      <p:sp>
        <p:nvSpPr>
          <p:cNvPr id="3" name="Содержимое 2"/>
          <p:cNvSpPr>
            <a:spLocks noGrp="1"/>
          </p:cNvSpPr>
          <p:nvPr>
            <p:ph idx="1"/>
          </p:nvPr>
        </p:nvSpPr>
        <p:spPr>
          <a:xfrm>
            <a:off x="457200" y="1646236"/>
            <a:ext cx="8229600" cy="4807099"/>
          </a:xfrm>
        </p:spPr>
        <p:txBody>
          <a:bodyPr>
            <a:normAutofit fontScale="55000" lnSpcReduction="20000"/>
          </a:bodyPr>
          <a:lstStyle/>
          <a:p>
            <a:endParaRPr lang="en-US" dirty="0" smtClean="0"/>
          </a:p>
          <a:p>
            <a:r>
              <a:rPr lang="en-US" sz="4500" dirty="0" smtClean="0"/>
              <a:t>In 1883, Kropotkin read and was moved by a lecture entitled “On the Law of Mutual Aid,” authored by Kessler, the distinguished Russian zoologist.  In January of 1880,  Karl  Kessler had delivered this lecture to a Russian Congress of Naturalists. Kessler advanced ideas: that besides the law of </a:t>
            </a:r>
            <a:r>
              <a:rPr lang="en-US" sz="4500" i="1" dirty="0" smtClean="0"/>
              <a:t>Mutual Struggle</a:t>
            </a:r>
            <a:r>
              <a:rPr lang="en-US" sz="4500" dirty="0" smtClean="0"/>
              <a:t> there is in Nature the law of </a:t>
            </a:r>
            <a:r>
              <a:rPr lang="en-US" sz="4500" i="1" dirty="0" smtClean="0"/>
              <a:t>Mutual Aid</a:t>
            </a:r>
            <a:r>
              <a:rPr lang="en-US" sz="4500" dirty="0" smtClean="0"/>
              <a:t>, and what he defined as Mutual Aid proved more important, and especially for the progressive evolution of species.</a:t>
            </a:r>
          </a:p>
          <a:p>
            <a:r>
              <a:rPr lang="en-US" sz="4500" dirty="0" smtClean="0"/>
              <a:t>Influenced by reading Kessler, Kropotkin  began to collect materials for further developing the idea, which Kessler had only cursorily sketched in his lecture, but had not lived to fully develop. </a:t>
            </a:r>
            <a:endParaRPr lang="ru-RU" sz="4500"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International Intellectual  Discussion</a:t>
            </a:r>
            <a:endParaRPr lang="ru-RU" dirty="0"/>
          </a:p>
        </p:txBody>
      </p:sp>
      <p:sp>
        <p:nvSpPr>
          <p:cNvPr id="3" name="Содержимое 2"/>
          <p:cNvSpPr>
            <a:spLocks noGrp="1"/>
          </p:cNvSpPr>
          <p:nvPr>
            <p:ph idx="1"/>
          </p:nvPr>
        </p:nvSpPr>
        <p:spPr/>
        <p:txBody>
          <a:bodyPr>
            <a:normAutofit fontScale="92500" lnSpcReduction="20000"/>
          </a:bodyPr>
          <a:lstStyle/>
          <a:p>
            <a:r>
              <a:rPr lang="en-US" dirty="0" smtClean="0"/>
              <a:t>In comparison to other works of that time, for example, Les </a:t>
            </a:r>
            <a:r>
              <a:rPr lang="en-US" dirty="0" err="1" smtClean="0"/>
              <a:t>Sociétés</a:t>
            </a:r>
            <a:r>
              <a:rPr lang="en-US" dirty="0" smtClean="0"/>
              <a:t> </a:t>
            </a:r>
            <a:r>
              <a:rPr lang="en-US" dirty="0" err="1" smtClean="0"/>
              <a:t>Animales</a:t>
            </a:r>
            <a:r>
              <a:rPr lang="en-US" dirty="0" smtClean="0"/>
              <a:t>, by </a:t>
            </a:r>
            <a:r>
              <a:rPr lang="en-US" dirty="0" err="1" smtClean="0"/>
              <a:t>Espinas</a:t>
            </a:r>
            <a:r>
              <a:rPr lang="en-US" dirty="0" smtClean="0"/>
              <a:t> (Paris, 1877); La </a:t>
            </a:r>
            <a:r>
              <a:rPr lang="en-US" dirty="0" err="1" smtClean="0"/>
              <a:t>Lutte</a:t>
            </a:r>
            <a:r>
              <a:rPr lang="en-US" dirty="0" smtClean="0"/>
              <a:t> pour </a:t>
            </a:r>
            <a:r>
              <a:rPr lang="en-US" dirty="0" err="1" smtClean="0"/>
              <a:t>l'existence</a:t>
            </a:r>
            <a:r>
              <a:rPr lang="en-US" dirty="0" smtClean="0"/>
              <a:t> et </a:t>
            </a:r>
            <a:r>
              <a:rPr lang="en-US" dirty="0" err="1" smtClean="0"/>
              <a:t>l'association</a:t>
            </a:r>
            <a:r>
              <a:rPr lang="en-US" dirty="0" smtClean="0"/>
              <a:t> pour la </a:t>
            </a:r>
            <a:r>
              <a:rPr lang="en-US" dirty="0" err="1" smtClean="0"/>
              <a:t>lutte</a:t>
            </a:r>
            <a:r>
              <a:rPr lang="en-US" dirty="0" smtClean="0"/>
              <a:t>, a lecture by J.L. </a:t>
            </a:r>
            <a:r>
              <a:rPr lang="en-US" dirty="0" err="1" smtClean="0"/>
              <a:t>Lanessan</a:t>
            </a:r>
            <a:r>
              <a:rPr lang="en-US" dirty="0" smtClean="0"/>
              <a:t> (April 1881); and Louis </a:t>
            </a:r>
            <a:r>
              <a:rPr lang="en-US" dirty="0" err="1" smtClean="0"/>
              <a:t>Büchner's</a:t>
            </a:r>
            <a:r>
              <a:rPr lang="en-US" dirty="0" smtClean="0"/>
              <a:t> book, </a:t>
            </a:r>
            <a:r>
              <a:rPr lang="en-US" i="1" dirty="0" err="1" smtClean="0"/>
              <a:t>Liebe</a:t>
            </a:r>
            <a:r>
              <a:rPr lang="en-US" i="1" dirty="0" smtClean="0"/>
              <a:t> und </a:t>
            </a:r>
            <a:r>
              <a:rPr lang="en-US" i="1" dirty="0" err="1" smtClean="0"/>
              <a:t>Liebes-Leben</a:t>
            </a:r>
            <a:r>
              <a:rPr lang="en-US" i="1" dirty="0" smtClean="0"/>
              <a:t> in </a:t>
            </a:r>
            <a:r>
              <a:rPr lang="en-US" i="1" dirty="0" err="1" smtClean="0"/>
              <a:t>der</a:t>
            </a:r>
            <a:r>
              <a:rPr lang="en-US" i="1" dirty="0" smtClean="0"/>
              <a:t> </a:t>
            </a:r>
            <a:r>
              <a:rPr lang="en-US" i="1" dirty="0" err="1" smtClean="0"/>
              <a:t>Thierwelt</a:t>
            </a:r>
            <a:r>
              <a:rPr lang="en-US" dirty="0" smtClean="0"/>
              <a:t>, (second edition appearing in 1885), Kropotkin supposed that </a:t>
            </a:r>
            <a:r>
              <a:rPr lang="en-US" i="1" dirty="0" smtClean="0"/>
              <a:t>Mutual Aid</a:t>
            </a:r>
            <a:r>
              <a:rPr lang="en-US" dirty="0" smtClean="0"/>
              <a:t> would be considered, not only as an argument in favor of a pre-human origin of moral instincts, but also as a law of Nature and a factor of </a:t>
            </a:r>
            <a:r>
              <a:rPr lang="en-US" b="1" dirty="0" smtClean="0"/>
              <a:t>social</a:t>
            </a:r>
            <a:r>
              <a:rPr lang="en-US" dirty="0" smtClean="0"/>
              <a:t> evolution. </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Mutual Aid versus Individualism</a:t>
            </a:r>
            <a:endParaRPr lang="ru-RU" dirty="0"/>
          </a:p>
        </p:txBody>
      </p:sp>
      <p:sp>
        <p:nvSpPr>
          <p:cNvPr id="3" name="Содержимое 2"/>
          <p:cNvSpPr>
            <a:spLocks noGrp="1"/>
          </p:cNvSpPr>
          <p:nvPr>
            <p:ph idx="1"/>
          </p:nvPr>
        </p:nvSpPr>
        <p:spPr/>
        <p:txBody>
          <a:bodyPr/>
          <a:lstStyle/>
          <a:p>
            <a:r>
              <a:rPr lang="en-US" dirty="0" smtClean="0"/>
              <a:t>“It is a book on the law of Mutual Aid, viewed at as one of the chief factors of evolution -- not on </a:t>
            </a:r>
            <a:r>
              <a:rPr lang="en-US" i="1" dirty="0" smtClean="0"/>
              <a:t>all</a:t>
            </a:r>
            <a:r>
              <a:rPr lang="en-US" dirty="0" smtClean="0"/>
              <a:t> factors of evolution and their respective values; and this first book had to be written, before the latter could become possible.” (Kropotkin</a:t>
            </a:r>
            <a:r>
              <a:rPr lang="en-US" dirty="0" smtClean="0"/>
              <a:t>, 2006 (1902), p. xviii).</a:t>
            </a:r>
            <a:endParaRPr lang="en-US" dirty="0" smtClean="0"/>
          </a:p>
          <a:p>
            <a:r>
              <a:rPr lang="en-US" dirty="0" smtClean="0"/>
              <a:t>(Other factors are "individualism" and "self-assertion</a:t>
            </a:r>
            <a:r>
              <a:rPr lang="en-US" dirty="0" smtClean="0"/>
              <a:t>”, ibid.).</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63272" cy="882352"/>
          </a:xfrm>
        </p:spPr>
        <p:txBody>
          <a:bodyPr>
            <a:noAutofit/>
          </a:bodyPr>
          <a:lstStyle/>
          <a:p>
            <a:pPr algn="ctr"/>
            <a:r>
              <a:rPr lang="en-US" sz="3700" dirty="0" smtClean="0"/>
              <a:t>Mutual Aid versus Individualism cont.</a:t>
            </a:r>
            <a:endParaRPr lang="ru-RU" sz="3700" dirty="0"/>
          </a:p>
        </p:txBody>
      </p:sp>
      <p:sp>
        <p:nvSpPr>
          <p:cNvPr id="3" name="Содержимое 2"/>
          <p:cNvSpPr>
            <a:spLocks noGrp="1"/>
          </p:cNvSpPr>
          <p:nvPr>
            <p:ph idx="1"/>
          </p:nvPr>
        </p:nvSpPr>
        <p:spPr>
          <a:xfrm>
            <a:off x="457200" y="1340768"/>
            <a:ext cx="8229600" cy="4968551"/>
          </a:xfrm>
        </p:spPr>
        <p:txBody>
          <a:bodyPr>
            <a:noAutofit/>
          </a:bodyPr>
          <a:lstStyle/>
          <a:p>
            <a:r>
              <a:rPr lang="en-US" sz="2300" dirty="0" smtClean="0"/>
              <a:t>“The struggles </a:t>
            </a:r>
            <a:r>
              <a:rPr lang="en-US" sz="2300" dirty="0" smtClean="0"/>
              <a:t>between &lt; </a:t>
            </a:r>
            <a:r>
              <a:rPr lang="en-US" sz="2300" dirty="0" smtClean="0"/>
              <a:t>mutual aid and </a:t>
            </a:r>
            <a:r>
              <a:rPr lang="en-US" sz="2300" dirty="0" smtClean="0"/>
              <a:t>individualism&gt;  </a:t>
            </a:r>
            <a:r>
              <a:rPr lang="en-US" sz="2300" dirty="0" smtClean="0"/>
              <a:t>make, in fact, the substance of history. </a:t>
            </a:r>
            <a:r>
              <a:rPr lang="en-US" sz="2300" dirty="0" smtClean="0"/>
              <a:t> We </a:t>
            </a:r>
            <a:r>
              <a:rPr lang="en-US" sz="2300" dirty="0" smtClean="0"/>
              <a:t>may thus take the knowledge of the individual factor in human history as </a:t>
            </a:r>
            <a:r>
              <a:rPr lang="en-US" sz="2300" dirty="0" smtClean="0"/>
              <a:t>granted – even though there is  full room for a new study of the subject  on the lines just alluded to;  </a:t>
            </a:r>
            <a:r>
              <a:rPr lang="en-US" sz="2300" dirty="0" smtClean="0"/>
              <a:t>while, on the other side, the mutual-aid factor has been hitherto totally lost sight of; it was simply denied, or even scoffed at, by the writers of the present and past generation. It was therefore necessary to show, first of all, the immense part which this factor plays in the evolution of both the animal world and human societies. Only after this has been fully recognized will it be possible to proceed to a comparison between the two factors” (Kropotkin, </a:t>
            </a:r>
            <a:r>
              <a:rPr lang="en-US" sz="2300" dirty="0" smtClean="0"/>
              <a:t>2006 (1902), p. 244) .</a:t>
            </a:r>
            <a:endParaRPr lang="ru-RU" sz="2300" dirty="0"/>
          </a:p>
        </p:txBody>
      </p:sp>
      <p:sp>
        <p:nvSpPr>
          <p:cNvPr id="4" name="Нижний колонтитул 3"/>
          <p:cNvSpPr>
            <a:spLocks noGrp="1"/>
          </p:cNvSpPr>
          <p:nvPr>
            <p:ph type="ftr" sz="quarter" idx="11"/>
          </p:nvPr>
        </p:nvSpPr>
        <p:spPr/>
        <p:txBody>
          <a:bodyPr/>
          <a:lstStyle/>
          <a:p>
            <a:r>
              <a:rPr lang="en-US" dirty="0" smtClean="0"/>
              <a:t>AFIT, Portland,” 2015, April 10</a:t>
            </a:r>
            <a:endParaRPr lang="ru-RU" dirty="0"/>
          </a:p>
        </p:txBody>
      </p:sp>
      <p:sp>
        <p:nvSpPr>
          <p:cNvPr id="5" name="Номер слайда 4"/>
          <p:cNvSpPr>
            <a:spLocks noGrp="1"/>
          </p:cNvSpPr>
          <p:nvPr>
            <p:ph type="sldNum" sz="quarter" idx="12"/>
          </p:nvPr>
        </p:nvSpPr>
        <p:spPr/>
        <p:txBody>
          <a:bodyPr/>
          <a:lstStyle/>
          <a:p>
            <a:fld id="{9EBA002F-D024-4CC5-B745-57578F97D168}"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Problem of Evolution from the Mutual Aid Law’s point of view</a:t>
            </a:r>
            <a:endParaRPr lang="ru-RU" dirty="0"/>
          </a:p>
        </p:txBody>
      </p:sp>
      <p:sp>
        <p:nvSpPr>
          <p:cNvPr id="3" name="Содержимое 2"/>
          <p:cNvSpPr>
            <a:spLocks noGrp="1"/>
          </p:cNvSpPr>
          <p:nvPr>
            <p:ph idx="1"/>
          </p:nvPr>
        </p:nvSpPr>
        <p:spPr>
          <a:xfrm>
            <a:off x="323528" y="1412776"/>
            <a:ext cx="8568952" cy="4759741"/>
          </a:xfrm>
        </p:spPr>
        <p:txBody>
          <a:bodyPr>
            <a:noAutofit/>
          </a:bodyPr>
          <a:lstStyle/>
          <a:p>
            <a:r>
              <a:rPr lang="en-US" sz="2300" dirty="0" smtClean="0"/>
              <a:t>“When the Mutual Aid institutions </a:t>
            </a:r>
            <a:r>
              <a:rPr lang="en-US" sz="2300" dirty="0" smtClean="0"/>
              <a:t>… began</a:t>
            </a:r>
            <a:r>
              <a:rPr lang="en-US" sz="2300" dirty="0" smtClean="0"/>
              <a:t>, in the course of history, to lose their primitive character, to be invaded by parasitic growths, and thus to become hindrances to progress, the revolt of individuals against these institutions took always two different aspects. Part of those who rose up strove to purify the old institutions, or to work out a higher form of commonwealth, based upon the same Mutual Aid principles…. But at the very same time, another portion of the same individual rebels </a:t>
            </a:r>
            <a:r>
              <a:rPr lang="en-US" sz="2300" dirty="0" err="1" smtClean="0"/>
              <a:t>endeavoured</a:t>
            </a:r>
            <a:r>
              <a:rPr lang="en-US" sz="2300" dirty="0" smtClean="0"/>
              <a:t> to break down the protective institutions of mutual support, with no other intention but to increase their own wealth and their own powers. In this three-cornered contest, between the two classes of revolted individuals and the supporters of what existed, lies the real tragedy of history.” (Kropotkin, </a:t>
            </a:r>
            <a:r>
              <a:rPr lang="en-US" sz="2300" dirty="0" smtClean="0"/>
              <a:t>2006 (1902), xix).</a:t>
            </a:r>
            <a:endParaRPr lang="ru-RU" sz="2300"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35888"/>
          </a:xfrm>
        </p:spPr>
        <p:txBody>
          <a:bodyPr>
            <a:normAutofit fontScale="90000"/>
          </a:bodyPr>
          <a:lstStyle/>
          <a:p>
            <a:pPr algn="ctr"/>
            <a:r>
              <a:rPr lang="en-US" dirty="0" smtClean="0"/>
              <a:t>“Mutual Aid: A Factor of Evolution” -  Contents </a:t>
            </a:r>
            <a:endParaRPr lang="ru-RU" dirty="0"/>
          </a:p>
        </p:txBody>
      </p:sp>
      <p:sp>
        <p:nvSpPr>
          <p:cNvPr id="3" name="Содержимое 2"/>
          <p:cNvSpPr>
            <a:spLocks noGrp="1"/>
          </p:cNvSpPr>
          <p:nvPr>
            <p:ph idx="1"/>
          </p:nvPr>
        </p:nvSpPr>
        <p:spPr>
          <a:xfrm>
            <a:off x="323528" y="1646237"/>
            <a:ext cx="8496944" cy="4526280"/>
          </a:xfrm>
        </p:spPr>
        <p:txBody>
          <a:bodyPr>
            <a:normAutofit fontScale="85000" lnSpcReduction="10000"/>
          </a:bodyPr>
          <a:lstStyle/>
          <a:p>
            <a:r>
              <a:rPr lang="en-US" dirty="0" smtClean="0"/>
              <a:t>: </a:t>
            </a:r>
            <a:r>
              <a:rPr lang="en-US" sz="3000" dirty="0" smtClean="0"/>
              <a:t>Introduction </a:t>
            </a:r>
          </a:p>
          <a:p>
            <a:r>
              <a:rPr lang="en-US" sz="3000" dirty="0" smtClean="0"/>
              <a:t>Chapter 1: MUTUAL AID AMONG ANIMALS </a:t>
            </a:r>
          </a:p>
          <a:p>
            <a:r>
              <a:rPr lang="en-US" sz="3000" dirty="0" smtClean="0"/>
              <a:t>Chapter 2: MUTUAL AID AMONG ANIMALS (cont.) </a:t>
            </a:r>
          </a:p>
          <a:p>
            <a:r>
              <a:rPr lang="en-US" sz="3000" dirty="0" smtClean="0"/>
              <a:t>Chapter 3: MUTUAL AID AMONG SAVAGES </a:t>
            </a:r>
          </a:p>
          <a:p>
            <a:r>
              <a:rPr lang="en-US" sz="3000" dirty="0" smtClean="0"/>
              <a:t>Chapter 4: MUTUAL AID AMONG THE   BARBARIANS </a:t>
            </a:r>
          </a:p>
          <a:p>
            <a:r>
              <a:rPr lang="en-US" sz="3000" dirty="0" smtClean="0"/>
              <a:t>Chapter 5: MUTUAL AID IN THE MEDIAEVAL CITY Chapter 6: MUTUAL AID IN THE MEDIAEVAL CITY (cont.) </a:t>
            </a:r>
          </a:p>
          <a:p>
            <a:r>
              <a:rPr lang="en-US" sz="3000" dirty="0" smtClean="0"/>
              <a:t>Chapter 7: MUTUAL AID AMONGST OURSELVES Chapter 8: MUTUAL AID AMONGST OURSELVES (cont.) </a:t>
            </a:r>
          </a:p>
          <a:p>
            <a:r>
              <a:rPr lang="en-US" sz="3000" dirty="0" smtClean="0"/>
              <a:t>Conclusion </a:t>
            </a:r>
            <a:endParaRPr lang="ru-RU" sz="3000"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Our Motivation</a:t>
            </a:r>
            <a:endParaRPr lang="ru-RU" dirty="0"/>
          </a:p>
        </p:txBody>
      </p:sp>
      <p:sp>
        <p:nvSpPr>
          <p:cNvPr id="3" name="Содержимое 2"/>
          <p:cNvSpPr>
            <a:spLocks noGrp="1"/>
          </p:cNvSpPr>
          <p:nvPr>
            <p:ph idx="1"/>
          </p:nvPr>
        </p:nvSpPr>
        <p:spPr/>
        <p:txBody>
          <a:bodyPr>
            <a:normAutofit fontScale="92500" lnSpcReduction="20000"/>
          </a:bodyPr>
          <a:lstStyle/>
          <a:p>
            <a:r>
              <a:rPr lang="en-US" dirty="0" smtClean="0"/>
              <a:t>The intellectual  exchange of institutional and evolutionary thought taking place between nations, like the USA and Russia,  is slow and also sometimes fraught with misunderstandings stretching over decades and even centuries</a:t>
            </a:r>
            <a:r>
              <a:rPr lang="ru-RU" dirty="0" smtClean="0"/>
              <a:t> (</a:t>
            </a:r>
            <a:r>
              <a:rPr lang="en-US" dirty="0" smtClean="0"/>
              <a:t>two examples will be presented below).</a:t>
            </a:r>
          </a:p>
          <a:p>
            <a:r>
              <a:rPr lang="en-US" dirty="0" smtClean="0"/>
              <a:t>Our task is to accelerate and refine the exchange of ideas and thereby contribute to improved understandings  between </a:t>
            </a:r>
            <a:r>
              <a:rPr lang="en-US" dirty="0" err="1" smtClean="0"/>
              <a:t>Institutionalists</a:t>
            </a:r>
            <a:r>
              <a:rPr lang="en-US" dirty="0" smtClean="0"/>
              <a:t> and Evolutionary Theorists across regions and countries. </a:t>
            </a:r>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fontScale="90000"/>
          </a:bodyPr>
          <a:lstStyle/>
          <a:p>
            <a:pPr algn="ctr"/>
            <a:r>
              <a:rPr lang="en-US" dirty="0" smtClean="0"/>
              <a:t>The main conclusions of Kropotkin’s investigation -1 </a:t>
            </a:r>
            <a:endParaRPr lang="ru-RU" dirty="0"/>
          </a:p>
        </p:txBody>
      </p:sp>
      <p:sp>
        <p:nvSpPr>
          <p:cNvPr id="3" name="Содержимое 2"/>
          <p:cNvSpPr>
            <a:spLocks noGrp="1"/>
          </p:cNvSpPr>
          <p:nvPr>
            <p:ph idx="1"/>
          </p:nvPr>
        </p:nvSpPr>
        <p:spPr/>
        <p:txBody>
          <a:bodyPr/>
          <a:lstStyle/>
          <a:p>
            <a:pPr>
              <a:buNone/>
            </a:pPr>
            <a:r>
              <a:rPr lang="en-US" dirty="0" smtClean="0"/>
              <a:t>“The animal species, in which individual struggle has been reduced to its narrowest limits, and the practice of mutual aid has attained the greatest development, are invariably the most numerous, the most prosperous, and the most open to further </a:t>
            </a:r>
            <a:r>
              <a:rPr lang="en-US" dirty="0" smtClean="0"/>
              <a:t>progress” (Kropotkin, 2006 (1902), p. 242).</a:t>
            </a:r>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The main conclusions of Kropotkin’s investigation -2 </a:t>
            </a:r>
            <a:endParaRPr lang="ru-RU" dirty="0"/>
          </a:p>
        </p:txBody>
      </p:sp>
      <p:sp>
        <p:nvSpPr>
          <p:cNvPr id="3" name="Содержимое 2"/>
          <p:cNvSpPr>
            <a:spLocks noGrp="1"/>
          </p:cNvSpPr>
          <p:nvPr>
            <p:ph idx="1"/>
          </p:nvPr>
        </p:nvSpPr>
        <p:spPr/>
        <p:txBody>
          <a:bodyPr>
            <a:normAutofit lnSpcReduction="10000"/>
          </a:bodyPr>
          <a:lstStyle/>
          <a:p>
            <a:r>
              <a:rPr lang="en-US" dirty="0" smtClean="0"/>
              <a:t>“…we </a:t>
            </a:r>
            <a:r>
              <a:rPr lang="en-US" dirty="0" smtClean="0"/>
              <a:t>saw a wide series of social institutions developed already in the lower savage stage, in the clan and the tribe; and we found that the earliest tribal customs and habits gave to mankind the embryo of all the institutions for mutual support and defense, which made later on the leading aspects of further </a:t>
            </a:r>
            <a:r>
              <a:rPr lang="en-US" dirty="0" smtClean="0"/>
              <a:t>progress</a:t>
            </a:r>
            <a:r>
              <a:rPr lang="en-US" dirty="0" smtClean="0"/>
              <a:t>” </a:t>
            </a:r>
            <a:r>
              <a:rPr lang="en-US" dirty="0" smtClean="0"/>
              <a:t>(Kropotkin, 2006 (1902), p. 242).</a:t>
            </a:r>
            <a:endParaRPr lang="ru-RU" dirty="0"/>
          </a:p>
        </p:txBody>
      </p:sp>
      <p:sp>
        <p:nvSpPr>
          <p:cNvPr id="4" name="Нижний колонтитул 3"/>
          <p:cNvSpPr>
            <a:spLocks noGrp="1"/>
          </p:cNvSpPr>
          <p:nvPr>
            <p:ph type="ftr" sz="quarter" idx="11"/>
          </p:nvPr>
        </p:nvSpPr>
        <p:spPr/>
        <p:txBody>
          <a:bodyPr/>
          <a:lstStyle/>
          <a:p>
            <a:r>
              <a:rPr lang="en-US" dirty="0" smtClean="0"/>
              <a:t>AFIT, Portland,  2015, April 10</a:t>
            </a:r>
            <a:endParaRPr lang="ru-RU" dirty="0"/>
          </a:p>
        </p:txBody>
      </p:sp>
      <p:sp>
        <p:nvSpPr>
          <p:cNvPr id="5" name="Номер слайда 4"/>
          <p:cNvSpPr>
            <a:spLocks noGrp="1"/>
          </p:cNvSpPr>
          <p:nvPr>
            <p:ph type="sldNum" sz="quarter" idx="12"/>
          </p:nvPr>
        </p:nvSpPr>
        <p:spPr/>
        <p:txBody>
          <a:bodyPr/>
          <a:lstStyle/>
          <a:p>
            <a:fld id="{9EBA002F-D024-4CC5-B745-57578F97D168}" type="slidenum">
              <a:rPr lang="ru-RU" smtClean="0"/>
              <a:pPr/>
              <a:t>21</a:t>
            </a:fld>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The main conclusions of Kropotkin’s investigation -3 </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en-US" dirty="0" smtClean="0"/>
              <a:t>“…we </a:t>
            </a:r>
            <a:r>
              <a:rPr lang="en-US" dirty="0" smtClean="0"/>
              <a:t>see also that the practice of mutual aid and its successive developments have created the very conditions of society life in which man was enabled to develop his arts, knowledge, and intelligence; and that the periods when institutions based on the mutual-aid tendency took their greatest development were also the periods of the greatest progress in arts, industry, and </a:t>
            </a:r>
            <a:r>
              <a:rPr lang="en-US" dirty="0" smtClean="0"/>
              <a:t>science</a:t>
            </a:r>
            <a:r>
              <a:rPr lang="en-US" dirty="0" smtClean="0"/>
              <a:t>” </a:t>
            </a:r>
            <a:r>
              <a:rPr lang="en-US" dirty="0" smtClean="0"/>
              <a:t>(Kropotkin, 2006 (1902), p. </a:t>
            </a:r>
            <a:r>
              <a:rPr lang="en-US" dirty="0" smtClean="0"/>
              <a:t>244-45).</a:t>
            </a:r>
            <a:endParaRPr lang="ru-RU" dirty="0"/>
          </a:p>
        </p:txBody>
      </p:sp>
      <p:sp>
        <p:nvSpPr>
          <p:cNvPr id="4" name="Нижний колонтитул 3"/>
          <p:cNvSpPr>
            <a:spLocks noGrp="1"/>
          </p:cNvSpPr>
          <p:nvPr>
            <p:ph type="ftr" sz="quarter" idx="11"/>
          </p:nvPr>
        </p:nvSpPr>
        <p:spPr/>
        <p:txBody>
          <a:bodyPr/>
          <a:lstStyle/>
          <a:p>
            <a:r>
              <a:rPr lang="en-US" dirty="0" smtClean="0"/>
              <a:t>AFIT, Portland,  2015, April 10</a:t>
            </a:r>
            <a:endParaRPr lang="ru-RU" dirty="0"/>
          </a:p>
        </p:txBody>
      </p:sp>
      <p:sp>
        <p:nvSpPr>
          <p:cNvPr id="5" name="Номер слайда 4"/>
          <p:cNvSpPr>
            <a:spLocks noGrp="1"/>
          </p:cNvSpPr>
          <p:nvPr>
            <p:ph type="sldNum" sz="quarter" idx="12"/>
          </p:nvPr>
        </p:nvSpPr>
        <p:spPr/>
        <p:txBody>
          <a:bodyPr/>
          <a:lstStyle/>
          <a:p>
            <a:fld id="{9EBA002F-D024-4CC5-B745-57578F97D168}" type="slidenum">
              <a:rPr lang="ru-RU" smtClean="0"/>
              <a:pPr/>
              <a:t>22</a:t>
            </a:fld>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pPr algn="ctr"/>
            <a:r>
              <a:rPr lang="en-US" dirty="0" smtClean="0"/>
              <a:t>Another main conclusions of Kropotkin’s investigation -4 </a:t>
            </a:r>
            <a:endParaRPr lang="ru-RU" dirty="0"/>
          </a:p>
        </p:txBody>
      </p:sp>
      <p:sp>
        <p:nvSpPr>
          <p:cNvPr id="3" name="Содержимое 2"/>
          <p:cNvSpPr>
            <a:spLocks noGrp="1"/>
          </p:cNvSpPr>
          <p:nvPr>
            <p:ph idx="1"/>
          </p:nvPr>
        </p:nvSpPr>
        <p:spPr>
          <a:xfrm>
            <a:off x="251520" y="1484784"/>
            <a:ext cx="8568952" cy="4526280"/>
          </a:xfrm>
        </p:spPr>
        <p:txBody>
          <a:bodyPr>
            <a:noAutofit/>
          </a:bodyPr>
          <a:lstStyle/>
          <a:p>
            <a:r>
              <a:rPr lang="en-US" sz="2600" dirty="0" smtClean="0"/>
              <a:t>“As to </a:t>
            </a:r>
            <a:r>
              <a:rPr lang="en-US" sz="2600" dirty="0" smtClean="0"/>
              <a:t>the sudden industrial </a:t>
            </a:r>
            <a:r>
              <a:rPr lang="en-US" sz="2600" dirty="0" smtClean="0"/>
              <a:t>progress which … is usually ascribed to the triumph of individualism and competition, it certainly has a much deeper origin than that</a:t>
            </a:r>
            <a:r>
              <a:rPr lang="en-US" sz="2600" dirty="0" smtClean="0"/>
              <a:t>….</a:t>
            </a:r>
            <a:r>
              <a:rPr lang="en-US" sz="2800" dirty="0" smtClean="0"/>
              <a:t> (Kropotkin, 2006 (1902), p. </a:t>
            </a:r>
            <a:r>
              <a:rPr lang="en-US" sz="2800" dirty="0" smtClean="0"/>
              <a:t>245).</a:t>
            </a:r>
            <a:endParaRPr lang="en-US" sz="2600" dirty="0" smtClean="0"/>
          </a:p>
          <a:p>
            <a:r>
              <a:rPr lang="en-US" sz="2600" dirty="0" smtClean="0"/>
              <a:t>To attribute the industrial progress  to the war of </a:t>
            </a:r>
            <a:r>
              <a:rPr lang="en-US" sz="2600" i="1" dirty="0" smtClean="0"/>
              <a:t>each against all</a:t>
            </a:r>
            <a:r>
              <a:rPr lang="en-US" sz="2600" dirty="0" smtClean="0"/>
              <a:t> which it has proclaimed, is to reason like the man who, knowing not the causes of rain, attributes it to the victim he has immolated before his clay idol. For industrial progress …, mutual aid and close intercourse certainly are, as they have been, much more advantageous than mutual </a:t>
            </a:r>
            <a:r>
              <a:rPr lang="en-US" sz="2600" dirty="0" smtClean="0"/>
              <a:t>struggle”</a:t>
            </a:r>
            <a:r>
              <a:rPr lang="en-US" sz="2800" dirty="0" smtClean="0"/>
              <a:t> </a:t>
            </a:r>
            <a:r>
              <a:rPr lang="en-US" sz="2800" dirty="0" smtClean="0"/>
              <a:t>(Kropotkin, 2006 (1902), p. </a:t>
            </a:r>
            <a:r>
              <a:rPr lang="en-US" sz="2800" dirty="0" smtClean="0"/>
              <a:t>246).</a:t>
            </a:r>
            <a:endParaRPr lang="ru-RU" sz="2600" dirty="0"/>
          </a:p>
        </p:txBody>
      </p:sp>
      <p:sp>
        <p:nvSpPr>
          <p:cNvPr id="4" name="Нижний колонтитул 3"/>
          <p:cNvSpPr>
            <a:spLocks noGrp="1"/>
          </p:cNvSpPr>
          <p:nvPr>
            <p:ph type="ftr" sz="quarter" idx="11"/>
          </p:nvPr>
        </p:nvSpPr>
        <p:spPr/>
        <p:txBody>
          <a:bodyPr/>
          <a:lstStyle/>
          <a:p>
            <a:r>
              <a:rPr lang="en-US" dirty="0" smtClean="0"/>
              <a:t>AFIT, Portland,  2015, April 10</a:t>
            </a:r>
            <a:endParaRPr lang="ru-RU" dirty="0"/>
          </a:p>
        </p:txBody>
      </p:sp>
      <p:sp>
        <p:nvSpPr>
          <p:cNvPr id="5" name="Номер слайда 4"/>
          <p:cNvSpPr>
            <a:spLocks noGrp="1"/>
          </p:cNvSpPr>
          <p:nvPr>
            <p:ph type="sldNum" sz="quarter" idx="12"/>
          </p:nvPr>
        </p:nvSpPr>
        <p:spPr/>
        <p:txBody>
          <a:bodyPr/>
          <a:lstStyle/>
          <a:p>
            <a:fld id="{9EBA002F-D024-4CC5-B745-57578F97D168}" type="slidenum">
              <a:rPr lang="ru-RU" smtClean="0"/>
              <a:pPr/>
              <a:t>23</a:t>
            </a:fld>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Yet another main conclusion of Kropotkin’s investigation -5 </a:t>
            </a:r>
            <a:endParaRPr lang="ru-RU" dirty="0"/>
          </a:p>
        </p:txBody>
      </p:sp>
      <p:sp>
        <p:nvSpPr>
          <p:cNvPr id="3" name="Содержимое 2"/>
          <p:cNvSpPr>
            <a:spLocks noGrp="1"/>
          </p:cNvSpPr>
          <p:nvPr>
            <p:ph idx="1"/>
          </p:nvPr>
        </p:nvSpPr>
        <p:spPr/>
        <p:txBody>
          <a:bodyPr>
            <a:normAutofit fontScale="92500" lnSpcReduction="20000"/>
          </a:bodyPr>
          <a:lstStyle/>
          <a:p>
            <a:r>
              <a:rPr lang="en-US" dirty="0" smtClean="0"/>
              <a:t>“In the practice of mutual aid, which we can retrace to the earliest beginnings of evolution, we thus find the positive and undoubted origin of our ethical conceptions; and we can affirm that in the ethical progress of man, mutual support </a:t>
            </a:r>
            <a:r>
              <a:rPr lang="en-US" dirty="0" smtClean="0"/>
              <a:t>- not </a:t>
            </a:r>
            <a:r>
              <a:rPr lang="en-US" dirty="0" smtClean="0"/>
              <a:t>mutual struggle -- has had the leading part. In its wide extension, even at the present time, we also see the best guarantee of a still loftier evolution of our </a:t>
            </a:r>
            <a:r>
              <a:rPr lang="en-US" dirty="0" smtClean="0"/>
              <a:t>race</a:t>
            </a:r>
            <a:r>
              <a:rPr lang="en-US" dirty="0" smtClean="0"/>
              <a:t>” </a:t>
            </a:r>
            <a:r>
              <a:rPr lang="en-US" dirty="0" smtClean="0"/>
              <a:t>(Kropotkin, 2006 (1902), p. </a:t>
            </a:r>
            <a:r>
              <a:rPr lang="en-US" dirty="0" smtClean="0"/>
              <a:t>247).</a:t>
            </a:r>
            <a:endParaRPr lang="ru-RU" dirty="0"/>
          </a:p>
        </p:txBody>
      </p:sp>
      <p:sp>
        <p:nvSpPr>
          <p:cNvPr id="4" name="Нижний колонтитул 3"/>
          <p:cNvSpPr>
            <a:spLocks noGrp="1"/>
          </p:cNvSpPr>
          <p:nvPr>
            <p:ph type="ftr" sz="quarter" idx="11"/>
          </p:nvPr>
        </p:nvSpPr>
        <p:spPr/>
        <p:txBody>
          <a:bodyPr/>
          <a:lstStyle/>
          <a:p>
            <a:r>
              <a:rPr lang="en-US" dirty="0" smtClean="0"/>
              <a:t>AFIT, Portland,  2015, April 10</a:t>
            </a:r>
            <a:endParaRPr lang="ru-RU" dirty="0"/>
          </a:p>
        </p:txBody>
      </p:sp>
      <p:sp>
        <p:nvSpPr>
          <p:cNvPr id="5" name="Номер слайда 4"/>
          <p:cNvSpPr>
            <a:spLocks noGrp="1"/>
          </p:cNvSpPr>
          <p:nvPr>
            <p:ph type="sldNum" sz="quarter" idx="12"/>
          </p:nvPr>
        </p:nvSpPr>
        <p:spPr/>
        <p:txBody>
          <a:bodyPr/>
          <a:lstStyle/>
          <a:p>
            <a:fld id="{9EBA002F-D024-4CC5-B745-57578F97D168}" type="slidenum">
              <a:rPr lang="ru-RU" smtClean="0"/>
              <a:pPr/>
              <a:t>24</a:t>
            </a:fld>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53536"/>
            <a:ext cx="8640960" cy="1447272"/>
          </a:xfrm>
        </p:spPr>
        <p:txBody>
          <a:bodyPr>
            <a:noAutofit/>
          </a:bodyPr>
          <a:lstStyle/>
          <a:p>
            <a:pPr algn="ctr"/>
            <a:r>
              <a:rPr lang="en-US" sz="3200" b="1" dirty="0" smtClean="0"/>
              <a:t>Why Kropotkin’s ideas were not readily accepted and integrated into our understandings of social evolution? </a:t>
            </a:r>
            <a:endParaRPr lang="ru-RU" sz="3200" b="1" dirty="0"/>
          </a:p>
        </p:txBody>
      </p:sp>
      <p:sp>
        <p:nvSpPr>
          <p:cNvPr id="3" name="Содержимое 2"/>
          <p:cNvSpPr>
            <a:spLocks noGrp="1"/>
          </p:cNvSpPr>
          <p:nvPr>
            <p:ph idx="1"/>
          </p:nvPr>
        </p:nvSpPr>
        <p:spPr/>
        <p:txBody>
          <a:bodyPr>
            <a:normAutofit lnSpcReduction="10000"/>
          </a:bodyPr>
          <a:lstStyle/>
          <a:p>
            <a:endParaRPr lang="en-US" dirty="0" smtClean="0"/>
          </a:p>
          <a:p>
            <a:r>
              <a:rPr lang="en-US" b="1" dirty="0" smtClean="0"/>
              <a:t>Supposition 1</a:t>
            </a:r>
            <a:r>
              <a:rPr lang="en-US" dirty="0" smtClean="0"/>
              <a:t>: K’s  findings prove more relevant for  </a:t>
            </a:r>
            <a:r>
              <a:rPr lang="en-US" i="1" dirty="0" err="1" smtClean="0"/>
              <a:t>Gemeinschaft</a:t>
            </a:r>
            <a:r>
              <a:rPr lang="en-US" dirty="0" smtClean="0"/>
              <a:t> (</a:t>
            </a:r>
            <a:r>
              <a:rPr lang="en-US" i="1" dirty="0" smtClean="0"/>
              <a:t>Community</a:t>
            </a:r>
            <a:r>
              <a:rPr lang="en-US" dirty="0" smtClean="0"/>
              <a:t>) than  </a:t>
            </a:r>
            <a:r>
              <a:rPr lang="en-US" i="1" dirty="0" err="1" smtClean="0"/>
              <a:t>Gesellschaft</a:t>
            </a:r>
            <a:r>
              <a:rPr lang="en-US" i="1" dirty="0" smtClean="0"/>
              <a:t> (Society).</a:t>
            </a:r>
          </a:p>
          <a:p>
            <a:endParaRPr lang="en-US" i="1" dirty="0" smtClean="0"/>
          </a:p>
          <a:p>
            <a:r>
              <a:rPr lang="en-US" dirty="0" smtClean="0"/>
              <a:t>  When K. describes  social institutions, such as village communities, guilds, and more, he focuses, first of all, on willful and voluntary interpersonal relationships established between people.</a:t>
            </a:r>
            <a:endParaRPr lang="ru-RU" dirty="0" smtClean="0"/>
          </a:p>
          <a:p>
            <a:endParaRPr lang="en-US" dirty="0" smtClean="0"/>
          </a:p>
          <a:p>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712968" cy="1296144"/>
          </a:xfrm>
        </p:spPr>
        <p:txBody>
          <a:bodyPr>
            <a:noAutofit/>
          </a:bodyPr>
          <a:lstStyle/>
          <a:p>
            <a:pPr algn="ctr"/>
            <a:r>
              <a:rPr lang="en-US" sz="3200" b="1" dirty="0" smtClean="0"/>
              <a:t>Why Kropotkin’s ideas were not readily accepted and integrated into our understandings of social evolution? </a:t>
            </a:r>
            <a:endParaRPr lang="ru-RU" sz="3200" b="1" dirty="0"/>
          </a:p>
        </p:txBody>
      </p:sp>
      <p:sp>
        <p:nvSpPr>
          <p:cNvPr id="3" name="Содержимое 2"/>
          <p:cNvSpPr>
            <a:spLocks noGrp="1"/>
          </p:cNvSpPr>
          <p:nvPr>
            <p:ph idx="1"/>
          </p:nvPr>
        </p:nvSpPr>
        <p:spPr>
          <a:xfrm>
            <a:off x="467544" y="1988840"/>
            <a:ext cx="8229600" cy="4526280"/>
          </a:xfrm>
        </p:spPr>
        <p:txBody>
          <a:bodyPr>
            <a:normAutofit/>
          </a:bodyPr>
          <a:lstStyle/>
          <a:p>
            <a:r>
              <a:rPr lang="en-US" b="1" dirty="0" smtClean="0"/>
              <a:t>Supposition 2:  </a:t>
            </a:r>
            <a:r>
              <a:rPr lang="en-US" dirty="0" smtClean="0"/>
              <a:t>K’s anarchist orientation and his fame as the “Anarchist Prince”  overshadowed his being recognized for advancing ideas  related to Mutual Aid and its role in social evolution, either in his homeland of Russia, or abroad.</a:t>
            </a:r>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936104"/>
          </a:xfrm>
        </p:spPr>
        <p:txBody>
          <a:bodyPr>
            <a:noAutofit/>
          </a:bodyPr>
          <a:lstStyle/>
          <a:p>
            <a:pPr algn="ctr"/>
            <a:r>
              <a:rPr lang="en-US" sz="4000" dirty="0" smtClean="0"/>
              <a:t>Supposition 2 (cont.)</a:t>
            </a:r>
            <a:endParaRPr lang="ru-RU" sz="3700" dirty="0"/>
          </a:p>
        </p:txBody>
      </p:sp>
      <p:sp>
        <p:nvSpPr>
          <p:cNvPr id="3" name="Содержимое 2"/>
          <p:cNvSpPr>
            <a:spLocks noGrp="1"/>
          </p:cNvSpPr>
          <p:nvPr>
            <p:ph idx="1"/>
          </p:nvPr>
        </p:nvSpPr>
        <p:spPr>
          <a:xfrm>
            <a:off x="467544" y="1628800"/>
            <a:ext cx="8229600" cy="4039661"/>
          </a:xfrm>
        </p:spPr>
        <p:txBody>
          <a:bodyPr>
            <a:noAutofit/>
          </a:bodyPr>
          <a:lstStyle/>
          <a:p>
            <a:r>
              <a:rPr lang="en-US" sz="2600" dirty="0" smtClean="0"/>
              <a:t>Leading up to and also during the Soviet Era, K’s ideas challenged many of the principles underpinning centralized  economy.  In contrast to state centralized control, K. encouraged fully decentralized economies,  based upon mutual aid and support,  as well as voluntary cooperation.</a:t>
            </a:r>
          </a:p>
          <a:p>
            <a:r>
              <a:rPr lang="en-US" sz="2600" dirty="0" smtClean="0"/>
              <a:t>Simultaneously,  K. gained a reputation for his penetrating critiques of capitalism and problems associated with overblown individualism. This critical stance limited his support to defined groups in Western countries.  </a:t>
            </a:r>
          </a:p>
          <a:p>
            <a:endParaRPr lang="ru-RU" sz="2600"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12968" cy="1735304"/>
          </a:xfrm>
        </p:spPr>
        <p:txBody>
          <a:bodyPr>
            <a:noAutofit/>
          </a:bodyPr>
          <a:lstStyle/>
          <a:p>
            <a:pPr algn="ctr"/>
            <a:r>
              <a:rPr lang="en-US" sz="3200" b="1" dirty="0" smtClean="0"/>
              <a:t>In our views, Kropotkin’s approach to evolution seems fundamentally different from Veblen’s, but </a:t>
            </a:r>
            <a:r>
              <a:rPr lang="en-US" sz="3200" b="1" dirty="0" err="1" smtClean="0"/>
              <a:t>curoiusly</a:t>
            </a:r>
            <a:r>
              <a:rPr lang="en-US" sz="3200" b="1" dirty="0" smtClean="0"/>
              <a:t> complementary</a:t>
            </a:r>
            <a:r>
              <a:rPr lang="en-US" sz="3200" dirty="0" smtClean="0"/>
              <a:t>. </a:t>
            </a:r>
            <a:endParaRPr lang="ru-RU" sz="3200"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28</a:t>
            </a:fld>
            <a:endParaRPr lang="ru-RU"/>
          </a:p>
        </p:txBody>
      </p:sp>
      <p:pic>
        <p:nvPicPr>
          <p:cNvPr id="6" name="Содержимое 5" descr="C:\Users\Светлана\Desktop\rukopozhatie+rukopozhatie+v+kartinkah+delovoe+rukopozhatie+rukopozhatie+klipart+90579821714.jpg"/>
          <p:cNvPicPr>
            <a:picLocks noGrp="1"/>
          </p:cNvPicPr>
          <p:nvPr>
            <p:ph idx="1"/>
          </p:nvPr>
        </p:nvPicPr>
        <p:blipFill>
          <a:blip r:embed="rId3" cstate="print"/>
          <a:srcRect/>
          <a:stretch>
            <a:fillRect/>
          </a:stretch>
        </p:blipFill>
        <p:spPr bwMode="auto">
          <a:xfrm>
            <a:off x="2483768" y="2708920"/>
            <a:ext cx="4034906" cy="317524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a:xfrm>
            <a:off x="467544" y="2204864"/>
            <a:ext cx="2592288" cy="3241030"/>
          </a:xfrm>
          <a:prstGeom prst="rect">
            <a:avLst/>
          </a:prstGeom>
        </p:spPr>
      </p:pic>
      <p:pic>
        <p:nvPicPr>
          <p:cNvPr id="8" name="Рисунок 7" descr="C:\Users\Светлана\Desktop\112578_900.jpg"/>
          <p:cNvPicPr/>
          <p:nvPr/>
        </p:nvPicPr>
        <p:blipFill>
          <a:blip r:embed="rId5" cstate="print"/>
          <a:srcRect/>
          <a:stretch>
            <a:fillRect/>
          </a:stretch>
        </p:blipFill>
        <p:spPr bwMode="auto">
          <a:xfrm>
            <a:off x="5940153" y="2132856"/>
            <a:ext cx="2736304" cy="331236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endParaRPr lang="ru-RU" dirty="0"/>
          </a:p>
        </p:txBody>
      </p:sp>
      <p:sp>
        <p:nvSpPr>
          <p:cNvPr id="3" name="Содержимое 2"/>
          <p:cNvSpPr>
            <a:spLocks noGrp="1"/>
          </p:cNvSpPr>
          <p:nvPr>
            <p:ph idx="1"/>
          </p:nvPr>
        </p:nvSpPr>
        <p:spPr/>
        <p:txBody>
          <a:bodyPr>
            <a:normAutofit/>
          </a:bodyPr>
          <a:lstStyle/>
          <a:p>
            <a:pPr algn="ctr">
              <a:buNone/>
            </a:pPr>
            <a:r>
              <a:rPr lang="en-US" sz="3600" b="1" dirty="0" smtClean="0"/>
              <a:t>Thank you for your attention!</a:t>
            </a:r>
          </a:p>
          <a:p>
            <a:pPr algn="ctr">
              <a:buNone/>
            </a:pPr>
            <a:endParaRPr lang="en-US" sz="3600" b="1" dirty="0" smtClean="0"/>
          </a:p>
          <a:p>
            <a:pPr algn="ctr">
              <a:buNone/>
            </a:pPr>
            <a:r>
              <a:rPr lang="en-US" sz="3600" dirty="0" smtClean="0"/>
              <a:t>johnbattailehall@gmail.com</a:t>
            </a:r>
            <a:endParaRPr lang="ru-RU" sz="3600" dirty="0" smtClean="0"/>
          </a:p>
          <a:p>
            <a:pPr algn="ctr">
              <a:buNone/>
            </a:pPr>
            <a:r>
              <a:rPr lang="en-US" sz="3600" dirty="0" smtClean="0"/>
              <a:t> kirdina777@gmail.com</a:t>
            </a:r>
            <a:endParaRPr lang="ru-RU" sz="3600" dirty="0" smtClean="0"/>
          </a:p>
          <a:p>
            <a:pPr algn="ctr">
              <a:buNone/>
            </a:pPr>
            <a:endParaRPr lang="ru-RU" sz="3600" b="1" dirty="0"/>
          </a:p>
        </p:txBody>
      </p:sp>
      <p:sp>
        <p:nvSpPr>
          <p:cNvPr id="4" name="Нижний колонтитул 3"/>
          <p:cNvSpPr>
            <a:spLocks noGrp="1"/>
          </p:cNvSpPr>
          <p:nvPr>
            <p:ph type="ftr" sz="quarter" idx="11"/>
          </p:nvPr>
        </p:nvSpPr>
        <p:spPr>
          <a:xfrm>
            <a:off x="2771800" y="5805264"/>
            <a:ext cx="3600400" cy="457200"/>
          </a:xfrm>
        </p:spPr>
        <p:txBody>
          <a:bodyPr/>
          <a:lstStyle/>
          <a:p>
            <a:r>
              <a:rPr lang="en-US" dirty="0" smtClean="0"/>
              <a:t>AFIT, Portland,  2015, April 10</a:t>
            </a:r>
            <a:endParaRPr lang="ru-RU" dirty="0"/>
          </a:p>
        </p:txBody>
      </p:sp>
      <p:sp>
        <p:nvSpPr>
          <p:cNvPr id="5" name="Номер слайда 4"/>
          <p:cNvSpPr>
            <a:spLocks noGrp="1"/>
          </p:cNvSpPr>
          <p:nvPr>
            <p:ph type="sldNum" sz="quarter" idx="12"/>
          </p:nvPr>
        </p:nvSpPr>
        <p:spPr/>
        <p:txBody>
          <a:bodyPr/>
          <a:lstStyle/>
          <a:p>
            <a:fld id="{9EBA002F-D024-4CC5-B745-57578F97D168}" type="slidenum">
              <a:rPr lang="ru-RU" smtClean="0"/>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548680"/>
            <a:ext cx="3887336" cy="504056"/>
          </a:xfrm>
        </p:spPr>
        <p:txBody>
          <a:bodyPr>
            <a:noAutofit/>
          </a:bodyPr>
          <a:lstStyle/>
          <a:p>
            <a:r>
              <a:rPr lang="en-US" sz="2800" dirty="0" err="1" smtClean="0"/>
              <a:t>Thorstein</a:t>
            </a:r>
            <a:r>
              <a:rPr lang="en-US" sz="2800" dirty="0" smtClean="0"/>
              <a:t> B. Veblen (1857-1929)</a:t>
            </a:r>
            <a:endParaRPr lang="ru-RU" sz="2800" dirty="0"/>
          </a:p>
        </p:txBody>
      </p:sp>
      <p:sp>
        <p:nvSpPr>
          <p:cNvPr id="3" name="Текст 2"/>
          <p:cNvSpPr>
            <a:spLocks noGrp="1"/>
          </p:cNvSpPr>
          <p:nvPr>
            <p:ph type="body" idx="2"/>
          </p:nvPr>
        </p:nvSpPr>
        <p:spPr>
          <a:xfrm>
            <a:off x="5004048" y="1484784"/>
            <a:ext cx="3383280" cy="4617720"/>
          </a:xfrm>
        </p:spPr>
        <p:txBody>
          <a:bodyPr>
            <a:normAutofit/>
          </a:bodyPr>
          <a:lstStyle/>
          <a:p>
            <a:r>
              <a:rPr lang="en-US" sz="2400" dirty="0" smtClean="0"/>
              <a:t>“</a:t>
            </a:r>
            <a:r>
              <a:rPr lang="en-US" sz="2800" dirty="0" smtClean="0"/>
              <a:t>Why Is Economics Not an Evolutionary Science?” </a:t>
            </a:r>
            <a:r>
              <a:rPr lang="en-US" sz="2800" i="1" dirty="0" smtClean="0"/>
              <a:t>QJE </a:t>
            </a:r>
            <a:r>
              <a:rPr lang="en-US" sz="2800" i="1" dirty="0" smtClean="0">
                <a:solidFill>
                  <a:srgbClr val="FF0000"/>
                </a:solidFill>
              </a:rPr>
              <a:t>(</a:t>
            </a:r>
            <a:r>
              <a:rPr lang="en-US" sz="2800" dirty="0" smtClean="0">
                <a:solidFill>
                  <a:srgbClr val="FF0000"/>
                </a:solidFill>
              </a:rPr>
              <a:t>1898)</a:t>
            </a:r>
          </a:p>
          <a:p>
            <a:r>
              <a:rPr lang="en-US" sz="2800" dirty="0" smtClean="0"/>
              <a:t> </a:t>
            </a:r>
          </a:p>
          <a:p>
            <a:r>
              <a:rPr lang="en-US" sz="2800" i="1" dirty="0" smtClean="0"/>
              <a:t>In Russian:</a:t>
            </a:r>
          </a:p>
          <a:p>
            <a:r>
              <a:rPr lang="ru-RU" sz="2800" i="1" dirty="0" smtClean="0"/>
              <a:t>Истоки (</a:t>
            </a:r>
            <a:r>
              <a:rPr lang="en-US" sz="2800" i="1" dirty="0" err="1" smtClean="0"/>
              <a:t>Istoki</a:t>
            </a:r>
            <a:r>
              <a:rPr lang="en-US" sz="2800" i="1" dirty="0" smtClean="0"/>
              <a:t> </a:t>
            </a:r>
            <a:r>
              <a:rPr lang="en-US" sz="2800" dirty="0" smtClean="0"/>
              <a:t>means </a:t>
            </a:r>
            <a:r>
              <a:rPr lang="en-US" sz="2800" i="1" dirty="0" smtClean="0"/>
              <a:t>Beginnings</a:t>
            </a:r>
            <a:r>
              <a:rPr lang="en-US" sz="2800" dirty="0" smtClean="0"/>
              <a:t>) </a:t>
            </a:r>
            <a:r>
              <a:rPr lang="en-US" sz="2800" dirty="0" smtClean="0">
                <a:solidFill>
                  <a:srgbClr val="FF0000"/>
                </a:solidFill>
              </a:rPr>
              <a:t>(2006) </a:t>
            </a:r>
            <a:endParaRPr lang="ru-RU" sz="2800" dirty="0">
              <a:solidFill>
                <a:srgbClr val="FF0000"/>
              </a:solidFill>
            </a:endParaRPr>
          </a:p>
        </p:txBody>
      </p:sp>
      <p:pic>
        <p:nvPicPr>
          <p:cNvPr id="5122" name="Picture 2" descr="C:\Users\Sony\Documents\2014 Papers English\AFIT 2014 истоки06.jpg"/>
          <p:cNvPicPr>
            <a:picLocks noGrp="1" noChangeAspect="1" noChangeArrowheads="1"/>
          </p:cNvPicPr>
          <p:nvPr>
            <p:ph sz="half" idx="1"/>
          </p:nvPr>
        </p:nvPicPr>
        <p:blipFill>
          <a:blip r:embed="rId2" cstate="print"/>
          <a:srcRect/>
          <a:stretch>
            <a:fillRect/>
          </a:stretch>
        </p:blipFill>
        <p:spPr bwMode="auto">
          <a:xfrm>
            <a:off x="1126961" y="1479112"/>
            <a:ext cx="3153103" cy="4445876"/>
          </a:xfrm>
          <a:prstGeom prst="rect">
            <a:avLst/>
          </a:prstGeom>
          <a:noFill/>
        </p:spPr>
      </p:pic>
      <p:sp>
        <p:nvSpPr>
          <p:cNvPr id="5" name="Нижний колонтитул 4"/>
          <p:cNvSpPr>
            <a:spLocks noGrp="1"/>
          </p:cNvSpPr>
          <p:nvPr>
            <p:ph type="ftr" sz="quarter" idx="11"/>
          </p:nvPr>
        </p:nvSpPr>
        <p:spPr>
          <a:xfrm>
            <a:off x="3131840" y="6237312"/>
            <a:ext cx="3024336" cy="457200"/>
          </a:xfrm>
        </p:spPr>
        <p:txBody>
          <a:bodyPr/>
          <a:lstStyle/>
          <a:p>
            <a:r>
              <a:rPr lang="en-US" dirty="0" smtClean="0"/>
              <a:t>AFIT, Portland,  2015, April 10</a:t>
            </a:r>
            <a:endParaRPr lang="ru-RU" dirty="0"/>
          </a:p>
        </p:txBody>
      </p:sp>
      <p:sp>
        <p:nvSpPr>
          <p:cNvPr id="6" name="Номер слайда 5"/>
          <p:cNvSpPr>
            <a:spLocks noGrp="1"/>
          </p:cNvSpPr>
          <p:nvPr>
            <p:ph type="sldNum" sz="quarter" idx="12"/>
          </p:nvPr>
        </p:nvSpPr>
        <p:spPr>
          <a:xfrm>
            <a:off x="8316416" y="6513670"/>
            <a:ext cx="432048" cy="274320"/>
          </a:xfrm>
        </p:spPr>
        <p:txBody>
          <a:bodyPr/>
          <a:lstStyle/>
          <a:p>
            <a:fld id="{9EBA002F-D024-4CC5-B745-57578F97D168}" type="slidenum">
              <a:rPr lang="ru-RU" smtClean="0"/>
              <a:pPr/>
              <a:t>3</a:t>
            </a:fld>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Autofit/>
          </a:bodyPr>
          <a:lstStyle/>
          <a:p>
            <a:pPr algn="ctr"/>
            <a:r>
              <a:rPr lang="en-US" sz="3600" b="1" dirty="0" smtClean="0"/>
              <a:t/>
            </a:r>
            <a:br>
              <a:rPr lang="en-US" sz="3600" b="1" dirty="0" smtClean="0"/>
            </a:br>
            <a:r>
              <a:rPr lang="en-US" sz="3200" b="1" dirty="0" smtClean="0"/>
              <a:t>Postscripts:</a:t>
            </a:r>
            <a:br>
              <a:rPr lang="en-US" sz="3200" b="1" dirty="0" smtClean="0"/>
            </a:br>
            <a:r>
              <a:rPr lang="en-US" sz="3200" b="1" dirty="0" smtClean="0"/>
              <a:t>Some of Peter Kropotkin’s contributions to the world of arts and science </a:t>
            </a:r>
            <a:endParaRPr lang="ru-RU" sz="3200" b="1" dirty="0"/>
          </a:p>
        </p:txBody>
      </p:sp>
      <p:sp>
        <p:nvSpPr>
          <p:cNvPr id="3" name="Содержимое 2"/>
          <p:cNvSpPr>
            <a:spLocks noGrp="1"/>
          </p:cNvSpPr>
          <p:nvPr>
            <p:ph idx="1"/>
          </p:nvPr>
        </p:nvSpPr>
        <p:spPr>
          <a:xfrm>
            <a:off x="457200" y="1484784"/>
            <a:ext cx="8229600" cy="4968551"/>
          </a:xfrm>
        </p:spPr>
        <p:txBody>
          <a:bodyPr>
            <a:normAutofit fontScale="70000" lnSpcReduction="20000"/>
          </a:bodyPr>
          <a:lstStyle/>
          <a:p>
            <a:r>
              <a:rPr lang="en-US" sz="3900" b="1" dirty="0" smtClean="0"/>
              <a:t>History</a:t>
            </a:r>
            <a:r>
              <a:rPr lang="en-US" sz="3900" dirty="0" smtClean="0"/>
              <a:t> (History of border service in Russian Empire) </a:t>
            </a:r>
          </a:p>
          <a:p>
            <a:r>
              <a:rPr lang="en-US" sz="3900" b="1" dirty="0" smtClean="0"/>
              <a:t>Ethnography</a:t>
            </a:r>
            <a:r>
              <a:rPr lang="en-US" sz="3900" dirty="0" smtClean="0"/>
              <a:t> (papers on Siberian peoples) </a:t>
            </a:r>
          </a:p>
          <a:p>
            <a:r>
              <a:rPr lang="en-US" sz="3900" b="1" dirty="0" smtClean="0"/>
              <a:t>Cartography </a:t>
            </a:r>
            <a:r>
              <a:rPr lang="en-US" sz="3900" dirty="0" smtClean="0"/>
              <a:t>(A map of the </a:t>
            </a:r>
            <a:r>
              <a:rPr lang="en-US" sz="3900" dirty="0" err="1" smtClean="0"/>
              <a:t>orography</a:t>
            </a:r>
            <a:r>
              <a:rPr lang="en-US" sz="3900" dirty="0" smtClean="0"/>
              <a:t> of East Siberia and Asia as a whole)</a:t>
            </a:r>
          </a:p>
          <a:p>
            <a:r>
              <a:rPr lang="en-US" sz="3900" b="1" dirty="0" smtClean="0"/>
              <a:t>Geography</a:t>
            </a:r>
            <a:r>
              <a:rPr lang="en-US" sz="3900" dirty="0" smtClean="0"/>
              <a:t> (discovered and explored the Vitim plateau in East-Siberia)</a:t>
            </a:r>
          </a:p>
          <a:p>
            <a:r>
              <a:rPr lang="en-US" sz="3900" dirty="0" smtClean="0"/>
              <a:t>S</a:t>
            </a:r>
            <a:r>
              <a:rPr lang="en-US" sz="3900" b="1" dirty="0" smtClean="0"/>
              <a:t>eismology</a:t>
            </a:r>
            <a:r>
              <a:rPr lang="en-US" sz="3900" dirty="0" smtClean="0"/>
              <a:t> (created a seismometer with the engineer  </a:t>
            </a:r>
            <a:r>
              <a:rPr lang="en-US" sz="3900" dirty="0" err="1" smtClean="0"/>
              <a:t>Zotikov</a:t>
            </a:r>
            <a:r>
              <a:rPr lang="en-US" sz="3900" dirty="0" smtClean="0"/>
              <a:t> and tested it in 1867)</a:t>
            </a:r>
          </a:p>
          <a:p>
            <a:r>
              <a:rPr lang="en-US" sz="3900" b="1" dirty="0" smtClean="0"/>
              <a:t>Geology</a:t>
            </a:r>
            <a:r>
              <a:rPr lang="en-US" sz="3900" dirty="0" smtClean="0"/>
              <a:t> (established the existence of the Ice Age in Eastern Siberia, and explored its traces); His name is immortalized at Kropotkin Ridge -- a mountain range running through Eastern Siberia  to the north of Lake Baikal …. </a:t>
            </a:r>
          </a:p>
        </p:txBody>
      </p:sp>
      <p:sp>
        <p:nvSpPr>
          <p:cNvPr id="4" name="Нижний колонтитул 3"/>
          <p:cNvSpPr>
            <a:spLocks noGrp="1"/>
          </p:cNvSpPr>
          <p:nvPr>
            <p:ph type="ftr" sz="quarter" idx="11"/>
          </p:nvPr>
        </p:nvSpPr>
        <p:spPr/>
        <p:txBody>
          <a:bodyPr/>
          <a:lstStyle/>
          <a:p>
            <a:r>
              <a:rPr lang="en-US" dirty="0" smtClean="0"/>
              <a:t>AFIT, Portland,  2015, April 10</a:t>
            </a:r>
            <a:endParaRPr lang="ru-RU" dirty="0"/>
          </a:p>
        </p:txBody>
      </p:sp>
      <p:sp>
        <p:nvSpPr>
          <p:cNvPr id="5" name="Номер слайда 4"/>
          <p:cNvSpPr>
            <a:spLocks noGrp="1"/>
          </p:cNvSpPr>
          <p:nvPr>
            <p:ph type="sldNum" sz="quarter" idx="12"/>
          </p:nvPr>
        </p:nvSpPr>
        <p:spPr/>
        <p:txBody>
          <a:bodyPr/>
          <a:lstStyle/>
          <a:p>
            <a:fld id="{9EBA002F-D024-4CC5-B745-57578F97D168}" type="slidenum">
              <a:rPr lang="ru-RU" smtClean="0"/>
              <a:pPr/>
              <a:t>30</a:t>
            </a:fld>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Some interesting facts</a:t>
            </a:r>
            <a:endParaRPr lang="ru-RU" dirty="0"/>
          </a:p>
        </p:txBody>
      </p:sp>
      <p:sp>
        <p:nvSpPr>
          <p:cNvPr id="3" name="Содержимое 2"/>
          <p:cNvSpPr>
            <a:spLocks noGrp="1"/>
          </p:cNvSpPr>
          <p:nvPr>
            <p:ph idx="1"/>
          </p:nvPr>
        </p:nvSpPr>
        <p:spPr/>
        <p:txBody>
          <a:bodyPr>
            <a:normAutofit fontScale="77500" lnSpcReduction="20000"/>
          </a:bodyPr>
          <a:lstStyle/>
          <a:p>
            <a:r>
              <a:rPr lang="en-US" dirty="0" smtClean="0"/>
              <a:t>George Bernard Shaw referred to Prince Kropotkin as “one of the </a:t>
            </a:r>
            <a:r>
              <a:rPr lang="en-US" i="1" dirty="0" smtClean="0"/>
              <a:t>Saints</a:t>
            </a:r>
            <a:r>
              <a:rPr lang="en-US" dirty="0" smtClean="0"/>
              <a:t> of the 19</a:t>
            </a:r>
            <a:r>
              <a:rPr lang="en-US" baseline="30000" dirty="0" smtClean="0"/>
              <a:t>th</a:t>
            </a:r>
            <a:r>
              <a:rPr lang="en-US" dirty="0" smtClean="0"/>
              <a:t> century”</a:t>
            </a:r>
          </a:p>
          <a:p>
            <a:endParaRPr lang="en-US" dirty="0" smtClean="0"/>
          </a:p>
          <a:p>
            <a:r>
              <a:rPr lang="en-US" dirty="0" smtClean="0"/>
              <a:t>In his honor and in Year 1957, the </a:t>
            </a:r>
            <a:r>
              <a:rPr lang="en-US" i="1" dirty="0" err="1" smtClean="0"/>
              <a:t>Dvorets</a:t>
            </a:r>
            <a:r>
              <a:rPr lang="en-US" i="1" dirty="0" smtClean="0"/>
              <a:t> </a:t>
            </a:r>
            <a:r>
              <a:rPr lang="en-US" i="1" dirty="0" err="1" smtClean="0"/>
              <a:t>Sovetov</a:t>
            </a:r>
            <a:r>
              <a:rPr lang="en-US" i="1" dirty="0" smtClean="0"/>
              <a:t> </a:t>
            </a:r>
            <a:r>
              <a:rPr lang="en-US" dirty="0" smtClean="0"/>
              <a:t>(Palace of Soviets) Metro Station in Moscow got renamed  as </a:t>
            </a:r>
            <a:r>
              <a:rPr lang="en-US" i="1" dirty="0" err="1" smtClean="0"/>
              <a:t>Kropotkinskaya</a:t>
            </a:r>
            <a:r>
              <a:rPr lang="en-US" dirty="0" smtClean="0"/>
              <a:t>. </a:t>
            </a:r>
          </a:p>
          <a:p>
            <a:r>
              <a:rPr lang="en-US" dirty="0" smtClean="0"/>
              <a:t>Indeed, it seems a bit humorous and ironic--but also fully symbolic--that the first cooperative café in  the USSR (opened during Gorbachev’s </a:t>
            </a:r>
            <a:r>
              <a:rPr lang="en-US" i="1" dirty="0" smtClean="0"/>
              <a:t>perestroika </a:t>
            </a:r>
            <a:r>
              <a:rPr lang="en-US" dirty="0" smtClean="0"/>
              <a:t>program ) sat proximate this station. This name recognition seems fully appropriate and descriptive, because Peter Kropotkin weighs in as one of the strongest supporters of cooperation in the world. </a:t>
            </a:r>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31</a:t>
            </a:fld>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References.</a:t>
            </a:r>
            <a:endParaRPr lang="ru-RU" dirty="0"/>
          </a:p>
        </p:txBody>
      </p:sp>
      <p:sp>
        <p:nvSpPr>
          <p:cNvPr id="3" name="Содержимое 2"/>
          <p:cNvSpPr>
            <a:spLocks noGrp="1"/>
          </p:cNvSpPr>
          <p:nvPr>
            <p:ph idx="1"/>
          </p:nvPr>
        </p:nvSpPr>
        <p:spPr>
          <a:xfrm>
            <a:off x="539552" y="1772816"/>
            <a:ext cx="8229600" cy="4399701"/>
          </a:xfrm>
        </p:spPr>
        <p:txBody>
          <a:bodyPr>
            <a:normAutofit fontScale="77500" lnSpcReduction="20000"/>
          </a:bodyPr>
          <a:lstStyle/>
          <a:p>
            <a:r>
              <a:rPr lang="en-US" b="1" dirty="0" smtClean="0"/>
              <a:t> </a:t>
            </a:r>
            <a:r>
              <a:rPr lang="en-US" dirty="0" err="1" smtClean="0"/>
              <a:t>Avrich</a:t>
            </a:r>
            <a:r>
              <a:rPr lang="en-US" dirty="0" smtClean="0"/>
              <a:t>, </a:t>
            </a:r>
            <a:r>
              <a:rPr lang="en-US" dirty="0" smtClean="0"/>
              <a:t>Paul.</a:t>
            </a:r>
            <a:r>
              <a:rPr lang="en-US" dirty="0" smtClean="0"/>
              <a:t> </a:t>
            </a:r>
            <a:r>
              <a:rPr lang="en-US" i="1" dirty="0" smtClean="0"/>
              <a:t>Anarchist Portraits.</a:t>
            </a:r>
            <a:r>
              <a:rPr lang="en-US" dirty="0" smtClean="0"/>
              <a:t> Princeton, NJ: Princeton University Press, 1988. xiii + 313 pp </a:t>
            </a:r>
            <a:r>
              <a:rPr lang="en-US" dirty="0" smtClean="0"/>
              <a:t>.</a:t>
            </a:r>
          </a:p>
          <a:p>
            <a:r>
              <a:rPr lang="en-US" dirty="0" smtClean="0"/>
              <a:t>Kessler , Karl. On the Law of Mutual Aid. In:  Memoirs  </a:t>
            </a:r>
            <a:r>
              <a:rPr lang="en-US" dirty="0" smtClean="0"/>
              <a:t>of the St. Petersburg Society of Naturalists. Vol. xi, </a:t>
            </a:r>
            <a:r>
              <a:rPr lang="en-US" dirty="0" smtClean="0"/>
              <a:t>1880. (O </a:t>
            </a:r>
            <a:r>
              <a:rPr lang="en-US" dirty="0" err="1" smtClean="0"/>
              <a:t>zakone</a:t>
            </a:r>
            <a:r>
              <a:rPr lang="en-US" dirty="0" smtClean="0"/>
              <a:t> </a:t>
            </a:r>
            <a:r>
              <a:rPr lang="en-US" dirty="0" err="1" smtClean="0"/>
              <a:t>vzaimopomocschi</a:t>
            </a:r>
            <a:r>
              <a:rPr lang="en-US" dirty="0" smtClean="0"/>
              <a:t>.  Trudy</a:t>
            </a:r>
            <a:r>
              <a:rPr lang="en-US" dirty="0" smtClean="0"/>
              <a:t> Sankt-</a:t>
            </a:r>
            <a:r>
              <a:rPr lang="en-US" dirty="0" err="1" smtClean="0"/>
              <a:t>Peterburgskogo</a:t>
            </a:r>
            <a:r>
              <a:rPr lang="en-US" dirty="0" smtClean="0"/>
              <a:t> </a:t>
            </a:r>
            <a:r>
              <a:rPr lang="en-US" dirty="0" err="1" smtClean="0"/>
              <a:t>obshchestva</a:t>
            </a:r>
            <a:r>
              <a:rPr lang="en-US" dirty="0" smtClean="0"/>
              <a:t> </a:t>
            </a:r>
            <a:r>
              <a:rPr lang="en-US" dirty="0" err="1" smtClean="0"/>
              <a:t>estestvoispytatelei</a:t>
            </a:r>
            <a:r>
              <a:rPr lang="en-US" dirty="0" smtClean="0"/>
              <a:t>). In Russian. </a:t>
            </a:r>
          </a:p>
          <a:p>
            <a:r>
              <a:rPr lang="en-US" dirty="0" err="1" smtClean="0"/>
              <a:t>Todes</a:t>
            </a:r>
            <a:r>
              <a:rPr lang="en-US" dirty="0" smtClean="0"/>
              <a:t>, Daniel P. </a:t>
            </a:r>
            <a:r>
              <a:rPr lang="en-US" i="1" dirty="0" smtClean="0"/>
              <a:t>The Struggle for </a:t>
            </a:r>
            <a:r>
              <a:rPr lang="en-US" i="1" dirty="0" smtClean="0"/>
              <a:t>Existence in Russian Evolutionary Thought</a:t>
            </a:r>
            <a:r>
              <a:rPr lang="en-US" i="1" dirty="0" smtClean="0"/>
              <a:t>. </a:t>
            </a:r>
            <a:r>
              <a:rPr lang="en-US" dirty="0" smtClean="0"/>
              <a:t>New </a:t>
            </a:r>
            <a:r>
              <a:rPr lang="en-US" dirty="0" smtClean="0"/>
              <a:t>York-Oxford:</a:t>
            </a:r>
            <a:r>
              <a:rPr lang="ru-RU" dirty="0" smtClean="0"/>
              <a:t> </a:t>
            </a:r>
            <a:r>
              <a:rPr lang="en-US" dirty="0" smtClean="0"/>
              <a:t>Oxford University Press, 1989. </a:t>
            </a:r>
            <a:r>
              <a:rPr lang="en-US" dirty="0" smtClean="0"/>
              <a:t> 221 pp.</a:t>
            </a:r>
            <a:endParaRPr lang="en-US" dirty="0" smtClean="0"/>
          </a:p>
          <a:p>
            <a:pPr fontAlgn="t"/>
            <a:r>
              <a:rPr lang="en-US" dirty="0" smtClean="0"/>
              <a:t>Kropotkin, Peter.</a:t>
            </a:r>
            <a:r>
              <a:rPr lang="en-US" i="1" dirty="0" smtClean="0"/>
              <a:t>   </a:t>
            </a:r>
            <a:r>
              <a:rPr lang="en-US" i="1" dirty="0" smtClean="0"/>
              <a:t>Mutual Aid: </a:t>
            </a:r>
            <a:r>
              <a:rPr lang="en-US" i="1" dirty="0" smtClean="0"/>
              <a:t>A </a:t>
            </a:r>
            <a:r>
              <a:rPr lang="en-US" i="1" dirty="0" smtClean="0"/>
              <a:t>Factor of Evolution. </a:t>
            </a:r>
            <a:r>
              <a:rPr lang="en-US" dirty="0" smtClean="0"/>
              <a:t>New-York: Dover Publications, Inc. </a:t>
            </a:r>
            <a:r>
              <a:rPr lang="en-US" dirty="0" smtClean="0"/>
              <a:t>, 2006 ( </a:t>
            </a:r>
            <a:r>
              <a:rPr lang="en-US" dirty="0" smtClean="0"/>
              <a:t>London: William </a:t>
            </a:r>
            <a:r>
              <a:rPr lang="en-US" dirty="0" smtClean="0"/>
              <a:t>Heinemann,  1902).</a:t>
            </a:r>
            <a:r>
              <a:rPr lang="en-US" dirty="0" smtClean="0"/>
              <a:t> </a:t>
            </a:r>
            <a:r>
              <a:rPr lang="en-US" dirty="0" smtClean="0"/>
              <a:t>312 pp.</a:t>
            </a:r>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32</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5528" y="404664"/>
            <a:ext cx="4248472" cy="689992"/>
          </a:xfrm>
        </p:spPr>
        <p:txBody>
          <a:bodyPr>
            <a:noAutofit/>
          </a:bodyPr>
          <a:lstStyle/>
          <a:p>
            <a:r>
              <a:rPr lang="en-US" sz="2800" dirty="0" smtClean="0"/>
              <a:t>Prince Peter Kropotkin           (1842-1921)</a:t>
            </a:r>
            <a:endParaRPr lang="ru-RU" sz="2800" dirty="0"/>
          </a:p>
        </p:txBody>
      </p:sp>
      <p:sp>
        <p:nvSpPr>
          <p:cNvPr id="3" name="Текст 2"/>
          <p:cNvSpPr>
            <a:spLocks noGrp="1"/>
          </p:cNvSpPr>
          <p:nvPr>
            <p:ph type="body" idx="2"/>
          </p:nvPr>
        </p:nvSpPr>
        <p:spPr>
          <a:xfrm>
            <a:off x="4572000" y="1124744"/>
            <a:ext cx="4291960" cy="4320480"/>
          </a:xfrm>
        </p:spPr>
        <p:txBody>
          <a:bodyPr>
            <a:noAutofit/>
          </a:bodyPr>
          <a:lstStyle/>
          <a:p>
            <a:pPr fontAlgn="t"/>
            <a:r>
              <a:rPr lang="en-US" sz="2400" i="1" dirty="0" smtClean="0"/>
              <a:t>Mutual Aid: </a:t>
            </a:r>
          </a:p>
          <a:p>
            <a:pPr fontAlgn="t"/>
            <a:r>
              <a:rPr lang="en-US" sz="2400" i="1" dirty="0" smtClean="0"/>
              <a:t>A Factor of Evolution. </a:t>
            </a:r>
          </a:p>
          <a:p>
            <a:pPr fontAlgn="t"/>
            <a:r>
              <a:rPr lang="en-US" sz="2400" dirty="0" smtClean="0"/>
              <a:t>  London: William Heinemann </a:t>
            </a:r>
            <a:r>
              <a:rPr lang="en-US" sz="2400" dirty="0" smtClean="0">
                <a:solidFill>
                  <a:srgbClr val="FF0000"/>
                </a:solidFill>
              </a:rPr>
              <a:t>(1902).</a:t>
            </a:r>
          </a:p>
          <a:p>
            <a:pPr fontAlgn="t"/>
            <a:r>
              <a:rPr lang="en-US" sz="2400" dirty="0" smtClean="0"/>
              <a:t> </a:t>
            </a:r>
          </a:p>
          <a:p>
            <a:pPr fontAlgn="t"/>
            <a:r>
              <a:rPr lang="en-US" sz="2000" dirty="0" smtClean="0"/>
              <a:t>K’s main ideas were introduced between 1890 and 1896, and within a series of essays appearing in </a:t>
            </a:r>
            <a:r>
              <a:rPr lang="en-US" sz="2000" i="1" dirty="0" smtClean="0"/>
              <a:t>Nineteenth Century </a:t>
            </a:r>
            <a:r>
              <a:rPr lang="en-US" sz="2000" dirty="0" smtClean="0"/>
              <a:t> (the British monthly literary magazine) as a criticism of the "Struggle-for-Survival" manifesto (Struggle for Existence and its Bearing upon Man) by Thomas H. Huxley, 1888. </a:t>
            </a:r>
            <a:endParaRPr lang="ru-RU" sz="2000" dirty="0" smtClean="0"/>
          </a:p>
          <a:p>
            <a:endParaRPr lang="en-US" sz="2000" dirty="0" smtClean="0"/>
          </a:p>
          <a:p>
            <a:r>
              <a:rPr lang="en-US" sz="2000" dirty="0" smtClean="0"/>
              <a:t>Published in </a:t>
            </a:r>
            <a:r>
              <a:rPr lang="en-US" sz="2000" dirty="0" smtClean="0">
                <a:solidFill>
                  <a:srgbClr val="FF0000"/>
                </a:solidFill>
              </a:rPr>
              <a:t>2006</a:t>
            </a:r>
            <a:r>
              <a:rPr lang="en-US" sz="2000" dirty="0" smtClean="0"/>
              <a:t> in the USA. New-York: Dover Publications, Inc. </a:t>
            </a:r>
          </a:p>
          <a:p>
            <a:endParaRPr lang="ru-RU" sz="2000" dirty="0"/>
          </a:p>
        </p:txBody>
      </p:sp>
      <p:pic>
        <p:nvPicPr>
          <p:cNvPr id="1026" name="Picture 2" descr="C:\Users\Sony\Documents\2014 Доклады и презентации\English\Mutual aid photo 4.JPG"/>
          <p:cNvPicPr>
            <a:picLocks noGrp="1" noChangeAspect="1" noChangeArrowheads="1"/>
          </p:cNvPicPr>
          <p:nvPr>
            <p:ph sz="half" idx="1"/>
          </p:nvPr>
        </p:nvPicPr>
        <p:blipFill>
          <a:blip r:embed="rId2" cstate="print"/>
          <a:stretch>
            <a:fillRect/>
          </a:stretch>
        </p:blipFill>
        <p:spPr bwMode="auto">
          <a:xfrm>
            <a:off x="395536" y="620688"/>
            <a:ext cx="4104456" cy="5328592"/>
          </a:xfrm>
          <a:prstGeom prst="rect">
            <a:avLst/>
          </a:prstGeom>
          <a:noFill/>
        </p:spPr>
      </p:pic>
      <p:sp>
        <p:nvSpPr>
          <p:cNvPr id="6" name="Номер слайда 5"/>
          <p:cNvSpPr>
            <a:spLocks noGrp="1"/>
          </p:cNvSpPr>
          <p:nvPr>
            <p:ph type="sldNum" sz="quarter" idx="11"/>
          </p:nvPr>
        </p:nvSpPr>
        <p:spPr/>
        <p:txBody>
          <a:bodyPr/>
          <a:lstStyle/>
          <a:p>
            <a:fld id="{9EBA002F-D024-4CC5-B745-57578F97D168}" type="slidenum">
              <a:rPr lang="ru-RU" smtClean="0"/>
              <a:pPr/>
              <a:t>4</a:t>
            </a:fld>
            <a:endParaRPr lang="ru-RU"/>
          </a:p>
        </p:txBody>
      </p:sp>
      <p:sp>
        <p:nvSpPr>
          <p:cNvPr id="5" name="Нижний колонтитул 4"/>
          <p:cNvSpPr>
            <a:spLocks noGrp="1"/>
          </p:cNvSpPr>
          <p:nvPr>
            <p:ph type="ftr" sz="quarter" idx="12"/>
          </p:nvPr>
        </p:nvSpPr>
        <p:spPr/>
        <p:txBody>
          <a:bodyPr/>
          <a:lstStyle/>
          <a:p>
            <a:r>
              <a:rPr lang="en-US" smtClean="0"/>
              <a:t>AFIT, Portland,  2015, April 10</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t>Daniel P.  </a:t>
            </a:r>
            <a:r>
              <a:rPr lang="en-US" sz="3600" dirty="0" err="1" smtClean="0"/>
              <a:t>Todes</a:t>
            </a:r>
            <a:r>
              <a:rPr lang="en-US" sz="3600" dirty="0" smtClean="0"/>
              <a:t> </a:t>
            </a:r>
            <a:endParaRPr lang="ru-RU" sz="3600" dirty="0"/>
          </a:p>
        </p:txBody>
      </p:sp>
      <p:sp>
        <p:nvSpPr>
          <p:cNvPr id="3" name="Текст 2"/>
          <p:cNvSpPr>
            <a:spLocks noGrp="1"/>
          </p:cNvSpPr>
          <p:nvPr>
            <p:ph type="body" idx="2"/>
          </p:nvPr>
        </p:nvSpPr>
        <p:spPr>
          <a:xfrm>
            <a:off x="4963136" y="1107560"/>
            <a:ext cx="3931920" cy="4769712"/>
          </a:xfrm>
        </p:spPr>
        <p:txBody>
          <a:bodyPr>
            <a:normAutofit fontScale="85000" lnSpcReduction="20000"/>
          </a:bodyPr>
          <a:lstStyle/>
          <a:p>
            <a:pPr algn="ctr"/>
            <a:r>
              <a:rPr lang="en-US" sz="3200" i="1" dirty="0" smtClean="0"/>
              <a:t>Darwin Without Malthus:  </a:t>
            </a:r>
          </a:p>
          <a:p>
            <a:pPr algn="ctr"/>
            <a:r>
              <a:rPr lang="en-US" sz="3200" i="1" dirty="0" smtClean="0"/>
              <a:t>The Struggle for Existence in Russian Evolutionary Thought.</a:t>
            </a:r>
          </a:p>
          <a:p>
            <a:pPr algn="ctr"/>
            <a:r>
              <a:rPr lang="en-US" sz="3200" dirty="0" smtClean="0"/>
              <a:t>New York-Oxford:</a:t>
            </a:r>
            <a:r>
              <a:rPr lang="ru-RU" sz="3200" dirty="0" smtClean="0"/>
              <a:t> </a:t>
            </a:r>
            <a:r>
              <a:rPr lang="en-US" sz="3200" dirty="0" smtClean="0"/>
              <a:t>Oxford University Press, 1989. </a:t>
            </a:r>
          </a:p>
          <a:p>
            <a:pPr algn="ctr"/>
            <a:endParaRPr lang="en-US" sz="3200" dirty="0" smtClean="0"/>
          </a:p>
          <a:p>
            <a:pPr algn="ctr"/>
            <a:endParaRPr lang="en-US" sz="3200" dirty="0" smtClean="0"/>
          </a:p>
          <a:p>
            <a:pPr algn="ctr"/>
            <a:r>
              <a:rPr lang="en-US" sz="3200" dirty="0" smtClean="0"/>
              <a:t>Darwin in Russia Symposium, </a:t>
            </a:r>
            <a:endParaRPr lang="ru-RU" sz="3200" dirty="0" smtClean="0"/>
          </a:p>
          <a:p>
            <a:pPr algn="ctr"/>
            <a:r>
              <a:rPr lang="en-US" sz="3200" dirty="0" smtClean="0"/>
              <a:t>the University of Pennsylvania, 1983.</a:t>
            </a:r>
          </a:p>
          <a:p>
            <a:pPr algn="ctr"/>
            <a:endParaRPr lang="ru-RU" sz="3200" dirty="0"/>
          </a:p>
        </p:txBody>
      </p:sp>
      <p:sp>
        <p:nvSpPr>
          <p:cNvPr id="5" name="Номер слайда 4"/>
          <p:cNvSpPr>
            <a:spLocks noGrp="1"/>
          </p:cNvSpPr>
          <p:nvPr>
            <p:ph type="sldNum" sz="quarter" idx="11"/>
          </p:nvPr>
        </p:nvSpPr>
        <p:spPr/>
        <p:txBody>
          <a:bodyPr/>
          <a:lstStyle/>
          <a:p>
            <a:fld id="{9EBA002F-D024-4CC5-B745-57578F97D168}" type="slidenum">
              <a:rPr lang="ru-RU" smtClean="0"/>
              <a:pPr/>
              <a:t>5</a:t>
            </a:fld>
            <a:endParaRPr lang="ru-RU"/>
          </a:p>
        </p:txBody>
      </p:sp>
      <p:sp>
        <p:nvSpPr>
          <p:cNvPr id="6" name="Нижний колонтитул 5"/>
          <p:cNvSpPr>
            <a:spLocks noGrp="1"/>
          </p:cNvSpPr>
          <p:nvPr>
            <p:ph type="ftr" sz="quarter" idx="12"/>
          </p:nvPr>
        </p:nvSpPr>
        <p:spPr/>
        <p:txBody>
          <a:bodyPr/>
          <a:lstStyle/>
          <a:p>
            <a:r>
              <a:rPr lang="en-US" smtClean="0"/>
              <a:t>AFIT, Portland,  2015, April 10</a:t>
            </a:r>
            <a:endParaRPr lang="ru-RU"/>
          </a:p>
        </p:txBody>
      </p:sp>
      <p:pic>
        <p:nvPicPr>
          <p:cNvPr id="1026" name="Picture 2" descr="C:\Users\Светлана\Desktop\Darwin without Malthus.jpg"/>
          <p:cNvPicPr>
            <a:picLocks noGrp="1" noChangeAspect="1" noChangeArrowheads="1"/>
          </p:cNvPicPr>
          <p:nvPr>
            <p:ph sz="half" idx="1"/>
          </p:nvPr>
        </p:nvPicPr>
        <p:blipFill>
          <a:blip r:embed="rId3" cstate="print"/>
          <a:srcRect/>
          <a:stretch>
            <a:fillRect/>
          </a:stretch>
        </p:blipFill>
        <p:spPr bwMode="auto">
          <a:xfrm>
            <a:off x="323528" y="476672"/>
            <a:ext cx="4680520" cy="58326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normAutofit fontScale="90000"/>
          </a:bodyPr>
          <a:lstStyle/>
          <a:p>
            <a:pPr algn="ctr"/>
            <a:r>
              <a:rPr lang="en-US" dirty="0" smtClean="0"/>
              <a:t>Empirical and Intellectual Beginnigs of </a:t>
            </a:r>
            <a:br>
              <a:rPr lang="en-US" dirty="0" smtClean="0"/>
            </a:br>
            <a:r>
              <a:rPr lang="en-US" dirty="0" smtClean="0"/>
              <a:t>Peter Kropotkin’s </a:t>
            </a:r>
            <a:br>
              <a:rPr lang="en-US" dirty="0" smtClean="0"/>
            </a:br>
            <a:r>
              <a:rPr lang="en-US" dirty="0" smtClean="0"/>
              <a:t>“Law of </a:t>
            </a:r>
            <a:r>
              <a:rPr lang="en-US" i="1" dirty="0" smtClean="0"/>
              <a:t>Mutual Aid”</a:t>
            </a:r>
            <a:endParaRPr lang="ru-RU" i="1" dirty="0"/>
          </a:p>
        </p:txBody>
      </p:sp>
      <p:sp>
        <p:nvSpPr>
          <p:cNvPr id="3" name="Нижний колонтитул 2"/>
          <p:cNvSpPr>
            <a:spLocks noGrp="1"/>
          </p:cNvSpPr>
          <p:nvPr>
            <p:ph type="ftr" sz="quarter" idx="11"/>
          </p:nvPr>
        </p:nvSpPr>
        <p:spPr/>
        <p:txBody>
          <a:bodyPr/>
          <a:lstStyle/>
          <a:p>
            <a:r>
              <a:rPr lang="en-US" dirty="0" smtClean="0"/>
              <a:t>AFIT, Portland,  2015, April 10</a:t>
            </a:r>
            <a:endParaRPr lang="ru-RU" dirty="0"/>
          </a:p>
        </p:txBody>
      </p:sp>
      <p:sp>
        <p:nvSpPr>
          <p:cNvPr id="4" name="Номер слайда 3"/>
          <p:cNvSpPr>
            <a:spLocks noGrp="1"/>
          </p:cNvSpPr>
          <p:nvPr>
            <p:ph type="sldNum" sz="quarter" idx="12"/>
          </p:nvPr>
        </p:nvSpPr>
        <p:spPr/>
        <p:txBody>
          <a:bodyPr/>
          <a:lstStyle/>
          <a:p>
            <a:fld id="{9EBA002F-D024-4CC5-B745-57578F97D168}" type="slidenum">
              <a:rPr lang="ru-RU" smtClean="0"/>
              <a:pPr/>
              <a:t>6</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3136" y="304800"/>
            <a:ext cx="3931920" cy="891952"/>
          </a:xfrm>
        </p:spPr>
        <p:txBody>
          <a:bodyPr>
            <a:normAutofit fontScale="90000"/>
          </a:bodyPr>
          <a:lstStyle/>
          <a:p>
            <a:r>
              <a:rPr lang="en-US" sz="3000" dirty="0" smtClean="0"/>
              <a:t>Empirical Beginnings</a:t>
            </a:r>
            <a:r>
              <a:rPr lang="ru-RU" dirty="0" smtClean="0"/>
              <a:t/>
            </a:r>
            <a:br>
              <a:rPr lang="ru-RU" dirty="0" smtClean="0"/>
            </a:br>
            <a:endParaRPr lang="ru-RU" dirty="0"/>
          </a:p>
        </p:txBody>
      </p:sp>
      <p:sp>
        <p:nvSpPr>
          <p:cNvPr id="3" name="Текст 2"/>
          <p:cNvSpPr>
            <a:spLocks noGrp="1"/>
          </p:cNvSpPr>
          <p:nvPr>
            <p:ph type="body" idx="2"/>
          </p:nvPr>
        </p:nvSpPr>
        <p:spPr>
          <a:xfrm>
            <a:off x="5076056" y="1268760"/>
            <a:ext cx="3931920" cy="288032"/>
          </a:xfrm>
        </p:spPr>
        <p:txBody>
          <a:bodyPr>
            <a:normAutofit fontScale="55000" lnSpcReduction="20000"/>
          </a:bodyPr>
          <a:lstStyle/>
          <a:p>
            <a:endParaRPr lang="ru-RU" sz="2800" b="1" dirty="0"/>
          </a:p>
        </p:txBody>
      </p:sp>
      <p:sp>
        <p:nvSpPr>
          <p:cNvPr id="4" name="Содержимое 3"/>
          <p:cNvSpPr>
            <a:spLocks noGrp="1"/>
          </p:cNvSpPr>
          <p:nvPr>
            <p:ph sz="half" idx="1"/>
          </p:nvPr>
        </p:nvSpPr>
        <p:spPr>
          <a:xfrm>
            <a:off x="5004048" y="1556792"/>
            <a:ext cx="3891008" cy="4630648"/>
          </a:xfrm>
        </p:spPr>
        <p:txBody>
          <a:bodyPr>
            <a:noAutofit/>
          </a:bodyPr>
          <a:lstStyle/>
          <a:p>
            <a:r>
              <a:rPr lang="en-US" sz="2600" dirty="0" smtClean="0"/>
              <a:t>In 1864-65  Kropotkin initially served as </a:t>
            </a:r>
            <a:r>
              <a:rPr lang="en-US" sz="2600" i="1" dirty="0" smtClean="0"/>
              <a:t>aide de camp </a:t>
            </a:r>
            <a:r>
              <a:rPr lang="en-US" sz="2600" dirty="0" smtClean="0"/>
              <a:t>  to the governor of </a:t>
            </a:r>
            <a:r>
              <a:rPr lang="en-US" sz="2600" dirty="0" err="1" smtClean="0"/>
              <a:t>Transbaikalia</a:t>
            </a:r>
            <a:r>
              <a:rPr lang="en-US" sz="2600" dirty="0" smtClean="0"/>
              <a:t> at Chita and then later he was appointed attaché for  Cossack affairs to the governor-general of East Siberia at Irkutsk.</a:t>
            </a:r>
            <a:endParaRPr lang="ru-RU" sz="2600" dirty="0"/>
          </a:p>
        </p:txBody>
      </p:sp>
      <p:sp>
        <p:nvSpPr>
          <p:cNvPr id="5" name="Номер слайда 4"/>
          <p:cNvSpPr>
            <a:spLocks noGrp="1"/>
          </p:cNvSpPr>
          <p:nvPr>
            <p:ph type="sldNum" sz="quarter" idx="11"/>
          </p:nvPr>
        </p:nvSpPr>
        <p:spPr/>
        <p:txBody>
          <a:bodyPr/>
          <a:lstStyle/>
          <a:p>
            <a:fld id="{9EBA002F-D024-4CC5-B745-57578F97D168}" type="slidenum">
              <a:rPr lang="ru-RU" smtClean="0"/>
              <a:pPr/>
              <a:t>7</a:t>
            </a:fld>
            <a:endParaRPr lang="ru-RU"/>
          </a:p>
        </p:txBody>
      </p:sp>
      <p:sp>
        <p:nvSpPr>
          <p:cNvPr id="6" name="Нижний колонтитул 5"/>
          <p:cNvSpPr>
            <a:spLocks noGrp="1"/>
          </p:cNvSpPr>
          <p:nvPr>
            <p:ph type="ftr" sz="quarter" idx="12"/>
          </p:nvPr>
        </p:nvSpPr>
        <p:spPr/>
        <p:txBody>
          <a:bodyPr/>
          <a:lstStyle/>
          <a:p>
            <a:r>
              <a:rPr lang="en-US" smtClean="0"/>
              <a:t>AFIT, Portland,  2015, April 10</a:t>
            </a:r>
            <a:endParaRPr lang="ru-RU"/>
          </a:p>
        </p:txBody>
      </p:sp>
      <p:pic>
        <p:nvPicPr>
          <p:cNvPr id="7" name="Рисунок 6" descr="http://upload.wikimedia.org/wikipedia/commons/thumb/2/2a/Peter_Kropotkin_1864.png/696px-Peter_Kropotkin_1864.png"/>
          <p:cNvPicPr/>
          <p:nvPr/>
        </p:nvPicPr>
        <p:blipFill>
          <a:blip r:embed="rId2" cstate="print"/>
          <a:srcRect/>
          <a:stretch>
            <a:fillRect/>
          </a:stretch>
        </p:blipFill>
        <p:spPr bwMode="auto">
          <a:xfrm>
            <a:off x="395536" y="404664"/>
            <a:ext cx="4410373" cy="590465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303256"/>
          </a:xfrm>
        </p:spPr>
        <p:txBody>
          <a:bodyPr>
            <a:normAutofit fontScale="90000"/>
          </a:bodyPr>
          <a:lstStyle/>
          <a:p>
            <a:pPr algn="ctr"/>
            <a:r>
              <a:rPr lang="en-US" b="1" dirty="0" smtClean="0"/>
              <a:t>Geographical expeditions</a:t>
            </a:r>
            <a:br>
              <a:rPr lang="en-US" b="1" dirty="0" smtClean="0"/>
            </a:br>
            <a:r>
              <a:rPr lang="en-US" b="1" dirty="0" smtClean="0"/>
              <a:t> in Siberia</a:t>
            </a:r>
            <a:endParaRPr lang="ru-RU" dirty="0"/>
          </a:p>
        </p:txBody>
      </p:sp>
      <p:sp>
        <p:nvSpPr>
          <p:cNvPr id="3" name="Содержимое 2"/>
          <p:cNvSpPr>
            <a:spLocks noGrp="1"/>
          </p:cNvSpPr>
          <p:nvPr>
            <p:ph idx="1"/>
          </p:nvPr>
        </p:nvSpPr>
        <p:spPr/>
        <p:txBody>
          <a:bodyPr>
            <a:normAutofit fontScale="85000" lnSpcReduction="20000"/>
          </a:bodyPr>
          <a:lstStyle/>
          <a:p>
            <a:r>
              <a:rPr lang="en-US" dirty="0" smtClean="0"/>
              <a:t>In  1864-1865  Kropotkin accepted charge of a geographical survey expedition, crossing North Manchuria  from </a:t>
            </a:r>
            <a:r>
              <a:rPr lang="en-US" dirty="0" err="1" smtClean="0"/>
              <a:t>Transbaikalia</a:t>
            </a:r>
            <a:r>
              <a:rPr lang="en-US" dirty="0" smtClean="0"/>
              <a:t>  to the Amur River region, and soon was attached to another expedition that proceeded up the Sungari River  into the heart of</a:t>
            </a:r>
            <a:r>
              <a:rPr lang="ru-RU" dirty="0" smtClean="0"/>
              <a:t> </a:t>
            </a:r>
            <a:r>
              <a:rPr lang="en-US" dirty="0" smtClean="0"/>
              <a:t>  Manchuria </a:t>
            </a:r>
            <a:r>
              <a:rPr lang="ru-RU" dirty="0" smtClean="0"/>
              <a:t>.</a:t>
            </a:r>
          </a:p>
          <a:p>
            <a:r>
              <a:rPr lang="en-US" dirty="0" smtClean="0"/>
              <a:t>In 1866 K.  led the Vitim Expedition from Irkutsk and along the Lena River (1500 km) to the Vitim River and then to the City of Chita. </a:t>
            </a:r>
          </a:p>
          <a:p>
            <a:r>
              <a:rPr lang="en-US" dirty="0" smtClean="0"/>
              <a:t>These expeditions yielded valuable geographical results, and so much so that one of the mountain ranges in Eastern Siberia was later named as the </a:t>
            </a:r>
            <a:r>
              <a:rPr lang="en-US" i="1" dirty="0" smtClean="0"/>
              <a:t>Kropotkin Range</a:t>
            </a:r>
            <a:r>
              <a:rPr lang="en-US" dirty="0" smtClean="0"/>
              <a:t> . </a:t>
            </a:r>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Kropotkin after his travels to Northern Asia </a:t>
            </a:r>
            <a:endParaRPr lang="ru-RU" dirty="0"/>
          </a:p>
        </p:txBody>
      </p:sp>
      <p:sp>
        <p:nvSpPr>
          <p:cNvPr id="3" name="Содержимое 2"/>
          <p:cNvSpPr>
            <a:spLocks noGrp="1"/>
          </p:cNvSpPr>
          <p:nvPr>
            <p:ph idx="1"/>
          </p:nvPr>
        </p:nvSpPr>
        <p:spPr/>
        <p:txBody>
          <a:bodyPr>
            <a:normAutofit lnSpcReduction="10000"/>
          </a:bodyPr>
          <a:lstStyle/>
          <a:p>
            <a:r>
              <a:rPr lang="en-US" dirty="0" smtClean="0"/>
              <a:t>“ I conceived since then serious doubts -- which subsequent study has only confirmed -- as to the reality of that fearful competition for food and life within each species, which was an article of faith with most Darwinists, and, consequently, as to the dominant part which this sort of competition was supposed to play in the evolution of new species.” (Kropotkin, </a:t>
            </a:r>
            <a:r>
              <a:rPr lang="ru-RU" dirty="0" smtClean="0"/>
              <a:t>2006(</a:t>
            </a:r>
            <a:r>
              <a:rPr lang="en-US" dirty="0" smtClean="0"/>
              <a:t>1902)</a:t>
            </a:r>
            <a:r>
              <a:rPr lang="ru-RU" dirty="0" smtClean="0"/>
              <a:t>, </a:t>
            </a:r>
            <a:r>
              <a:rPr lang="en-US" dirty="0" smtClean="0"/>
              <a:t>p. xii). </a:t>
            </a:r>
            <a:endParaRPr lang="ru-RU" dirty="0"/>
          </a:p>
        </p:txBody>
      </p:sp>
      <p:sp>
        <p:nvSpPr>
          <p:cNvPr id="4" name="Нижний колонтитул 3"/>
          <p:cNvSpPr>
            <a:spLocks noGrp="1"/>
          </p:cNvSpPr>
          <p:nvPr>
            <p:ph type="ftr" sz="quarter" idx="11"/>
          </p:nvPr>
        </p:nvSpPr>
        <p:spPr/>
        <p:txBody>
          <a:bodyPr/>
          <a:lstStyle/>
          <a:p>
            <a:r>
              <a:rPr lang="en-US" smtClean="0"/>
              <a:t>AFIT, Portland,  2015, April 10</a:t>
            </a:r>
            <a:endParaRPr lang="ru-RU"/>
          </a:p>
        </p:txBody>
      </p:sp>
      <p:sp>
        <p:nvSpPr>
          <p:cNvPr id="5" name="Номер слайда 4"/>
          <p:cNvSpPr>
            <a:spLocks noGrp="1"/>
          </p:cNvSpPr>
          <p:nvPr>
            <p:ph type="sldNum" sz="quarter" idx="12"/>
          </p:nvPr>
        </p:nvSpPr>
        <p:spPr/>
        <p:txBody>
          <a:bodyPr/>
          <a:lstStyle/>
          <a:p>
            <a:fld id="{9EBA002F-D024-4CC5-B745-57578F97D168}" type="slidenum">
              <a:rPr lang="ru-RU" smtClean="0"/>
              <a:pPr/>
              <a:t>9</a:t>
            </a:fld>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2568</TotalTime>
  <Words>2447</Words>
  <Application>Microsoft Office PowerPoint</Application>
  <PresentationFormat>Экран (4:3)</PresentationFormat>
  <Paragraphs>189</Paragraphs>
  <Slides>32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Литейная</vt:lpstr>
      <vt:lpstr>Peter Kropotkin’s Contributions to Social and Economic Evolution</vt:lpstr>
      <vt:lpstr>Our Motivation</vt:lpstr>
      <vt:lpstr>Thorstein B. Veblen (1857-1929)</vt:lpstr>
      <vt:lpstr>Prince Peter Kropotkin           (1842-1921)</vt:lpstr>
      <vt:lpstr>Daniel P.  Todes </vt:lpstr>
      <vt:lpstr>Empirical and Intellectual Beginnigs of  Peter Kropotkin’s  “Law of Mutual Aid”</vt:lpstr>
      <vt:lpstr>Empirical Beginnings </vt:lpstr>
      <vt:lpstr>Geographical expeditions  in Siberia</vt:lpstr>
      <vt:lpstr>Kropotkin after his travels to Northern Asia </vt:lpstr>
      <vt:lpstr>Kropotkin after his travel to Northern Asia  cont.</vt:lpstr>
      <vt:lpstr>Charles Darwin (1809-1882) </vt:lpstr>
      <vt:lpstr>Intellectual Beginnings</vt:lpstr>
      <vt:lpstr>Karl Kessler  (1815-1881)</vt:lpstr>
      <vt:lpstr>Intellectual Beginnings (cont.)</vt:lpstr>
      <vt:lpstr>International Intellectual  Discussion</vt:lpstr>
      <vt:lpstr>Mutual Aid versus Individualism</vt:lpstr>
      <vt:lpstr>Mutual Aid versus Individualism cont.</vt:lpstr>
      <vt:lpstr>Problem of Evolution from the Mutual Aid Law’s point of view</vt:lpstr>
      <vt:lpstr>“Mutual Aid: A Factor of Evolution” -  Contents </vt:lpstr>
      <vt:lpstr>The main conclusions of Kropotkin’s investigation -1 </vt:lpstr>
      <vt:lpstr>The main conclusions of Kropotkin’s investigation -2 </vt:lpstr>
      <vt:lpstr>The main conclusions of Kropotkin’s investigation -3 </vt:lpstr>
      <vt:lpstr>Another main conclusions of Kropotkin’s investigation -4 </vt:lpstr>
      <vt:lpstr>Yet another main conclusion of Kropotkin’s investigation -5 </vt:lpstr>
      <vt:lpstr>Why Kropotkin’s ideas were not readily accepted and integrated into our understandings of social evolution? </vt:lpstr>
      <vt:lpstr>Why Kropotkin’s ideas were not readily accepted and integrated into our understandings of social evolution? </vt:lpstr>
      <vt:lpstr>Supposition 2 (cont.)</vt:lpstr>
      <vt:lpstr>In our views, Kropotkin’s approach to evolution seems fundamentally different from Veblen’s, but curoiusly complementary. </vt:lpstr>
      <vt:lpstr> </vt:lpstr>
      <vt:lpstr> Postscripts: Some of Peter Kropotkin’s contributions to the world of arts and science </vt:lpstr>
      <vt:lpstr>Some interesting facts</vt:lpstr>
      <vt:lpstr>References.</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EVOLUTIONARY-INSTITUTIONAL THINKING IN RUSSIA</dc:title>
  <dc:creator>Sony</dc:creator>
  <cp:lastModifiedBy>Светлана</cp:lastModifiedBy>
  <cp:revision>166</cp:revision>
  <dcterms:created xsi:type="dcterms:W3CDTF">2014-03-25T17:44:13Z</dcterms:created>
  <dcterms:modified xsi:type="dcterms:W3CDTF">2015-04-16T22:56:23Z</dcterms:modified>
</cp:coreProperties>
</file>