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576" r:id="rId4"/>
    <p:sldId id="601" r:id="rId5"/>
    <p:sldId id="259" r:id="rId6"/>
    <p:sldId id="310" r:id="rId7"/>
    <p:sldId id="612" r:id="rId8"/>
    <p:sldId id="602" r:id="rId9"/>
    <p:sldId id="603" r:id="rId10"/>
    <p:sldId id="595" r:id="rId11"/>
    <p:sldId id="600" r:id="rId12"/>
    <p:sldId id="591" r:id="rId13"/>
    <p:sldId id="616" r:id="rId14"/>
    <p:sldId id="617" r:id="rId15"/>
    <p:sldId id="607" r:id="rId16"/>
    <p:sldId id="587" r:id="rId17"/>
    <p:sldId id="596" r:id="rId18"/>
    <p:sldId id="609" r:id="rId19"/>
    <p:sldId id="592" r:id="rId20"/>
    <p:sldId id="597" r:id="rId21"/>
    <p:sldId id="610" r:id="rId22"/>
    <p:sldId id="618" r:id="rId23"/>
    <p:sldId id="594" r:id="rId24"/>
    <p:sldId id="598" r:id="rId25"/>
    <p:sldId id="611" r:id="rId26"/>
    <p:sldId id="312" r:id="rId27"/>
    <p:sldId id="593" r:id="rId28"/>
    <p:sldId id="599" r:id="rId29"/>
    <p:sldId id="604" r:id="rId30"/>
    <p:sldId id="605" r:id="rId31"/>
    <p:sldId id="313" r:id="rId32"/>
    <p:sldId id="294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Kirdina" initials="SK" lastIdx="1" clrIdx="0">
    <p:extLst>
      <p:ext uri="{19B8F6BF-5375-455C-9EA6-DF929625EA0E}">
        <p15:presenceInfo xmlns:p15="http://schemas.microsoft.com/office/powerpoint/2012/main" userId="5bc42092c5dd30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 autoAdjust="0"/>
    <p:restoredTop sz="78751" autoAdjust="0"/>
  </p:normalViewPr>
  <p:slideViewPr>
    <p:cSldViewPr>
      <p:cViewPr varScale="1">
        <p:scale>
          <a:sx n="82" d="100"/>
          <a:sy n="82" d="100"/>
        </p:scale>
        <p:origin x="712" y="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ha\Desktop\&#1084;&#1080;&#1082;&#1088;&#1086;&#1084;&#1077;&#1079;&#1086;&#1084;&#1072;&#1082;&#1088;&#1086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microeconomics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Лист1!$B$2:$B$38</c:f>
              <c:numCache>
                <c:formatCode>General</c:formatCode>
                <c:ptCount val="37"/>
                <c:pt idx="1">
                  <c:v>5850</c:v>
                </c:pt>
                <c:pt idx="2">
                  <c:v>5370</c:v>
                </c:pt>
                <c:pt idx="3">
                  <c:v>5410</c:v>
                </c:pt>
                <c:pt idx="4">
                  <c:v>5000</c:v>
                </c:pt>
                <c:pt idx="5">
                  <c:v>5330</c:v>
                </c:pt>
                <c:pt idx="6">
                  <c:v>5580</c:v>
                </c:pt>
                <c:pt idx="7">
                  <c:v>5350</c:v>
                </c:pt>
                <c:pt idx="8">
                  <c:v>6190</c:v>
                </c:pt>
                <c:pt idx="9">
                  <c:v>6360</c:v>
                </c:pt>
                <c:pt idx="10">
                  <c:v>57700</c:v>
                </c:pt>
                <c:pt idx="11">
                  <c:v>6700</c:v>
                </c:pt>
                <c:pt idx="12">
                  <c:v>6760</c:v>
                </c:pt>
                <c:pt idx="13">
                  <c:v>6640</c:v>
                </c:pt>
                <c:pt idx="14">
                  <c:v>6370</c:v>
                </c:pt>
                <c:pt idx="15">
                  <c:v>6810</c:v>
                </c:pt>
                <c:pt idx="16">
                  <c:v>7090</c:v>
                </c:pt>
                <c:pt idx="17">
                  <c:v>6490</c:v>
                </c:pt>
                <c:pt idx="18">
                  <c:v>6560</c:v>
                </c:pt>
                <c:pt idx="19">
                  <c:v>6250</c:v>
                </c:pt>
                <c:pt idx="20">
                  <c:v>58400</c:v>
                </c:pt>
                <c:pt idx="21">
                  <c:v>7480</c:v>
                </c:pt>
                <c:pt idx="22">
                  <c:v>8630</c:v>
                </c:pt>
                <c:pt idx="23">
                  <c:v>8780</c:v>
                </c:pt>
                <c:pt idx="24">
                  <c:v>10200</c:v>
                </c:pt>
                <c:pt idx="25">
                  <c:v>12700</c:v>
                </c:pt>
                <c:pt idx="26">
                  <c:v>15200</c:v>
                </c:pt>
                <c:pt idx="27">
                  <c:v>16700</c:v>
                </c:pt>
                <c:pt idx="28">
                  <c:v>17700</c:v>
                </c:pt>
                <c:pt idx="29">
                  <c:v>62200</c:v>
                </c:pt>
                <c:pt idx="30">
                  <c:v>60700</c:v>
                </c:pt>
                <c:pt idx="31">
                  <c:v>28500</c:v>
                </c:pt>
                <c:pt idx="32">
                  <c:v>28400</c:v>
                </c:pt>
                <c:pt idx="33">
                  <c:v>27400</c:v>
                </c:pt>
                <c:pt idx="34">
                  <c:v>26200</c:v>
                </c:pt>
                <c:pt idx="35">
                  <c:v>23100</c:v>
                </c:pt>
                <c:pt idx="36">
                  <c:v>19700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76-4992-A236-E3BB76459046}"/>
            </c:ext>
          </c:extLst>
        </c:ser>
        <c:ser>
          <c:idx val="1"/>
          <c:order val="1"/>
          <c:tx>
            <c:v>mesoeconomics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Лист1!$C$2:$C$38</c:f>
              <c:numCache>
                <c:formatCode>General</c:formatCode>
                <c:ptCount val="37"/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13</c:v>
                </c:pt>
                <c:pt idx="7">
                  <c:v>7</c:v>
                </c:pt>
                <c:pt idx="8">
                  <c:v>8</c:v>
                </c:pt>
                <c:pt idx="9">
                  <c:v>20</c:v>
                </c:pt>
                <c:pt idx="10">
                  <c:v>19</c:v>
                </c:pt>
                <c:pt idx="11">
                  <c:v>20</c:v>
                </c:pt>
                <c:pt idx="12">
                  <c:v>19</c:v>
                </c:pt>
                <c:pt idx="13">
                  <c:v>33</c:v>
                </c:pt>
                <c:pt idx="14">
                  <c:v>21</c:v>
                </c:pt>
                <c:pt idx="15">
                  <c:v>22</c:v>
                </c:pt>
                <c:pt idx="16">
                  <c:v>41</c:v>
                </c:pt>
                <c:pt idx="17">
                  <c:v>24</c:v>
                </c:pt>
                <c:pt idx="18">
                  <c:v>35</c:v>
                </c:pt>
                <c:pt idx="19">
                  <c:v>26</c:v>
                </c:pt>
                <c:pt idx="20">
                  <c:v>52</c:v>
                </c:pt>
                <c:pt idx="21">
                  <c:v>39</c:v>
                </c:pt>
                <c:pt idx="22">
                  <c:v>39</c:v>
                </c:pt>
                <c:pt idx="23">
                  <c:v>57</c:v>
                </c:pt>
                <c:pt idx="24">
                  <c:v>49</c:v>
                </c:pt>
                <c:pt idx="25">
                  <c:v>80</c:v>
                </c:pt>
                <c:pt idx="26">
                  <c:v>88</c:v>
                </c:pt>
                <c:pt idx="27">
                  <c:v>71</c:v>
                </c:pt>
                <c:pt idx="28">
                  <c:v>75</c:v>
                </c:pt>
                <c:pt idx="29">
                  <c:v>82</c:v>
                </c:pt>
                <c:pt idx="30">
                  <c:v>108</c:v>
                </c:pt>
                <c:pt idx="31">
                  <c:v>115</c:v>
                </c:pt>
                <c:pt idx="32">
                  <c:v>143</c:v>
                </c:pt>
                <c:pt idx="33">
                  <c:v>184</c:v>
                </c:pt>
                <c:pt idx="34">
                  <c:v>181</c:v>
                </c:pt>
                <c:pt idx="35">
                  <c:v>203</c:v>
                </c:pt>
                <c:pt idx="36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76-4992-A236-E3BB76459046}"/>
            </c:ext>
          </c:extLst>
        </c:ser>
        <c:ser>
          <c:idx val="2"/>
          <c:order val="2"/>
          <c:tx>
            <c:v>macroeconomics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Лист1!$D$2:$D$38</c:f>
              <c:numCache>
                <c:formatCode>General</c:formatCode>
                <c:ptCount val="37"/>
                <c:pt idx="1">
                  <c:v>5690</c:v>
                </c:pt>
                <c:pt idx="2">
                  <c:v>6450</c:v>
                </c:pt>
                <c:pt idx="3">
                  <c:v>6163</c:v>
                </c:pt>
                <c:pt idx="4">
                  <c:v>5760</c:v>
                </c:pt>
                <c:pt idx="5">
                  <c:v>5730</c:v>
                </c:pt>
                <c:pt idx="6">
                  <c:v>6640</c:v>
                </c:pt>
                <c:pt idx="7">
                  <c:v>6320</c:v>
                </c:pt>
                <c:pt idx="8">
                  <c:v>6850</c:v>
                </c:pt>
                <c:pt idx="9">
                  <c:v>7350</c:v>
                </c:pt>
                <c:pt idx="10">
                  <c:v>59400</c:v>
                </c:pt>
                <c:pt idx="11">
                  <c:v>8280</c:v>
                </c:pt>
                <c:pt idx="12">
                  <c:v>8260</c:v>
                </c:pt>
                <c:pt idx="13">
                  <c:v>8190</c:v>
                </c:pt>
                <c:pt idx="14">
                  <c:v>8810</c:v>
                </c:pt>
                <c:pt idx="15">
                  <c:v>8630</c:v>
                </c:pt>
                <c:pt idx="16">
                  <c:v>9320</c:v>
                </c:pt>
                <c:pt idx="17">
                  <c:v>8830</c:v>
                </c:pt>
                <c:pt idx="18">
                  <c:v>9180</c:v>
                </c:pt>
                <c:pt idx="19">
                  <c:v>9340</c:v>
                </c:pt>
                <c:pt idx="20">
                  <c:v>62000</c:v>
                </c:pt>
                <c:pt idx="21">
                  <c:v>12100</c:v>
                </c:pt>
                <c:pt idx="22">
                  <c:v>12800</c:v>
                </c:pt>
                <c:pt idx="23">
                  <c:v>12400</c:v>
                </c:pt>
                <c:pt idx="24">
                  <c:v>14300</c:v>
                </c:pt>
                <c:pt idx="25">
                  <c:v>20700</c:v>
                </c:pt>
                <c:pt idx="26">
                  <c:v>22600</c:v>
                </c:pt>
                <c:pt idx="27">
                  <c:v>26000</c:v>
                </c:pt>
                <c:pt idx="28">
                  <c:v>29600</c:v>
                </c:pt>
                <c:pt idx="29">
                  <c:v>62500</c:v>
                </c:pt>
                <c:pt idx="30">
                  <c:v>66600</c:v>
                </c:pt>
                <c:pt idx="31">
                  <c:v>41700</c:v>
                </c:pt>
                <c:pt idx="32">
                  <c:v>42000</c:v>
                </c:pt>
                <c:pt idx="33">
                  <c:v>33300</c:v>
                </c:pt>
                <c:pt idx="34">
                  <c:v>36000</c:v>
                </c:pt>
                <c:pt idx="35">
                  <c:v>32700</c:v>
                </c:pt>
                <c:pt idx="36">
                  <c:v>29600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76-4992-A236-E3BB76459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08384"/>
        <c:axId val="72618368"/>
      </c:lineChart>
      <c:catAx>
        <c:axId val="7260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18368"/>
        <c:crosses val="autoZero"/>
        <c:auto val="1"/>
        <c:lblAlgn val="ctr"/>
        <c:lblOffset val="100"/>
        <c:noMultiLvlLbl val="0"/>
      </c:catAx>
      <c:valAx>
        <c:axId val="726183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14260717410433E-2"/>
          <c:y val="6.0329825586446811E-2"/>
          <c:w val="0.90286351706036683"/>
          <c:h val="0.75896748335006003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'[кол-во статей в Journal of Institutional Economics meso-level.xlsx]Лист1'!$A$18:$M$18</c:f>
              <c:numCache>
                <c:formatCode>@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'[кол-во статей в Journal of Institutional Economics meso-level.xlsx]Лист1'!$A$19:$M$19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7</c:v>
                </c:pt>
                <c:pt idx="10">
                  <c:v>6</c:v>
                </c:pt>
                <c:pt idx="11">
                  <c:v>8</c:v>
                </c:pt>
                <c:pt idx="1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C6-4227-86F2-E1E7E8257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0608"/>
        <c:axId val="18582144"/>
      </c:lineChart>
      <c:catAx>
        <c:axId val="1858060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82144"/>
        <c:crosses val="autoZero"/>
        <c:auto val="1"/>
        <c:lblAlgn val="ctr"/>
        <c:lblOffset val="100"/>
        <c:noMultiLvlLbl val="0"/>
      </c:catAx>
      <c:valAx>
        <c:axId val="185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806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FA3D3-0B8C-44F2-B723-3A394BFDA8C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492E9-B0F1-4115-A64D-234B43B4D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7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92E9-B0F1-4115-A64D-234B43B4D0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3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92E9-B0F1-4115-A64D-234B43B4D05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92E9-B0F1-4115-A64D-234B43B4D05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8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459-00AD-4A27-8CB3-EBB12DDB3431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FA5-C48C-4285-B4E8-58D0DDAC6825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D08-0A79-49CB-9919-FEC71F5D6091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ED45-ADED-4154-AAF7-374CDDC87133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0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8725-5192-4883-821B-579D66CC6782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1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DEF2-7B12-4A04-9B1C-00FD9D499AFA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6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9788-3697-4F0D-9E67-B7E17624A38F}" type="datetime1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5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A5BF-64D2-4A25-95BF-FD2D943F5E4B}" type="datetime1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85AF-5CEC-4892-AE83-0F735BDE9F5E}" type="datetime1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87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E7CC-0466-4DD9-81F6-D153F3F1AD47}" type="datetime1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1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5F90-4C0B-460A-ADFC-0D4CEA0B865A}" type="datetime1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6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F7A-93C6-4E5A-BB55-7ED17BB36601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CE20-1052-41CB-8F40-75E49E4392C6}" type="datetime1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7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65F-F6BE-411A-893A-489F1E3AC19A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2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7926-B5C0-4479-A042-273FF5E064C0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24BC-F8AD-4630-A520-031E293316DD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409-2AA5-445E-839B-60680C708E84}" type="datetime1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DF06-35A7-458E-9AA4-D644621D9B3B}" type="datetime1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69C-0681-4336-A335-DA9BD5CB8486}" type="datetime1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C65D-2520-440E-8157-4245B6601EE4}" type="datetime1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952-D278-4790-9298-B53BA8FD6477}" type="datetime1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81B-BD04-4C55-A8B0-466177E660C0}" type="datetime1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DE2C-FDEA-4998-91CF-700081239CB4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60F5-D937-445A-9BD7-C6013A6177E6}" type="datetime1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Институт экономики РАН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1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kirdina@bk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437963"/>
            <a:ext cx="7920880" cy="1314450"/>
          </a:xfrm>
        </p:spPr>
        <p:txBody>
          <a:bodyPr>
            <a:normAutofit fontScale="55000" lnSpcReduction="20000"/>
          </a:bodyPr>
          <a:lstStyle/>
          <a:p>
            <a:r>
              <a:rPr lang="ru-RU" sz="4900" b="1" dirty="0"/>
              <a:t>Светлана Георгиевна Кирдина-Чэндлер, </a:t>
            </a:r>
            <a:r>
              <a:rPr lang="ru-RU" sz="4900" b="1" dirty="0" err="1"/>
              <a:t>д.с.н</a:t>
            </a:r>
            <a:r>
              <a:rPr lang="ru-RU" sz="4900" b="1" dirty="0"/>
              <a:t>. и</a:t>
            </a:r>
          </a:p>
          <a:p>
            <a:r>
              <a:rPr lang="ru-RU" sz="4900" b="1" dirty="0"/>
              <a:t>Владимир Иванович Маевский, академик РАН,  д.э.н., Институт экономики РАН,</a:t>
            </a:r>
            <a:r>
              <a:rPr lang="en-US" sz="4900" b="1" dirty="0"/>
              <a:t> </a:t>
            </a:r>
            <a:r>
              <a:rPr lang="ru-RU" sz="4900" b="1" dirty="0"/>
              <a:t>г. Москва</a:t>
            </a: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954354-EB04-45FB-8AA0-CDA4A21C8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56920"/>
              </p:ext>
            </p:extLst>
          </p:nvPr>
        </p:nvGraphicFramePr>
        <p:xfrm>
          <a:off x="323528" y="202969"/>
          <a:ext cx="8363272" cy="3013200"/>
        </p:xfrm>
        <a:graphic>
          <a:graphicData uri="http://schemas.openxmlformats.org/drawingml/2006/table">
            <a:tbl>
              <a:tblPr firstRow="1" firstCol="1" bandRow="1"/>
              <a:tblGrid>
                <a:gridCol w="8363272">
                  <a:extLst>
                    <a:ext uri="{9D8B030D-6E8A-4147-A177-3AD203B41FA5}">
                      <a16:colId xmlns:a16="http://schemas.microsoft.com/office/drawing/2014/main" val="1054442648"/>
                    </a:ext>
                  </a:extLst>
                </a:gridCol>
              </a:tblGrid>
              <a:tr h="301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Эволюция гетеродоксальной </a:t>
                      </a:r>
                      <a:r>
                        <a:rPr kumimoji="0" lang="ru-RU" sz="4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мезоэкономики</a:t>
                      </a:r>
                      <a:r>
                        <a:rPr kumimoji="0" lang="ru-RU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теория и практика</a:t>
                      </a:r>
                      <a:endParaRPr kumimoji="0" lang="en-US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(семинар в ЦЭМИ, 5 июня 2020)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16" marR="5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5565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67A1C-A837-4EFB-B296-64621317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Опыт классификаций </a:t>
            </a:r>
            <a:r>
              <a:rPr lang="ru-RU" sz="3200" dirty="0" err="1"/>
              <a:t>мезоэкономических</a:t>
            </a:r>
            <a:r>
              <a:rPr lang="ru-RU" sz="3200" dirty="0"/>
              <a:t> </a:t>
            </a:r>
            <a:r>
              <a:rPr lang="ru-RU" sz="3200" dirty="0" err="1"/>
              <a:t>гетеродоксальных</a:t>
            </a:r>
            <a:r>
              <a:rPr lang="ru-RU" sz="3200" dirty="0"/>
              <a:t>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7F5CB-4954-4820-BEBD-40537C5A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3049"/>
            <a:ext cx="8363272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2013 (</a:t>
            </a:r>
            <a:r>
              <a:rPr lang="ru-RU" b="1" dirty="0"/>
              <a:t>Фролов Д.П</a:t>
            </a:r>
            <a:r>
              <a:rPr lang="ru-RU" dirty="0"/>
              <a:t>.): отраслевое и институциональное</a:t>
            </a:r>
            <a:r>
              <a:rPr lang="en-US" dirty="0"/>
              <a:t> </a:t>
            </a:r>
            <a:r>
              <a:rPr lang="ru-RU" dirty="0"/>
              <a:t>направления;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2017-2019 (</a:t>
            </a:r>
            <a:r>
              <a:rPr lang="ru-RU" b="1" dirty="0"/>
              <a:t>Волынский А.И., Кирилюк И.Л., Круглова М.С</a:t>
            </a:r>
            <a:r>
              <a:rPr lang="ru-RU" dirty="0"/>
              <a:t>.):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u="sng" dirty="0"/>
              <a:t>в англоязычной литературе</a:t>
            </a:r>
            <a:r>
              <a:rPr lang="ru-RU" dirty="0"/>
              <a:t>: </a:t>
            </a:r>
            <a:r>
              <a:rPr lang="ru-RU" dirty="0" err="1"/>
              <a:t>неошумпетерианская</a:t>
            </a:r>
            <a:r>
              <a:rPr lang="ru-RU" dirty="0"/>
              <a:t> интерпретация, эволюционный подход и </a:t>
            </a:r>
            <a:r>
              <a:rPr lang="ru-RU" dirty="0" err="1"/>
              <a:t>неоинституциональная</a:t>
            </a:r>
            <a:r>
              <a:rPr lang="ru-RU" dirty="0"/>
              <a:t> трактовка;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u="sng" dirty="0"/>
              <a:t>в русскоязычной литературе</a:t>
            </a:r>
            <a:r>
              <a:rPr lang="ru-RU" dirty="0"/>
              <a:t>: системный подход; регионально-пространственный подход; подход с позиций «методологического институционализма».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E443DA-01CD-4D42-BC4E-46048349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418B04-F1D1-44EB-BB5B-EE0BE575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8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71BB-5980-43BB-84F5-48904F83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/>
              <a:t>Наша классификация </a:t>
            </a:r>
            <a:r>
              <a:rPr lang="ru-RU" sz="3600" dirty="0" err="1"/>
              <a:t>гетеродоксальных</a:t>
            </a:r>
            <a:r>
              <a:rPr lang="ru-RU" sz="3600" dirty="0"/>
              <a:t> </a:t>
            </a:r>
            <a:r>
              <a:rPr lang="ru-RU" sz="3600" dirty="0" err="1"/>
              <a:t>мезоэкономических</a:t>
            </a:r>
            <a:r>
              <a:rPr lang="ru-RU" sz="3600" dirty="0"/>
              <a:t>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DFCA4-4D95-42E5-A8AC-2BE22257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06" y="1646635"/>
            <a:ext cx="8348266" cy="286933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«</a:t>
            </a:r>
            <a:r>
              <a:rPr lang="ru-RU" dirty="0" err="1"/>
              <a:t>Мезоэкономика</a:t>
            </a:r>
            <a:r>
              <a:rPr lang="ru-RU" dirty="0"/>
              <a:t> </a:t>
            </a:r>
            <a:r>
              <a:rPr lang="ru-RU" b="1" dirty="0"/>
              <a:t>локализованных</a:t>
            </a:r>
            <a:r>
              <a:rPr lang="ru-RU" dirty="0"/>
              <a:t> структур»</a:t>
            </a:r>
            <a:br>
              <a:rPr lang="ru-RU" dirty="0"/>
            </a:br>
            <a:r>
              <a:rPr lang="ru-RU" dirty="0"/>
              <a:t>(с 1970-х гг.)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«</a:t>
            </a:r>
            <a:r>
              <a:rPr lang="ru-RU" dirty="0" err="1"/>
              <a:t>Мезоэкономика</a:t>
            </a:r>
            <a:r>
              <a:rPr lang="ru-RU" dirty="0"/>
              <a:t> </a:t>
            </a:r>
            <a:r>
              <a:rPr lang="ru-RU" b="1" dirty="0"/>
              <a:t>сетевых</a:t>
            </a:r>
            <a:r>
              <a:rPr lang="ru-RU" dirty="0"/>
              <a:t> структур» (с 1990-х гг.)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«</a:t>
            </a:r>
            <a:r>
              <a:rPr lang="ru-RU" b="1" dirty="0"/>
              <a:t>Институциональная</a:t>
            </a:r>
            <a:r>
              <a:rPr lang="ru-RU" dirty="0"/>
              <a:t> </a:t>
            </a:r>
            <a:r>
              <a:rPr lang="ru-RU" dirty="0" err="1"/>
              <a:t>мезоэкономика</a:t>
            </a:r>
            <a:r>
              <a:rPr lang="ru-RU" dirty="0"/>
              <a:t>» (с 2000-х гг.)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«</a:t>
            </a:r>
            <a:r>
              <a:rPr lang="ru-RU" dirty="0" err="1"/>
              <a:t>Мезоэкономика</a:t>
            </a:r>
            <a:r>
              <a:rPr lang="ru-RU" dirty="0"/>
              <a:t> </a:t>
            </a:r>
            <a:r>
              <a:rPr lang="ru-RU" b="1" dirty="0"/>
              <a:t>общественного воспроизводства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(с 2010 г.)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A5C6C-C8AD-48B0-8F4E-B330459D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E8000-2250-40C6-A07F-B0EF5E66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5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4D5C9-BE0F-462C-B890-3C704D72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Развитие предметности </a:t>
            </a:r>
            <a:r>
              <a:rPr lang="ru-RU" sz="3600" dirty="0" err="1"/>
              <a:t>мезоэкономики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7F6870-0E8B-4798-8F64-71D69E3F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38" y="3362941"/>
            <a:ext cx="4456802" cy="1153025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/>
              <a:t>От наблюдаемых «</a:t>
            </a:r>
            <a:r>
              <a:rPr lang="ru-RU" b="0" dirty="0" err="1"/>
              <a:t>физичных</a:t>
            </a:r>
            <a:r>
              <a:rPr lang="ru-RU" b="0" dirty="0"/>
              <a:t>» </a:t>
            </a:r>
            <a:r>
              <a:rPr lang="ru-RU" dirty="0"/>
              <a:t>локально привязанных </a:t>
            </a:r>
            <a:r>
              <a:rPr lang="ru-RU" b="0" dirty="0"/>
              <a:t>структур-регионов отраслей, комплексов и др. (с 1970-х гг.) 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1BFC6FC-BDD4-4E92-B797-FBA859C116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79" y="1275606"/>
            <a:ext cx="2291829" cy="208365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01E2551-DF10-405E-9C9C-C6E78C2E1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47864" y="843558"/>
            <a:ext cx="5266928" cy="1636440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/>
              <a:t>К изучению менее чётких структур со связями не столько материального и технологического, но в большей степени информационного, организационного и институционального характера – </a:t>
            </a:r>
            <a:r>
              <a:rPr lang="ru-RU" dirty="0"/>
              <a:t>кластеров и платформ </a:t>
            </a:r>
            <a:r>
              <a:rPr lang="ru-RU" b="0" dirty="0"/>
              <a:t>(с 1990-х гг.)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5D1AE5E-3BBA-4848-B90F-97C78B075A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89442" y="2627176"/>
            <a:ext cx="2297711" cy="1915717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6C07F02-7EFD-469C-AAD3-73731804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4E0ABCD-0326-4FD3-8D68-5AE96433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5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4D5C9-BE0F-462C-B890-3C704D72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Развитие предметности </a:t>
            </a:r>
            <a:r>
              <a:rPr lang="ru-RU" sz="3600" dirty="0" err="1"/>
              <a:t>мезоэкономики</a:t>
            </a:r>
            <a:r>
              <a:rPr lang="ru-RU" sz="3600" dirty="0"/>
              <a:t> - продолжение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7F6870-0E8B-4798-8F64-71D69E3F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340" y="3075806"/>
            <a:ext cx="4040188" cy="1543131"/>
          </a:xfrm>
        </p:spPr>
        <p:txBody>
          <a:bodyPr>
            <a:noAutofit/>
          </a:bodyPr>
          <a:lstStyle/>
          <a:p>
            <a:r>
              <a:rPr lang="ru-RU" sz="1700" b="0" dirty="0"/>
              <a:t>К изучению </a:t>
            </a:r>
            <a:r>
              <a:rPr lang="ru-RU" sz="1700" dirty="0"/>
              <a:t>институтов </a:t>
            </a:r>
            <a:r>
              <a:rPr lang="ru-RU" sz="1700" b="0" dirty="0"/>
              <a:t>как таковых, их формированию и изменениям (опираясь </a:t>
            </a:r>
            <a:r>
              <a:rPr lang="ru-RU" sz="1700" b="0" dirty="0" err="1"/>
              <a:t>evolutionary</a:t>
            </a:r>
            <a:r>
              <a:rPr lang="ru-RU" sz="1700" b="0" dirty="0"/>
              <a:t> </a:t>
            </a:r>
            <a:r>
              <a:rPr lang="ru-RU" sz="1700" b="0" dirty="0" err="1"/>
              <a:t>economics</a:t>
            </a:r>
            <a:r>
              <a:rPr lang="ru-RU" sz="1700" b="0" dirty="0"/>
              <a:t>, </a:t>
            </a:r>
            <a:r>
              <a:rPr lang="ru-RU" sz="1700" b="0" dirty="0" err="1"/>
              <a:t>complexity</a:t>
            </a:r>
            <a:r>
              <a:rPr lang="ru-RU" sz="1700" b="0" dirty="0"/>
              <a:t> </a:t>
            </a:r>
            <a:r>
              <a:rPr lang="ru-RU" sz="1700" b="0" dirty="0" err="1"/>
              <a:t>economics</a:t>
            </a:r>
            <a:r>
              <a:rPr lang="ru-RU" sz="1700" b="0" dirty="0"/>
              <a:t> и </a:t>
            </a:r>
            <a:r>
              <a:rPr lang="ru-RU" sz="1700" b="0" dirty="0" err="1"/>
              <a:t>new</a:t>
            </a:r>
            <a:r>
              <a:rPr lang="ru-RU" sz="1700" b="0" dirty="0"/>
              <a:t> </a:t>
            </a:r>
            <a:r>
              <a:rPr lang="ru-RU" sz="1700" b="0" dirty="0" err="1"/>
              <a:t>institutional</a:t>
            </a:r>
            <a:r>
              <a:rPr lang="ru-RU" sz="1700" b="0" dirty="0"/>
              <a:t> </a:t>
            </a:r>
            <a:r>
              <a:rPr lang="ru-RU" sz="1700" b="0" dirty="0" err="1"/>
              <a:t>economics</a:t>
            </a:r>
            <a:r>
              <a:rPr lang="ru-RU" sz="1700" b="0" dirty="0"/>
              <a:t>) -  с 2000-х гг. 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1E2551-DF10-405E-9C9C-C6E78C2E1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98169" y="1223961"/>
            <a:ext cx="5768279" cy="1153025"/>
          </a:xfrm>
        </p:spPr>
        <p:txBody>
          <a:bodyPr>
            <a:noAutofit/>
          </a:bodyPr>
          <a:lstStyle/>
          <a:p>
            <a:r>
              <a:rPr lang="ru-RU" sz="1700" b="0" dirty="0"/>
              <a:t>В 2010 г. для </a:t>
            </a:r>
            <a:r>
              <a:rPr lang="ru-RU" sz="1700" b="0" dirty="0" err="1"/>
              <a:t>мезоэкономистов</a:t>
            </a:r>
            <a:r>
              <a:rPr lang="ru-RU" sz="1700" b="0" dirty="0"/>
              <a:t> наступает время заглянуть во внутрь процессов </a:t>
            </a:r>
            <a:r>
              <a:rPr lang="ru-RU" sz="1700" dirty="0"/>
              <a:t>общественного воспроизводства </a:t>
            </a:r>
            <a:r>
              <a:rPr lang="ru-RU" sz="1700" b="0" dirty="0"/>
              <a:t>и заняться изучением денежных кругооборотов во взаимосвязи с процессами производства и потребления. 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6C07F02-7EFD-469C-AAD3-73731804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4E0ABCD-0326-4FD3-8D68-5AE96433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FAA7F42-C727-41B5-8370-B58623116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9" y="987575"/>
            <a:ext cx="2800672" cy="1989262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56223D9-356B-4467-B165-4089CF9095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4389" y="2537719"/>
            <a:ext cx="4039247" cy="19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B0BB-D84D-4834-93A9-09DBD54B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3707"/>
            <a:ext cx="8136904" cy="857250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1. </a:t>
            </a:r>
            <a:r>
              <a:rPr lang="ru-RU" sz="3200" dirty="0" err="1"/>
              <a:t>Мезоэкономика</a:t>
            </a:r>
            <a:r>
              <a:rPr lang="ru-RU" sz="3200" dirty="0"/>
              <a:t> локализованных структур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91987-D046-4DDC-8A3E-A6E538C1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/>
              <a:t>Мезоуровень представляет собой систему с выделением </a:t>
            </a:r>
            <a:r>
              <a:rPr lang="ru-RU" sz="3400" i="1" dirty="0"/>
              <a:t>«четырех основных составляющих»: отраслевая </a:t>
            </a:r>
            <a:r>
              <a:rPr lang="ru-RU" sz="3400" i="1" dirty="0" err="1"/>
              <a:t>мезоэкономика</a:t>
            </a:r>
            <a:r>
              <a:rPr lang="ru-RU" sz="3400" i="1" dirty="0"/>
              <a:t> (отрасли и подотрасли народного хозяйства); межотраслевая </a:t>
            </a:r>
            <a:r>
              <a:rPr lang="ru-RU" sz="3400" i="1" dirty="0" err="1"/>
              <a:t>мезоэкономика</a:t>
            </a:r>
            <a:r>
              <a:rPr lang="ru-RU" sz="3400" i="1" dirty="0"/>
              <a:t> (межотраслевые вертикальные комплексы и </a:t>
            </a:r>
            <a:r>
              <a:rPr lang="ru-RU" sz="3400" i="1" dirty="0" err="1"/>
              <a:t>надотраслевые</a:t>
            </a:r>
            <a:r>
              <a:rPr lang="ru-RU" sz="3400" i="1" dirty="0"/>
              <a:t> комплексы типа АПК и ВПК); региональная </a:t>
            </a:r>
            <a:r>
              <a:rPr lang="ru-RU" sz="3400" i="1" dirty="0" err="1"/>
              <a:t>мезоэкономика</a:t>
            </a:r>
            <a:r>
              <a:rPr lang="ru-RU" sz="3400" i="1" dirty="0"/>
              <a:t> (регионы, территориальные группы предприятий); межрегиональная </a:t>
            </a:r>
            <a:r>
              <a:rPr lang="ru-RU" sz="3400" i="1" dirty="0" err="1"/>
              <a:t>мезоэкономика</a:t>
            </a:r>
            <a:r>
              <a:rPr lang="ru-RU" sz="3400" i="1" dirty="0"/>
              <a:t> </a:t>
            </a:r>
            <a:br>
              <a:rPr lang="en-US" sz="3400" i="1" dirty="0"/>
            </a:br>
            <a:r>
              <a:rPr lang="ru-RU" sz="3400" i="1" dirty="0"/>
              <a:t>(территориальные социально-экономические образования) </a:t>
            </a:r>
            <a:r>
              <a:rPr lang="ru-RU" dirty="0"/>
              <a:t>(</a:t>
            </a:r>
            <a:r>
              <a:rPr lang="ru-RU" dirty="0" err="1"/>
              <a:t>Мезоэкономика</a:t>
            </a:r>
            <a:r>
              <a:rPr lang="ru-RU" dirty="0"/>
              <a:t> развития…, 2011, с. 9).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1367D-2934-4CA1-8952-B329363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0A79F-8708-43C9-950D-9F5E6786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6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CEF216C-7C49-4055-A4CD-740270D4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46751"/>
              </p:ext>
            </p:extLst>
          </p:nvPr>
        </p:nvGraphicFramePr>
        <p:xfrm>
          <a:off x="611560" y="268071"/>
          <a:ext cx="7920879" cy="4321096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421721177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62755196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720815376"/>
                    </a:ext>
                  </a:extLst>
                </a:gridCol>
                <a:gridCol w="1932091">
                  <a:extLst>
                    <a:ext uri="{9D8B030D-6E8A-4147-A177-3AD203B41FA5}">
                      <a16:colId xmlns:a16="http://schemas.microsoft.com/office/drawing/2014/main" val="3628689170"/>
                    </a:ext>
                  </a:extLst>
                </a:gridCol>
                <a:gridCol w="876220">
                  <a:extLst>
                    <a:ext uri="{9D8B030D-6E8A-4147-A177-3AD203B41FA5}">
                      <a16:colId xmlns:a16="http://schemas.microsoft.com/office/drawing/2014/main" val="254377025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Направление гетеродоксальной </a:t>
                      </a:r>
                      <a:r>
                        <a:rPr lang="ru-RU" sz="1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объекты рассмотрения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Основной предмет исследования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5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Характерные теоретические основания и  инструменты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002706"/>
                  </a:ext>
                </a:extLst>
              </a:tr>
              <a:tr h="2387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Мезоэкономика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локализованных структур</a:t>
                      </a: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Транс-национальные корпорации и естественные монополии,   регионы, отрасли, сектора</a:t>
                      </a: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Специфические характеристики локализованных структур (определенные паттерны роста, характерные технологические режимы, режимы накопления капитала и др.) и их роль как движущих сил развития экономики</a:t>
                      </a: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основном  стандартные методы, примененные для  исследования локализованных структур: модели затраты-выпуск, имитационные модели, 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ru-RU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птимизационные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модели, анализ принятия решений и др.</a:t>
                      </a: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 1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-х</a:t>
                      </a: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6952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2F709-3E7C-4807-A99F-755EAABC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D898D2-B11E-4996-AD68-2DFA7CC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5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44C6F-8FDB-4F89-B5AC-B8DFED1C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авторы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12F32-7C9A-4E09-B50A-12ECEA0C7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Holland, 1974; 1987; </a:t>
            </a:r>
            <a:r>
              <a:rPr lang="ru-RU" dirty="0" err="1"/>
              <a:t>Duijn</a:t>
            </a:r>
            <a:r>
              <a:rPr lang="ru-RU" dirty="0"/>
              <a:t>, </a:t>
            </a:r>
            <a:r>
              <a:rPr lang="ru-RU" dirty="0" err="1"/>
              <a:t>Lambooy</a:t>
            </a:r>
            <a:r>
              <a:rPr lang="ru-RU" dirty="0"/>
              <a:t>, 1982</a:t>
            </a:r>
            <a:r>
              <a:rPr lang="en-US" dirty="0"/>
              <a:t>; </a:t>
            </a:r>
            <a:r>
              <a:rPr lang="ru-RU" dirty="0" err="1"/>
              <a:t>Preston</a:t>
            </a:r>
            <a:r>
              <a:rPr lang="ru-RU" dirty="0"/>
              <a:t>, 1984; </a:t>
            </a:r>
            <a:r>
              <a:rPr lang="ru-RU" dirty="0" err="1"/>
              <a:t>Allen</a:t>
            </a:r>
            <a:r>
              <a:rPr lang="ru-RU" dirty="0"/>
              <a:t>, 1989;</a:t>
            </a:r>
            <a:r>
              <a:rPr lang="en-GB" dirty="0"/>
              <a:t> </a:t>
            </a:r>
            <a:r>
              <a:rPr lang="en-GB" dirty="0" err="1"/>
              <a:t>Ozava</a:t>
            </a:r>
            <a:r>
              <a:rPr lang="en-GB" dirty="0"/>
              <a:t>, 1999; </a:t>
            </a:r>
            <a:r>
              <a:rPr lang="ru-RU" dirty="0" err="1"/>
              <a:t>Carassus</a:t>
            </a:r>
            <a:r>
              <a:rPr lang="ru-RU" dirty="0"/>
              <a:t>, 2000; </a:t>
            </a:r>
            <a:r>
              <a:rPr lang="ru-RU" b="1" dirty="0"/>
              <a:t>группа авторов «</a:t>
            </a:r>
            <a:r>
              <a:rPr lang="ru-RU" b="1" dirty="0" err="1"/>
              <a:t>Мезоэкономика</a:t>
            </a:r>
            <a:r>
              <a:rPr lang="ru-RU" b="1" dirty="0"/>
              <a:t> переходного периода..», 2001 и «</a:t>
            </a:r>
            <a:r>
              <a:rPr lang="ru-RU" b="1" dirty="0" err="1"/>
              <a:t>Мезоэкономика</a:t>
            </a:r>
            <a:r>
              <a:rPr lang="ru-RU" b="1" dirty="0"/>
              <a:t> развития…», 2011;  Клейнер, 2003</a:t>
            </a:r>
            <a:r>
              <a:rPr lang="en-US" b="1" dirty="0"/>
              <a:t>;</a:t>
            </a:r>
            <a:r>
              <a:rPr lang="en-US" dirty="0"/>
              <a:t> </a:t>
            </a:r>
            <a:r>
              <a:rPr lang="ru-RU" dirty="0" err="1"/>
              <a:t>Andersson</a:t>
            </a:r>
            <a:r>
              <a:rPr lang="ru-RU" dirty="0"/>
              <a:t>, 2003</a:t>
            </a:r>
            <a:r>
              <a:rPr lang="en-US" dirty="0"/>
              <a:t>; Mann, 2011; </a:t>
            </a:r>
            <a:r>
              <a:rPr lang="en-US" dirty="0" err="1"/>
              <a:t>Jašová</a:t>
            </a:r>
            <a:r>
              <a:rPr lang="en-US" dirty="0"/>
              <a:t>, </a:t>
            </a:r>
            <a:r>
              <a:rPr lang="en-US" dirty="0" err="1"/>
              <a:t>Kadeřábková</a:t>
            </a:r>
            <a:r>
              <a:rPr lang="en-US" dirty="0"/>
              <a:t> &amp; </a:t>
            </a:r>
            <a:r>
              <a:rPr lang="en-US" dirty="0" err="1"/>
              <a:t>Čermáková</a:t>
            </a:r>
            <a:r>
              <a:rPr lang="en-US" dirty="0"/>
              <a:t>, 2017; </a:t>
            </a:r>
            <a:r>
              <a:rPr lang="en-GB" dirty="0"/>
              <a:t>Holland, Black, 2018</a:t>
            </a:r>
            <a:r>
              <a:rPr lang="ru-RU" dirty="0"/>
              <a:t>…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DE0E2D-F631-4F1F-B6D4-C74DE0FD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8C2937-339E-4080-807D-27D29DBA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7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B0BB-D84D-4834-93A9-09DBD54B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3707"/>
            <a:ext cx="7869560" cy="857250"/>
          </a:xfrm>
        </p:spPr>
        <p:txBody>
          <a:bodyPr>
            <a:noAutofit/>
          </a:bodyPr>
          <a:lstStyle/>
          <a:p>
            <a:r>
              <a:rPr lang="ru-RU" sz="3200" dirty="0"/>
              <a:t>2. </a:t>
            </a:r>
            <a:r>
              <a:rPr lang="ru-RU" sz="3200" dirty="0" err="1"/>
              <a:t>Мезоэкономика</a:t>
            </a:r>
            <a:r>
              <a:rPr lang="ru-RU" sz="3200" dirty="0"/>
              <a:t> сетевых структур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91987-D046-4DDC-8A3E-A6E538C1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M</a:t>
            </a:r>
            <a:r>
              <a:rPr lang="ru-RU" i="1" dirty="0" err="1"/>
              <a:t>esoeconomic</a:t>
            </a:r>
            <a:r>
              <a:rPr lang="ru-RU" i="1" dirty="0"/>
              <a:t> </a:t>
            </a:r>
            <a:r>
              <a:rPr lang="ru-RU" i="1" dirty="0" err="1"/>
              <a:t>plexus</a:t>
            </a:r>
            <a:r>
              <a:rPr lang="en-US" dirty="0"/>
              <a:t>”</a:t>
            </a:r>
            <a:r>
              <a:rPr lang="ru-RU" i="1" dirty="0"/>
              <a:t> («</a:t>
            </a:r>
            <a:r>
              <a:rPr lang="ru-RU" i="1" dirty="0" err="1"/>
              <a:t>мезоэкономическое</a:t>
            </a:r>
            <a:r>
              <a:rPr lang="ru-RU" i="1" dirty="0"/>
              <a:t> сплетение»), включает в себя как территориально встраиваемые образования, такие как региональные кластеры, так и территориально не встраиваемые, межфирменные сети», </a:t>
            </a:r>
            <a:r>
              <a:rPr lang="en-US" i="1" dirty="0"/>
              <a:t>&lt;</a:t>
            </a:r>
            <a:r>
              <a:rPr lang="ru-RU" i="1" dirty="0"/>
              <a:t>при этом  данная концепция также</a:t>
            </a:r>
            <a:r>
              <a:rPr lang="en-US" i="1" dirty="0"/>
              <a:t>&gt; </a:t>
            </a:r>
            <a:r>
              <a:rPr lang="ru-RU" i="1" dirty="0"/>
              <a:t>«рассматривает кластеры с системной точки зрения, учитывает неравновесную динамику и включает в себя эволюционные понятия»</a:t>
            </a:r>
            <a:endParaRPr lang="en-US" i="1" dirty="0"/>
          </a:p>
          <a:p>
            <a:pPr marL="0" indent="0" algn="r">
              <a:buNone/>
            </a:pPr>
            <a:r>
              <a:rPr lang="ru-RU" dirty="0"/>
              <a:t>(</a:t>
            </a:r>
            <a:r>
              <a:rPr lang="nn-NO" dirty="0" err="1"/>
              <a:t>Chorafakis</a:t>
            </a:r>
            <a:r>
              <a:rPr lang="nn-NO" dirty="0"/>
              <a:t>, Laget, 2008</a:t>
            </a:r>
            <a:r>
              <a:rPr lang="ru-RU" dirty="0"/>
              <a:t>, р</a:t>
            </a:r>
            <a:r>
              <a:rPr lang="nn-NO" dirty="0"/>
              <a:t>. 52-53)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1367D-2934-4CA1-8952-B329363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0A79F-8708-43C9-950D-9F5E6786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08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CEF216C-7C49-4055-A4CD-740270D4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202594"/>
              </p:ext>
            </p:extLst>
          </p:nvPr>
        </p:nvGraphicFramePr>
        <p:xfrm>
          <a:off x="611560" y="699542"/>
          <a:ext cx="7920879" cy="3540091"/>
        </p:xfrm>
        <a:graphic>
          <a:graphicData uri="http://schemas.openxmlformats.org/drawingml/2006/table">
            <a:tbl>
              <a:tblPr firstRow="1" firstCol="1" bandRow="1"/>
              <a:tblGrid>
                <a:gridCol w="1852468">
                  <a:extLst>
                    <a:ext uri="{9D8B030D-6E8A-4147-A177-3AD203B41FA5}">
                      <a16:colId xmlns:a16="http://schemas.microsoft.com/office/drawing/2014/main" val="4217211777"/>
                    </a:ext>
                  </a:extLst>
                </a:gridCol>
                <a:gridCol w="1500431">
                  <a:extLst>
                    <a:ext uri="{9D8B030D-6E8A-4147-A177-3AD203B41FA5}">
                      <a16:colId xmlns:a16="http://schemas.microsoft.com/office/drawing/2014/main" val="1627551968"/>
                    </a:ext>
                  </a:extLst>
                </a:gridCol>
                <a:gridCol w="1919158">
                  <a:extLst>
                    <a:ext uri="{9D8B030D-6E8A-4147-A177-3AD203B41FA5}">
                      <a16:colId xmlns:a16="http://schemas.microsoft.com/office/drawing/2014/main" val="1720815376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3628689170"/>
                    </a:ext>
                  </a:extLst>
                </a:gridCol>
                <a:gridCol w="876220">
                  <a:extLst>
                    <a:ext uri="{9D8B030D-6E8A-4147-A177-3AD203B41FA5}">
                      <a16:colId xmlns:a16="http://schemas.microsoft.com/office/drawing/2014/main" val="254377025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Направление гетеродоксальной </a:t>
                      </a:r>
                      <a:r>
                        <a:rPr lang="ru-RU" sz="1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объекты рассмотрения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Основной предмет исследования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5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Характерные теоретические основания и  инструменты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002706"/>
                  </a:ext>
                </a:extLst>
              </a:tr>
              <a:tr h="2387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Мезоэкономика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сетевых структур</a:t>
                      </a: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Кластеры и платформы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Сетевые механизмы; гибридные механизмы координации, обеспечивающие синергетический эффект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Теория сложных адаптивных систем, сетевой анализ, теория игр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 конца 1990-х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6952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2F709-3E7C-4807-A99F-755EAABC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D898D2-B11E-4996-AD68-2DFA7CC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0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7D9F8-BC66-4C37-A401-37E33C01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авторы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D2E2E-9613-4BCC-9B44-42CA06CF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Bergman, </a:t>
            </a:r>
            <a:r>
              <a:rPr lang="en-GB" dirty="0" err="1"/>
              <a:t>Feser</a:t>
            </a:r>
            <a:r>
              <a:rPr lang="en-GB" dirty="0"/>
              <a:t>, 1999</a:t>
            </a:r>
            <a:r>
              <a:rPr lang="en-US" dirty="0"/>
              <a:t>; </a:t>
            </a:r>
            <a:r>
              <a:rPr lang="en-US" dirty="0" err="1"/>
              <a:t>Dopfer</a:t>
            </a:r>
            <a:r>
              <a:rPr lang="en-US" dirty="0"/>
              <a:t>, Foster, Potts, 2004; </a:t>
            </a:r>
            <a:r>
              <a:rPr lang="en-US" dirty="0" err="1"/>
              <a:t>Brette</a:t>
            </a:r>
            <a:r>
              <a:rPr lang="en-US" dirty="0"/>
              <a:t>, </a:t>
            </a:r>
            <a:r>
              <a:rPr lang="en-US" dirty="0" err="1"/>
              <a:t>Mehier</a:t>
            </a:r>
            <a:r>
              <a:rPr lang="en-US" dirty="0"/>
              <a:t>, 2008; </a:t>
            </a:r>
            <a:r>
              <a:rPr lang="ru-RU" b="1" dirty="0"/>
              <a:t>Марков, </a:t>
            </a:r>
            <a:r>
              <a:rPr lang="ru-RU" b="1" dirty="0" err="1"/>
              <a:t>Ягольницер</a:t>
            </a:r>
            <a:r>
              <a:rPr lang="ru-RU" b="1" dirty="0"/>
              <a:t>, 2008</a:t>
            </a:r>
            <a:r>
              <a:rPr lang="en-US" dirty="0"/>
              <a:t>;</a:t>
            </a:r>
            <a:r>
              <a:rPr lang="ru-RU" dirty="0"/>
              <a:t> </a:t>
            </a:r>
            <a:r>
              <a:rPr lang="en-US" dirty="0"/>
              <a:t>Manning, 2008; </a:t>
            </a:r>
            <a:r>
              <a:rPr lang="en-US" dirty="0" err="1"/>
              <a:t>Chorafakis</a:t>
            </a:r>
            <a:r>
              <a:rPr lang="en-US" dirty="0"/>
              <a:t>, </a:t>
            </a:r>
            <a:r>
              <a:rPr lang="en-US" dirty="0" err="1"/>
              <a:t>Laget</a:t>
            </a:r>
            <a:r>
              <a:rPr lang="en-US" dirty="0"/>
              <a:t>, 2008; </a:t>
            </a:r>
            <a:r>
              <a:rPr lang="en-US" b="1" dirty="0" err="1"/>
              <a:t>Shastitko</a:t>
            </a:r>
            <a:r>
              <a:rPr lang="en-US" b="1" dirty="0"/>
              <a:t>, 2009; </a:t>
            </a:r>
            <a:r>
              <a:rPr lang="en-US" dirty="0"/>
              <a:t>Elsner, Heinrich, 2009; </a:t>
            </a:r>
            <a:r>
              <a:rPr lang="ru-RU" b="1" dirty="0"/>
              <a:t>Рекорд</a:t>
            </a:r>
            <a:r>
              <a:rPr lang="en-US" b="1" dirty="0"/>
              <a:t>, 2012; </a:t>
            </a:r>
            <a:r>
              <a:rPr lang="ru-RU" b="1" dirty="0"/>
              <a:t>Гареев, 2012</a:t>
            </a:r>
            <a:r>
              <a:rPr lang="en-US" dirty="0"/>
              <a:t>; Hervas-Oliver, </a:t>
            </a:r>
            <a:r>
              <a:rPr lang="en-US" dirty="0" err="1"/>
              <a:t>Boix</a:t>
            </a:r>
            <a:r>
              <a:rPr lang="en-US" dirty="0"/>
              <a:t>-Domenech, 2013; </a:t>
            </a:r>
            <a:r>
              <a:rPr lang="en-US" dirty="0" err="1"/>
              <a:t>Gareev</a:t>
            </a:r>
            <a:r>
              <a:rPr lang="en-US" dirty="0"/>
              <a:t>, 2018; </a:t>
            </a:r>
            <a:r>
              <a:rPr lang="en-US" dirty="0" err="1"/>
              <a:t>Laiko</a:t>
            </a:r>
            <a:r>
              <a:rPr lang="en-US" dirty="0"/>
              <a:t>, Kovalenko, 2020…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75F68A-4956-4A25-AE95-FA6DDD9F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A43739-5424-45E8-9428-59ED40AE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8B7BC-4724-4227-A628-243B06A8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 и мотивация доклада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A7A82-C58D-4C86-B878-A318B147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64" y="1275607"/>
            <a:ext cx="8229600" cy="3240360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u="sng" dirty="0">
                <a:solidFill>
                  <a:prstClr val="black"/>
                </a:solidFill>
                <a:ea typeface="+mj-ea"/>
                <a:cs typeface="+mj-cs"/>
              </a:rPr>
              <a:t>Цель</a:t>
            </a:r>
            <a:r>
              <a:rPr lang="en-US" sz="2800" u="sng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u="sng" dirty="0">
                <a:solidFill>
                  <a:prstClr val="black"/>
                </a:solidFill>
                <a:ea typeface="+mj-ea"/>
                <a:cs typeface="+mj-cs"/>
              </a:rPr>
              <a:t>доклада 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– представить 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структуру и логику </a:t>
            </a:r>
            <a:r>
              <a:rPr lang="ru-RU" sz="2800" dirty="0" err="1">
                <a:solidFill>
                  <a:prstClr val="black"/>
                </a:solidFill>
                <a:ea typeface="+mj-ea"/>
                <a:cs typeface="+mj-cs"/>
              </a:rPr>
              <a:t>внутридисциплинарного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развития </a:t>
            </a:r>
            <a:r>
              <a:rPr lang="ru-RU" sz="2800" dirty="0" err="1">
                <a:solidFill>
                  <a:prstClr val="black"/>
                </a:solidFill>
                <a:ea typeface="+mj-ea"/>
                <a:cs typeface="+mj-cs"/>
              </a:rPr>
              <a:t>мезоэкономики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как нового направления гетеродоксальной экономической теории.</a:t>
            </a:r>
            <a:endParaRPr lang="en-US" sz="2800" dirty="0">
              <a:solidFill>
                <a:prstClr val="black"/>
              </a:solidFill>
              <a:ea typeface="+mj-ea"/>
              <a:cs typeface="+mj-cs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>
              <a:solidFill>
                <a:prstClr val="black"/>
              </a:solidFill>
              <a:ea typeface="+mj-ea"/>
              <a:cs typeface="+mj-cs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u="sng" dirty="0">
                <a:solidFill>
                  <a:prstClr val="black"/>
                </a:solidFill>
                <a:ea typeface="+mj-ea"/>
                <a:cs typeface="+mj-cs"/>
              </a:rPr>
              <a:t>Объектом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исследования послужили работы российских и зарубежных </a:t>
            </a:r>
            <a:r>
              <a:rPr lang="ru-RU" sz="2800" dirty="0" err="1">
                <a:solidFill>
                  <a:prstClr val="black"/>
                </a:solidFill>
                <a:ea typeface="+mj-ea"/>
                <a:cs typeface="+mj-cs"/>
              </a:rPr>
              <a:t>мезоэкономистов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с 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1970-х по 2020-й 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г.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>
              <a:solidFill>
                <a:prstClr val="black"/>
              </a:solidFill>
              <a:ea typeface="+mj-ea"/>
              <a:cs typeface="+mj-cs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u="sng" dirty="0">
                <a:solidFill>
                  <a:prstClr val="black"/>
                </a:solidFill>
                <a:ea typeface="+mj-ea"/>
                <a:cs typeface="+mj-cs"/>
              </a:rPr>
              <a:t>Мотивация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– показать, в т.ч. «</a:t>
            </a:r>
            <a:r>
              <a:rPr lang="ru-RU" sz="2800" dirty="0" err="1">
                <a:solidFill>
                  <a:prstClr val="black"/>
                </a:solidFill>
                <a:ea typeface="+mj-ea"/>
                <a:cs typeface="+mj-cs"/>
              </a:rPr>
              <a:t>мезоскептикам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», 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размах и перспективы </a:t>
            </a:r>
            <a:r>
              <a:rPr lang="ru-RU" sz="2800" dirty="0" err="1">
                <a:solidFill>
                  <a:prstClr val="black"/>
                </a:solidFill>
                <a:ea typeface="+mj-ea"/>
                <a:cs typeface="+mj-cs"/>
              </a:rPr>
              <a:t>мезоэкономических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исследований в России и мире.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467745-11CA-4F48-9CFE-A0DD7889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E41090-09B6-4113-88EF-7B07A598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14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B0BB-D84D-4834-93A9-09DBD54B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3707"/>
            <a:ext cx="7869560" cy="857250"/>
          </a:xfrm>
        </p:spPr>
        <p:txBody>
          <a:bodyPr>
            <a:noAutofit/>
          </a:bodyPr>
          <a:lstStyle/>
          <a:p>
            <a:r>
              <a:rPr lang="ru-RU" sz="3200" dirty="0"/>
              <a:t>3. Институциональная </a:t>
            </a:r>
            <a:r>
              <a:rPr lang="ru-RU" sz="3200" dirty="0" err="1"/>
              <a:t>мезоэкономика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91987-D046-4DDC-8A3E-A6E538C1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/>
              <a:t>«</a:t>
            </a:r>
            <a:r>
              <a:rPr lang="ru-RU" sz="2300" i="1" dirty="0"/>
              <a:t>Фактически изучение </a:t>
            </a:r>
            <a:r>
              <a:rPr lang="ru-RU" sz="2300" i="1" dirty="0" err="1"/>
              <a:t>мезоэкономических</a:t>
            </a:r>
            <a:r>
              <a:rPr lang="ru-RU" sz="2300" i="1" dirty="0"/>
              <a:t> структур эквивалентно изучению институтов… </a:t>
            </a:r>
            <a:r>
              <a:rPr lang="ru-RU" sz="2300" i="1" dirty="0" err="1"/>
              <a:t>Мезоэкономика</a:t>
            </a:r>
            <a:r>
              <a:rPr lang="ru-RU" sz="2300" i="1" dirty="0"/>
              <a:t> - естественное поле формирования и действия экономических институтов</a:t>
            </a:r>
            <a:r>
              <a:rPr lang="ru-RU" sz="2300" dirty="0"/>
              <a:t>» (Клейнер, 2003, с. 6). </a:t>
            </a:r>
          </a:p>
          <a:p>
            <a:r>
              <a:rPr lang="ru-RU" sz="2300" dirty="0"/>
              <a:t>Мезоуровень охватывает не только процесс создания и функционирования правил-институтов, но и изменения правил. Процесс «</a:t>
            </a:r>
            <a:r>
              <a:rPr lang="ru-RU" sz="2300" i="1" dirty="0" err="1"/>
              <a:t>мезокоординации</a:t>
            </a:r>
            <a:r>
              <a:rPr lang="ru-RU" sz="2300" dirty="0"/>
              <a:t> </a:t>
            </a:r>
            <a:r>
              <a:rPr lang="ru-RU" sz="2300" i="1" dirty="0"/>
              <a:t>сам в себе имеет тенденцию институционализации</a:t>
            </a:r>
            <a:r>
              <a:rPr lang="ru-RU" sz="2300" dirty="0"/>
              <a:t>" (</a:t>
            </a:r>
            <a:r>
              <a:rPr lang="ru-RU" sz="2300" dirty="0" err="1"/>
              <a:t>Dopfer</a:t>
            </a:r>
            <a:r>
              <a:rPr lang="ru-RU" sz="2300" dirty="0"/>
              <a:t>, </a:t>
            </a:r>
            <a:r>
              <a:rPr lang="ru-RU" sz="2300" dirty="0" err="1"/>
              <a:t>Foster</a:t>
            </a:r>
            <a:r>
              <a:rPr lang="ru-RU" sz="2300" dirty="0"/>
              <a:t>, </a:t>
            </a:r>
            <a:r>
              <a:rPr lang="ru-RU" sz="2300" dirty="0" err="1"/>
              <a:t>Potts</a:t>
            </a:r>
            <a:r>
              <a:rPr lang="ru-RU" sz="2300" dirty="0"/>
              <a:t>, 2004, р. 277).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1367D-2934-4CA1-8952-B329363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0A79F-8708-43C9-950D-9F5E6786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5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AAF72-D364-4856-82AC-52108D00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3. Институциональная </a:t>
            </a:r>
            <a:r>
              <a:rPr lang="ru-RU" sz="3200" dirty="0" err="1"/>
              <a:t>мезоэкономика</a:t>
            </a:r>
            <a:r>
              <a:rPr lang="ru-RU" sz="3200" dirty="0"/>
              <a:t>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FFA2F-507E-4C68-BCF9-9A6FF228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r>
              <a:rPr lang="ru-RU" sz="2800" dirty="0"/>
              <a:t>«</a:t>
            </a:r>
            <a:r>
              <a:rPr lang="ru-RU" sz="2800" i="1" dirty="0" err="1"/>
              <a:t>Мезоинституты</a:t>
            </a:r>
            <a:r>
              <a:rPr lang="ru-RU" sz="2800" i="1" dirty="0"/>
              <a:t>» образуют промежуточную сферу между уровнем, на котором определяются общие правовые правила и институты, и уровнем организационных механизмов (рынки, фирмы, гибриды), на которых фактически осуществляются экономические операции </a:t>
            </a:r>
            <a:r>
              <a:rPr lang="ru-RU" sz="2800" dirty="0"/>
              <a:t>(</a:t>
            </a:r>
            <a:r>
              <a:rPr lang="ru-RU" sz="2800" dirty="0" err="1"/>
              <a:t>Ménard</a:t>
            </a:r>
            <a:r>
              <a:rPr lang="ru-RU" sz="2800" dirty="0"/>
              <a:t>, 2018. P. 8).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2721D-8218-422D-ACA6-4D4BF28C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147017-B449-411D-A5D3-97F7D706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2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CEF216C-7C49-4055-A4CD-740270D4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260866"/>
              </p:ext>
            </p:extLst>
          </p:nvPr>
        </p:nvGraphicFramePr>
        <p:xfrm>
          <a:off x="611560" y="470737"/>
          <a:ext cx="7920879" cy="4202026"/>
        </p:xfrm>
        <a:graphic>
          <a:graphicData uri="http://schemas.openxmlformats.org/drawingml/2006/table">
            <a:tbl>
              <a:tblPr firstRow="1" firstCol="1" bandRow="1"/>
              <a:tblGrid>
                <a:gridCol w="1852468">
                  <a:extLst>
                    <a:ext uri="{9D8B030D-6E8A-4147-A177-3AD203B41FA5}">
                      <a16:colId xmlns:a16="http://schemas.microsoft.com/office/drawing/2014/main" val="4217211777"/>
                    </a:ext>
                  </a:extLst>
                </a:gridCol>
                <a:gridCol w="1500431">
                  <a:extLst>
                    <a:ext uri="{9D8B030D-6E8A-4147-A177-3AD203B41FA5}">
                      <a16:colId xmlns:a16="http://schemas.microsoft.com/office/drawing/2014/main" val="1627551968"/>
                    </a:ext>
                  </a:extLst>
                </a:gridCol>
                <a:gridCol w="1919158">
                  <a:extLst>
                    <a:ext uri="{9D8B030D-6E8A-4147-A177-3AD203B41FA5}">
                      <a16:colId xmlns:a16="http://schemas.microsoft.com/office/drawing/2014/main" val="1720815376"/>
                    </a:ext>
                  </a:extLst>
                </a:gridCol>
                <a:gridCol w="1640711">
                  <a:extLst>
                    <a:ext uri="{9D8B030D-6E8A-4147-A177-3AD203B41FA5}">
                      <a16:colId xmlns:a16="http://schemas.microsoft.com/office/drawing/2014/main" val="3628689170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543770250"/>
                    </a:ext>
                  </a:extLst>
                </a:gridCol>
              </a:tblGrid>
              <a:tr h="103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Направление гетеродоксальной </a:t>
                      </a:r>
                      <a:r>
                        <a:rPr lang="ru-RU" sz="1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объекты рассмотрения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Основной предмет исследования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5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Характерные теоретические основания и  инструменты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002706"/>
                  </a:ext>
                </a:extLst>
              </a:tr>
              <a:tr h="2387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Институциональная </a:t>
                      </a:r>
                      <a:r>
                        <a:rPr lang="ru-RU" sz="15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мезоэкономика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Институты, правила и нормы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Формирование, изменение и адаптация новых правил как институциональный механизм координации экономического развития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Эволюционная экономика, институциональная  теория (как новый, так и оригинальный институционализм), эволюционная экономика, экономика сложности, эволюционная теория игр и др.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 2000-х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6952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2F709-3E7C-4807-A99F-755EAABC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D898D2-B11E-4996-AD68-2DFA7CC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70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F5BA1-274F-44A7-A329-5B87FBA9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авторы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F52D7-F76C-4B89-B17B-87E9925EB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Elsner, 2001; </a:t>
            </a:r>
            <a:r>
              <a:rPr lang="en-US" dirty="0" err="1"/>
              <a:t>Zezza</a:t>
            </a:r>
            <a:r>
              <a:rPr lang="en-US" dirty="0"/>
              <a:t>, </a:t>
            </a:r>
            <a:r>
              <a:rPr lang="en-US" dirty="0" err="1"/>
              <a:t>Llambí</a:t>
            </a:r>
            <a:r>
              <a:rPr lang="en-US" dirty="0"/>
              <a:t>, 2002; </a:t>
            </a:r>
            <a:r>
              <a:rPr lang="ru-RU" b="1" dirty="0" err="1"/>
              <a:t>Клейнер</a:t>
            </a:r>
            <a:r>
              <a:rPr lang="ru-RU" b="1" dirty="0"/>
              <a:t>, 2003</a:t>
            </a:r>
            <a:r>
              <a:rPr lang="en-US" dirty="0"/>
              <a:t>; </a:t>
            </a:r>
            <a:r>
              <a:rPr lang="en-US" dirty="0" err="1"/>
              <a:t>Dopfer</a:t>
            </a:r>
            <a:r>
              <a:rPr lang="en-US" dirty="0"/>
              <a:t>, 2004, 2006; </a:t>
            </a:r>
            <a:r>
              <a:rPr lang="en-US" dirty="0" err="1"/>
              <a:t>Dopfer</a:t>
            </a:r>
            <a:r>
              <a:rPr lang="en-US" dirty="0"/>
              <a:t>, Foster, Potts, 2004; </a:t>
            </a:r>
            <a:r>
              <a:rPr lang="de-DE" dirty="0"/>
              <a:t>Dopfer, Potts, 2008; Elsner, Heinrich, 2009; Elsner, 2010; Dopfer, 2012</a:t>
            </a:r>
            <a:r>
              <a:rPr lang="ru-RU" dirty="0"/>
              <a:t>,</a:t>
            </a:r>
            <a:r>
              <a:rPr lang="en-GB" dirty="0"/>
              <a:t> Arthur, 2013; </a:t>
            </a:r>
            <a:r>
              <a:rPr lang="de-DE" dirty="0"/>
              <a:t>Elsner, </a:t>
            </a:r>
            <a:r>
              <a:rPr lang="de-DE" dirty="0" err="1"/>
              <a:t>Schwardt</a:t>
            </a:r>
            <a:r>
              <a:rPr lang="de-DE" dirty="0"/>
              <a:t>, 2014; </a:t>
            </a:r>
            <a:r>
              <a:rPr lang="de-DE" dirty="0" err="1"/>
              <a:t>Ménard</a:t>
            </a:r>
            <a:r>
              <a:rPr lang="de-DE" dirty="0"/>
              <a:t>, 2014; </a:t>
            </a:r>
            <a:r>
              <a:rPr lang="ru-RU" b="1" dirty="0"/>
              <a:t>Кирдина, 2015</a:t>
            </a:r>
            <a:r>
              <a:rPr lang="ru-RU" dirty="0"/>
              <a:t>, 2017</a:t>
            </a:r>
            <a:r>
              <a:rPr lang="en-US" dirty="0"/>
              <a:t>;</a:t>
            </a:r>
            <a:r>
              <a:rPr lang="de-DE" dirty="0"/>
              <a:t> Kirdina, 2015;</a:t>
            </a:r>
            <a:r>
              <a:rPr lang="ru-RU" dirty="0"/>
              <a:t> </a:t>
            </a:r>
            <a:r>
              <a:rPr lang="ru-RU" b="1" dirty="0"/>
              <a:t>Дементьев, 2015, 2018</a:t>
            </a:r>
            <a:r>
              <a:rPr lang="en-US" dirty="0"/>
              <a:t>;</a:t>
            </a:r>
            <a:r>
              <a:rPr lang="de-DE" dirty="0"/>
              <a:t> </a:t>
            </a:r>
            <a:r>
              <a:rPr lang="de-DE" dirty="0" err="1"/>
              <a:t>Ménard</a:t>
            </a:r>
            <a:r>
              <a:rPr lang="de-DE" dirty="0"/>
              <a:t>, 2017, 2018; </a:t>
            </a:r>
            <a:r>
              <a:rPr lang="ru-RU" b="1" dirty="0" err="1"/>
              <a:t>Шаститко</a:t>
            </a:r>
            <a:r>
              <a:rPr lang="ru-RU" b="1" dirty="0"/>
              <a:t>, 2019</a:t>
            </a:r>
            <a:r>
              <a:rPr lang="en-US" b="1" dirty="0"/>
              <a:t>; </a:t>
            </a:r>
            <a:r>
              <a:rPr lang="ru-RU" b="1" dirty="0"/>
              <a:t>Кирдина-Чэндлер, 2019…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931631-4291-40C3-9B13-B85435F6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7188EF-5414-4191-857A-C879B67F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0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B0BB-D84D-4834-93A9-09DBD54B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3707"/>
            <a:ext cx="7869560" cy="857250"/>
          </a:xfrm>
        </p:spPr>
        <p:txBody>
          <a:bodyPr>
            <a:noAutofit/>
          </a:bodyPr>
          <a:lstStyle/>
          <a:p>
            <a:r>
              <a:rPr lang="ru-RU" sz="3200" dirty="0"/>
              <a:t>4. </a:t>
            </a:r>
            <a:r>
              <a:rPr lang="ru-RU" sz="3200" dirty="0" err="1"/>
              <a:t>Мезоэкономика</a:t>
            </a:r>
            <a:r>
              <a:rPr lang="ru-RU" sz="3200" dirty="0"/>
              <a:t> общественного воспроизводства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91987-D046-4DDC-8A3E-A6E538C1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Изучение и моделирование трансмиссионных механизмов денежно-кредитной политики и денежных кругооборотов становится «</a:t>
            </a:r>
            <a:r>
              <a:rPr lang="ru-RU" i="1" dirty="0"/>
              <a:t>одним из разделов </a:t>
            </a:r>
            <a:r>
              <a:rPr lang="ru-RU" i="1" dirty="0" err="1"/>
              <a:t>мезоэкономической</a:t>
            </a:r>
            <a:r>
              <a:rPr lang="ru-RU" i="1" dirty="0"/>
              <a:t> теории иерархически организованной экономики» </a:t>
            </a:r>
            <a:r>
              <a:rPr lang="ru-RU" dirty="0"/>
              <a:t>(Маевский, 2018, </a:t>
            </a:r>
            <a:br>
              <a:rPr lang="ru-RU" dirty="0"/>
            </a:br>
            <a:r>
              <a:rPr lang="ru-RU" dirty="0"/>
              <a:t>с. 26). «</a:t>
            </a:r>
            <a:r>
              <a:rPr lang="ru-RU" i="1" dirty="0" err="1"/>
              <a:t>Мезоэкономический</a:t>
            </a:r>
            <a:r>
              <a:rPr lang="ru-RU" i="1" dirty="0"/>
              <a:t> механизм обращения денежных средств.. можно представить в виде двух связанных кругооборотов: кругооборота “коротких” (быстрых) денег и кругооборота “длинных” денег «</a:t>
            </a:r>
            <a:r>
              <a:rPr lang="ru-RU" dirty="0"/>
              <a:t>(Маевский и др., 2016, с. 59). «</a:t>
            </a:r>
            <a:r>
              <a:rPr lang="ru-RU" i="1" dirty="0"/>
              <a:t>Во всех этих случаях денежная система несет признаки конкретного институционального устройства, преобладающего в этом обществе</a:t>
            </a:r>
            <a:r>
              <a:rPr lang="ru-RU" dirty="0"/>
              <a:t>» </a:t>
            </a:r>
            <a:r>
              <a:rPr lang="en-US" dirty="0"/>
              <a:t>(</a:t>
            </a:r>
            <a:r>
              <a:rPr lang="en-GB" dirty="0" err="1"/>
              <a:t>Hanappi</a:t>
            </a:r>
            <a:r>
              <a:rPr lang="ru-RU" dirty="0"/>
              <a:t>, </a:t>
            </a:r>
            <a:r>
              <a:rPr lang="en-GB" dirty="0"/>
              <a:t>2013</a:t>
            </a:r>
            <a:r>
              <a:rPr lang="en-US" dirty="0"/>
              <a:t>, p. 4</a:t>
            </a:r>
            <a:r>
              <a:rPr lang="ru-RU" dirty="0"/>
              <a:t>)</a:t>
            </a:r>
            <a:r>
              <a:rPr lang="en-US" dirty="0"/>
              <a:t>. </a:t>
            </a:r>
            <a:r>
              <a:rPr lang="en-GB" dirty="0"/>
              <a:t>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1367D-2934-4CA1-8952-B329363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0A79F-8708-43C9-950D-9F5E6786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8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5F2E9-E951-4570-87C3-5566E9CB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73842"/>
            <a:ext cx="3429000" cy="4098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000" dirty="0"/>
              <a:t>От идеи денежного обращения –                к идее денежных кругооборотов как предмета исследований в  </a:t>
            </a:r>
            <a:r>
              <a:rPr lang="ru-RU" sz="3000" dirty="0" err="1"/>
              <a:t>мезоэкономике</a:t>
            </a:r>
            <a:endParaRPr lang="en-US" sz="3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43EC47-0F5F-4C42-B649-178FCABC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175" y="4732729"/>
            <a:ext cx="87439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725C68B6-61C2-468F-89AB-4B9F7531AA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0373EE-14CC-4D34-A103-1D62AA8F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3728" y="4740213"/>
            <a:ext cx="3896072" cy="273844"/>
          </a:xfrm>
        </p:spPr>
        <p:txBody>
          <a:bodyPr/>
          <a:lstStyle/>
          <a:p>
            <a:r>
              <a:rPr lang="ru-RU"/>
              <a:t>Институт экономики РАН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BB400AF-FF87-4E89-9D45-5FDB0690D277}"/>
              </a:ext>
            </a:extLst>
          </p:cNvPr>
          <p:cNvSpPr/>
          <p:nvPr/>
        </p:nvSpPr>
        <p:spPr>
          <a:xfrm>
            <a:off x="4932040" y="2628076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Маевский В.И., Малков С.Ю., Рубинштейн А.А.(2016).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Теория перекрывающихся поколений основного капитала.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//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Вестник РАН. № 1. </a:t>
            </a: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Маевский В.И.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2018).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Мезоуровень и иерархическая структура экономики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//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JIS.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№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782096-3360-4279-B640-2B3A8B52103C}"/>
              </a:ext>
            </a:extLst>
          </p:cNvPr>
          <p:cNvSpPr/>
          <p:nvPr/>
        </p:nvSpPr>
        <p:spPr>
          <a:xfrm>
            <a:off x="4932040" y="611352"/>
            <a:ext cx="3974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Дементьев В. Е.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2002).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Теория национальной экономии 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мезоэкономическая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теория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//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РЭЖ.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№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Дементьев В.Е.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(2015). Микро- 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мезооснования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макроэкономической динамики // Вестник ГУУ. № 8.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5639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85552-D10F-48D1-AB73-B3777FBF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CEF216C-7C49-4055-A4CD-740270D4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463994"/>
              </p:ext>
            </p:extLst>
          </p:nvPr>
        </p:nvGraphicFramePr>
        <p:xfrm>
          <a:off x="611560" y="627534"/>
          <a:ext cx="7920879" cy="3664388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42172117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2755196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720815376"/>
                    </a:ext>
                  </a:extLst>
                </a:gridCol>
                <a:gridCol w="2004099">
                  <a:extLst>
                    <a:ext uri="{9D8B030D-6E8A-4147-A177-3AD203B41FA5}">
                      <a16:colId xmlns:a16="http://schemas.microsoft.com/office/drawing/2014/main" val="3628689170"/>
                    </a:ext>
                  </a:extLst>
                </a:gridCol>
                <a:gridCol w="876220">
                  <a:extLst>
                    <a:ext uri="{9D8B030D-6E8A-4147-A177-3AD203B41FA5}">
                      <a16:colId xmlns:a16="http://schemas.microsoft.com/office/drawing/2014/main" val="2543770250"/>
                    </a:ext>
                  </a:extLst>
                </a:gridCol>
              </a:tblGrid>
              <a:tr h="98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Направление гетеродоксальной </a:t>
                      </a:r>
                      <a:r>
                        <a:rPr lang="ru-RU" sz="1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объекты рассмотрения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Основной предмет исследования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5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Характерные теоретические основания и  инструменты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88" marR="38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002706"/>
                  </a:ext>
                </a:extLst>
              </a:tr>
              <a:tr h="2387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Мезоэкономика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общественного воспроизводства  </a:t>
                      </a:r>
                    </a:p>
                  </a:txBody>
                  <a:tcPr marL="38488" marR="38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Процесс общественного воспроизводства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Механизмы динамической координации, </a:t>
                      </a:r>
                      <a:r>
                        <a:rPr lang="ru-RU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институционализированные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денежные кругообороты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Марксова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политэкономия, новая теория переключающегося режима воспроизводства капитала и основанные на ней имитационные математические модели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 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6952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2F709-3E7C-4807-A99F-755EAABC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D898D2-B11E-4996-AD68-2DFA7CC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81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44BEC-D478-44B0-8B9B-58832F93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авторы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40B30-0A42-491E-9562-F2FDD0115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Маевский, 2010, 2018; Маевский, Малков, 2014; Маевский, Малков, Рубинштейн, 2016, 2018, 2019; Маевский, Малков, Рубинштейн, Красильникова, 2019; Кирдина-Чэндлер, 2019</a:t>
            </a:r>
            <a:r>
              <a:rPr lang="en-US" b="1" dirty="0"/>
              <a:t>, 2020.</a:t>
            </a:r>
            <a:endParaRPr lang="ru-RU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A28569-593E-4002-8A1B-40C0711F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44905F-765B-4D9A-BDE0-11C37C8F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78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7D03C-29BC-43C6-BC74-7B7B7D58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теории – к практике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A3310-BCBC-421C-B337-7D67FFE2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424936" cy="339447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Мезоэкономика</a:t>
            </a:r>
            <a:r>
              <a:rPr lang="ru-RU" dirty="0"/>
              <a:t> </a:t>
            </a:r>
            <a:r>
              <a:rPr lang="ru-RU" b="1" dirty="0"/>
              <a:t>локализованных структур</a:t>
            </a:r>
            <a:r>
              <a:rPr lang="ru-RU" dirty="0"/>
              <a:t>: </a:t>
            </a:r>
            <a:br>
              <a:rPr lang="en-US" dirty="0"/>
            </a:br>
            <a:r>
              <a:rPr lang="ru-RU" dirty="0"/>
              <a:t>разработка программ регионального развития РФ…</a:t>
            </a:r>
          </a:p>
          <a:p>
            <a:r>
              <a:rPr lang="ru-RU" dirty="0" err="1"/>
              <a:t>Мезоэкономика</a:t>
            </a:r>
            <a:r>
              <a:rPr lang="ru-RU" dirty="0"/>
              <a:t> </a:t>
            </a:r>
            <a:r>
              <a:rPr lang="ru-RU" b="1" dirty="0"/>
              <a:t>сетевых структур</a:t>
            </a:r>
            <a:r>
              <a:rPr lang="ru-RU" dirty="0"/>
              <a:t>: </a:t>
            </a:r>
            <a:br>
              <a:rPr lang="en-US" dirty="0"/>
            </a:br>
            <a:r>
              <a:rPr lang="ru-RU" dirty="0"/>
              <a:t>вклад в разработку «Методических рекомендации по реализации кластерной политики в субъектах РФ до 2020 года»…</a:t>
            </a:r>
          </a:p>
          <a:p>
            <a:r>
              <a:rPr lang="ru-RU" b="1" dirty="0"/>
              <a:t>Институциональная</a:t>
            </a:r>
            <a:r>
              <a:rPr lang="ru-RU" dirty="0"/>
              <a:t> </a:t>
            </a:r>
            <a:r>
              <a:rPr lang="ru-RU" dirty="0" err="1"/>
              <a:t>мезоэкономика</a:t>
            </a:r>
            <a:r>
              <a:rPr lang="ru-RU" dirty="0"/>
              <a:t>: </a:t>
            </a:r>
            <a:br>
              <a:rPr lang="en-US" dirty="0"/>
            </a:br>
            <a:r>
              <a:rPr lang="ru-RU" dirty="0"/>
              <a:t>использование концепции </a:t>
            </a:r>
            <a:r>
              <a:rPr lang="ru-RU" dirty="0" err="1"/>
              <a:t>мезоинститутов</a:t>
            </a:r>
            <a:r>
              <a:rPr lang="ru-RU" dirty="0"/>
              <a:t> Клода </a:t>
            </a:r>
            <a:r>
              <a:rPr lang="ru-RU" dirty="0" err="1"/>
              <a:t>Менара</a:t>
            </a:r>
            <a:r>
              <a:rPr lang="ru-RU" dirty="0"/>
              <a:t> в практике Евросоюза… </a:t>
            </a:r>
          </a:p>
          <a:p>
            <a:r>
              <a:rPr lang="ru-RU" dirty="0" err="1"/>
              <a:t>Мезоэкономика</a:t>
            </a:r>
            <a:r>
              <a:rPr lang="ru-RU" dirty="0"/>
              <a:t> </a:t>
            </a:r>
            <a:r>
              <a:rPr lang="ru-RU" b="1" dirty="0"/>
              <a:t>общественного воспроизводства</a:t>
            </a:r>
            <a:r>
              <a:rPr lang="ru-RU" dirty="0"/>
              <a:t>: доказательство не-нейтральности денег для обоснования более активной денежно-кредитной политики России…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332E6E-6693-46EE-8D03-67A8567E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89F2CC-CAC3-44DD-91D1-F625315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74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A3A8-F214-4570-876D-EBCA05E9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 будущем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0E8C1-9B6C-4ED4-BE46-B4CEB86E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18010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i="1" dirty="0"/>
              <a:t>Взгляд на экономику с </a:t>
            </a:r>
            <a:r>
              <a:rPr lang="ru-RU" i="1" dirty="0" err="1"/>
              <a:t>мезоэкономических</a:t>
            </a:r>
            <a:r>
              <a:rPr lang="ru-RU" i="1" dirty="0"/>
              <a:t> позиций соответствует срединной точке экономических исследований. Может быть, </a:t>
            </a:r>
            <a:r>
              <a:rPr lang="ru-RU" i="1" dirty="0" err="1"/>
              <a:t>мезоэкономический</a:t>
            </a:r>
            <a:r>
              <a:rPr lang="ru-RU" i="1" dirty="0"/>
              <a:t> уровень и надо рассматривать как нулевой при строительстве здания новой эффективной, социально ориентированной, справедливой и устойчивой российской экономики, одновременно реконструируя экономическую теорию как фундамент, на котором базируется вся конструкция?» </a:t>
            </a:r>
            <a:r>
              <a:rPr lang="ru-RU" dirty="0"/>
              <a:t>(</a:t>
            </a:r>
            <a:r>
              <a:rPr lang="ru-RU" dirty="0" err="1"/>
              <a:t>Клейнер</a:t>
            </a:r>
            <a:r>
              <a:rPr lang="ru-RU" dirty="0"/>
              <a:t>, 2018, с. 32).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EB013C-66A6-4C93-9754-D8999294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E68A61-55DF-4E39-A50B-BAC5205B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3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5DC0D-6F51-4DDE-B1BD-5600543A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Мезоэкономика</a:t>
            </a:r>
            <a:r>
              <a:rPr lang="ru-RU" dirty="0"/>
              <a:t> в России: истоки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E2CC63E-E862-434A-B595-597346F22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0" t="19978"/>
          <a:stretch/>
        </p:blipFill>
        <p:spPr>
          <a:xfrm>
            <a:off x="513568" y="1141420"/>
            <a:ext cx="8116863" cy="3806594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89D3F-0360-49CE-87F8-A06327A3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3985CD-4D24-44AA-81DE-857A3025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58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A50E-77AF-4DF1-B43A-64D901B4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Подробнее см. статьи: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CB979-757D-4AF4-B4C1-12DDF1C1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/>
              <a:t>Kirdina</a:t>
            </a:r>
            <a:r>
              <a:rPr lang="en-US" sz="2800" b="1" dirty="0"/>
              <a:t>-Chandler S.G., </a:t>
            </a:r>
            <a:r>
              <a:rPr lang="en-US" sz="2800" b="1" dirty="0" err="1"/>
              <a:t>Maevsky</a:t>
            </a:r>
            <a:r>
              <a:rPr lang="en-US" sz="2800" b="1" dirty="0"/>
              <a:t> V.I. </a:t>
            </a:r>
            <a:r>
              <a:rPr lang="ru-RU" sz="2800" dirty="0"/>
              <a:t>(2020). </a:t>
            </a:r>
            <a:r>
              <a:rPr lang="en-US" sz="2800" dirty="0" err="1"/>
              <a:t>Mesoeconomics</a:t>
            </a:r>
            <a:r>
              <a:rPr lang="en-US" sz="2800" dirty="0"/>
              <a:t> from the Heterodox Perspective </a:t>
            </a:r>
            <a:br>
              <a:rPr lang="ru-RU" sz="2800" dirty="0"/>
            </a:br>
            <a:r>
              <a:rPr lang="en-US" sz="2800" dirty="0"/>
              <a:t>and Its Structure, </a:t>
            </a:r>
            <a:r>
              <a:rPr lang="en-US" sz="2800" i="1" dirty="0"/>
              <a:t>Journal of Institutional Studies</a:t>
            </a:r>
            <a:r>
              <a:rPr lang="en-US" sz="2800" dirty="0"/>
              <a:t>, 12(2). (forthcoming)</a:t>
            </a:r>
            <a:r>
              <a:rPr lang="ru-RU" sz="2800" dirty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/>
              <a:t>Кирдина-Чэндлер</a:t>
            </a:r>
            <a:r>
              <a:rPr lang="ru-RU" sz="2800" b="1" dirty="0"/>
              <a:t> С.Г., Маевский В.И. </a:t>
            </a:r>
            <a:r>
              <a:rPr lang="ru-RU" sz="2800" dirty="0"/>
              <a:t>(2020). Эволюция </a:t>
            </a:r>
            <a:r>
              <a:rPr lang="ru-RU" sz="2800" dirty="0" err="1"/>
              <a:t>гетеродоксальной</a:t>
            </a:r>
            <a:r>
              <a:rPr lang="ru-RU" sz="2800" dirty="0"/>
              <a:t> </a:t>
            </a:r>
            <a:r>
              <a:rPr lang="ru-RU" sz="2800" dirty="0" err="1"/>
              <a:t>мезоэкономики</a:t>
            </a:r>
            <a:br>
              <a:rPr lang="en-US" sz="2800" dirty="0"/>
            </a:br>
            <a:r>
              <a:rPr lang="ru-RU" sz="2800" dirty="0"/>
              <a:t>(в печати).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4D554D-62CC-4558-B868-2333DD19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28B69-1EB5-4FB2-B819-809C98F5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4767263"/>
            <a:ext cx="3752056" cy="273844"/>
          </a:xfrm>
        </p:spPr>
        <p:txBody>
          <a:bodyPr/>
          <a:lstStyle/>
          <a:p>
            <a:r>
              <a:rPr lang="ru-RU"/>
              <a:t>Институт экономики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07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C3103B-AE2E-41DA-8805-65F1A948F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1340FC-C4E2-4CD5-9BCA-7A022E8B49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761" y="749976"/>
            <a:ext cx="2583177" cy="2583177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3BC0C31-69A7-4200-9AFE-927230E1E0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2807"/>
            <a:ext cx="5253850" cy="3620693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B5AFC7-2F07-4F7B-9151-E45D7548D8F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405" y="3337560"/>
            <a:ext cx="92583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2C473-05A8-41FD-8754-184433B1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700" y="2119474"/>
            <a:ext cx="7730964" cy="994172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CC2D4-3B1D-47CB-9348-161ED8F0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966" y="525765"/>
            <a:ext cx="4863070" cy="100585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«Трудности создают не новые идеи, а освобождение от старых»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Дж. М. Кейнс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6D32C9-7561-4332-88BB-CA66F19A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2458" y="4767262"/>
            <a:ext cx="41148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5C68B6-61C2-468F-89AB-4B9F7531AA68}" type="slidenum">
              <a:rPr lang="ru-RU" sz="8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ru-RU" sz="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33F35-E97B-442B-9695-2D2B18ED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2C0022-E14E-48FE-B3B5-EC18A328E317}"/>
              </a:ext>
            </a:extLst>
          </p:cNvPr>
          <p:cNvSpPr/>
          <p:nvPr/>
        </p:nvSpPr>
        <p:spPr>
          <a:xfrm>
            <a:off x="2294340" y="3666907"/>
            <a:ext cx="2454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kirdina@bk.ru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b="1" u="sng" dirty="0">
                <a:solidFill>
                  <a:srgbClr val="002060"/>
                </a:solidFill>
              </a:rPr>
              <a:t>maev1941@bk.ru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8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32" y="334084"/>
            <a:ext cx="7120728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/>
              <a:t>Логарифмический график темпа роста публикационной активности по запросам </a:t>
            </a:r>
            <a:r>
              <a:rPr lang="en-US" sz="2200" dirty="0"/>
              <a:t>“</a:t>
            </a:r>
            <a:r>
              <a:rPr lang="ru-RU" sz="2200" dirty="0" err="1"/>
              <a:t>microeconomics</a:t>
            </a:r>
            <a:r>
              <a:rPr lang="en-US" sz="2200" dirty="0"/>
              <a:t>”</a:t>
            </a:r>
            <a:r>
              <a:rPr lang="ru-RU" sz="2200" dirty="0"/>
              <a:t>, </a:t>
            </a:r>
            <a:r>
              <a:rPr lang="en-US" sz="2200" dirty="0"/>
              <a:t>“</a:t>
            </a:r>
            <a:r>
              <a:rPr lang="ru-RU" sz="2200" dirty="0" err="1"/>
              <a:t>macroeconomics</a:t>
            </a:r>
            <a:r>
              <a:rPr lang="en-US" sz="2200" dirty="0"/>
              <a:t>”</a:t>
            </a:r>
            <a:r>
              <a:rPr lang="ru-RU" sz="2200" dirty="0"/>
              <a:t> и </a:t>
            </a:r>
            <a:r>
              <a:rPr lang="en-US" sz="2200" dirty="0"/>
              <a:t>“</a:t>
            </a:r>
            <a:r>
              <a:rPr lang="ru-RU" sz="2200" dirty="0" err="1"/>
              <a:t>mesoeconomics</a:t>
            </a:r>
            <a:r>
              <a:rPr lang="en-US" sz="2200" dirty="0"/>
              <a:t>”</a:t>
            </a:r>
            <a:r>
              <a:rPr lang="ru-RU" sz="2200" dirty="0"/>
              <a:t>, по материалам </a:t>
            </a:r>
            <a:r>
              <a:rPr lang="ru-RU" sz="2200" dirty="0" err="1"/>
              <a:t>Google</a:t>
            </a:r>
            <a:r>
              <a:rPr lang="ru-RU" sz="2200" dirty="0"/>
              <a:t> </a:t>
            </a:r>
            <a:r>
              <a:rPr lang="ru-RU" sz="2200" dirty="0" err="1"/>
              <a:t>Scholar</a:t>
            </a:r>
            <a:r>
              <a:rPr lang="ru-RU" sz="2200" dirty="0"/>
              <a:t>, 1981-2017 </a:t>
            </a:r>
            <a:r>
              <a:rPr lang="ru-RU" sz="2000" i="1" dirty="0"/>
              <a:t>(Круглова, 2017, с. 27)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348316"/>
              </p:ext>
            </p:extLst>
          </p:nvPr>
        </p:nvGraphicFramePr>
        <p:xfrm>
          <a:off x="501268" y="1590295"/>
          <a:ext cx="7982642" cy="314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Объект 3" descr="Сара самка, что-то с глазами. - IMG_20171011_093839.jpg">
            <a:extLst>
              <a:ext uri="{FF2B5EF4-FFF2-40B4-BE49-F238E27FC236}">
                <a16:creationId xmlns:a16="http://schemas.microsoft.com/office/drawing/2014/main" id="{4B8B564E-27CA-4A83-AB59-C8494CC3D7F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9444"/>
            <a:ext cx="987522" cy="14062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D23C9-6995-44CF-B6FE-D827B392E8D1}"/>
              </a:ext>
            </a:extLst>
          </p:cNvPr>
          <p:cNvSpPr/>
          <p:nvPr/>
        </p:nvSpPr>
        <p:spPr>
          <a:xfrm>
            <a:off x="7799834" y="1635646"/>
            <a:ext cx="1368152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https://forum.volnistye.ru/viewtopic.php?t=9693 </a:t>
            </a: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C3DC7-441B-4B33-9A81-5AD6F5E5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1D852F0-7426-45E1-9204-0EA15700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FA11C-94F7-483B-A278-D9F98A4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3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Рост популярности исследований </a:t>
            </a:r>
            <a:r>
              <a:rPr lang="ru-RU" sz="2000" dirty="0" err="1"/>
              <a:t>мезоуровня</a:t>
            </a:r>
            <a:r>
              <a:rPr lang="ru-RU" sz="2000" dirty="0"/>
              <a:t> в одном из известных «</a:t>
            </a:r>
            <a:r>
              <a:rPr lang="ru-RU" sz="2000" dirty="0" err="1"/>
              <a:t>немейнстримовских</a:t>
            </a:r>
            <a:r>
              <a:rPr lang="ru-RU" sz="2000" dirty="0"/>
              <a:t>» зарубежных изданий </a:t>
            </a:r>
            <a:r>
              <a:rPr lang="en" sz="2000" i="1" dirty="0"/>
              <a:t>Journal of Institutional Economics</a:t>
            </a:r>
            <a:r>
              <a:rPr lang="en" sz="2000" dirty="0"/>
              <a:t>, </a:t>
            </a:r>
            <a:r>
              <a:rPr lang="ru-RU" sz="2000" dirty="0"/>
              <a:t>созданном в 2005 г. </a:t>
            </a:r>
            <a:r>
              <a:rPr lang="ru-RU" sz="2000" i="1" dirty="0"/>
              <a:t>(Круглова, 2017, с. 28)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7CD6BE-D65E-40FC-91E6-26462FDA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47A426E-379E-44DC-BC70-D42522C17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657985"/>
              </p:ext>
            </p:extLst>
          </p:nvPr>
        </p:nvGraphicFramePr>
        <p:xfrm>
          <a:off x="179512" y="1336588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C03989-7D99-4FB6-B973-EEBEADC6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</p:spTree>
    <p:extLst>
      <p:ext uri="{BB962C8B-B14F-4D97-AF65-F5344CB8AC3E}">
        <p14:creationId xmlns:p14="http://schemas.microsoft.com/office/powerpoint/2010/main" val="331627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B1EF8-AC1F-4C66-B278-DB109418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80404"/>
            <a:ext cx="8435280" cy="857250"/>
          </a:xfrm>
        </p:spPr>
        <p:txBody>
          <a:bodyPr>
            <a:noAutofit/>
          </a:bodyPr>
          <a:lstStyle/>
          <a:p>
            <a:r>
              <a:rPr lang="ru-RU" sz="3200" dirty="0"/>
              <a:t>Тема «Феномен мезоуровня в экономическом анализе..» в Институте экономики РАН с 2017 г.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38142-D41B-4AF0-8A57-C0E12CBA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4218371"/>
            <a:ext cx="4040188" cy="479822"/>
          </a:xfrm>
        </p:spPr>
        <p:txBody>
          <a:bodyPr/>
          <a:lstStyle/>
          <a:p>
            <a:r>
              <a:rPr lang="ru-RU" b="0" dirty="0"/>
              <a:t>Опубликовано в 2018 г.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009D12F-16A4-466D-99A8-F4B4C59DAC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5013" y="1507851"/>
            <a:ext cx="1821171" cy="2641451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AFB4BA74-8804-47A8-9A62-D02F6080D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0072" y="4218371"/>
            <a:ext cx="3271052" cy="479822"/>
          </a:xfrm>
        </p:spPr>
        <p:txBody>
          <a:bodyPr/>
          <a:lstStyle/>
          <a:p>
            <a:r>
              <a:rPr lang="ru-RU" b="0" dirty="0"/>
              <a:t>Опубликовано в 2020 г.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6DF52CC-5220-4A05-A011-496303F9EE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03648" y="1507851"/>
            <a:ext cx="1858230" cy="2641451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1EC60B6-C9C4-41BA-A0BF-FD1D12D0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DA268C-765D-4F2E-95E9-C923C5C6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9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C1354-CDE9-4A7C-8687-82CD4B4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Специфика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494CE-4E3C-4CA1-9AC3-62A0AC41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3" y="1275606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Внимание к </a:t>
            </a:r>
            <a:r>
              <a:rPr lang="ru-RU" b="1" dirty="0"/>
              <a:t>структурному оформлению </a:t>
            </a:r>
            <a:r>
              <a:rPr lang="ru-RU" dirty="0"/>
              <a:t>экономических процессов (например, отраслевые структуры, сетевые структуры, институциональный дизайн, структуры денежных кругооборотов);</a:t>
            </a:r>
          </a:p>
          <a:p>
            <a:r>
              <a:rPr lang="ru-RU" dirty="0"/>
              <a:t>Примат</a:t>
            </a:r>
            <a:r>
              <a:rPr lang="ru-RU" b="1" dirty="0"/>
              <a:t> </a:t>
            </a:r>
            <a:r>
              <a:rPr lang="ru-RU" dirty="0"/>
              <a:t>рассмотрения </a:t>
            </a:r>
            <a:r>
              <a:rPr lang="ru-RU" b="1" dirty="0"/>
              <a:t>надындивидуальных</a:t>
            </a:r>
            <a:r>
              <a:rPr lang="ru-RU" dirty="0"/>
              <a:t> </a:t>
            </a:r>
            <a:r>
              <a:rPr lang="ru-RU" dirty="0" err="1"/>
              <a:t>мезоэкономических</a:t>
            </a:r>
            <a:r>
              <a:rPr lang="ru-RU" dirty="0"/>
              <a:t> структур;</a:t>
            </a:r>
          </a:p>
          <a:p>
            <a:r>
              <a:rPr lang="ru-RU" dirty="0"/>
              <a:t>Акцент на</a:t>
            </a:r>
            <a:r>
              <a:rPr lang="ru-RU" b="1" dirty="0"/>
              <a:t> механизмах координации </a:t>
            </a:r>
            <a:r>
              <a:rPr lang="ru-RU" dirty="0"/>
              <a:t>экономических процессов, обеспечивающих слаженное взаимодействие на микроуровне для получения результатов на макроуровне.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3BCD10-B0E3-4F4A-ADCD-95A1D416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8791C-4665-41E3-9045-37EC1FC1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9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F15A8-29F0-4266-9044-C1B1DB04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Есть ли для </a:t>
            </a:r>
            <a:r>
              <a:rPr lang="ru-RU" dirty="0" err="1"/>
              <a:t>мезоэкономики</a:t>
            </a:r>
            <a:r>
              <a:rPr lang="ru-RU" dirty="0"/>
              <a:t> место в</a:t>
            </a:r>
            <a:br>
              <a:rPr lang="en-US" dirty="0"/>
            </a:br>
            <a:r>
              <a:rPr lang="ru-RU" dirty="0"/>
              <a:t>ортодоксальной экономике?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17B9D-051C-4826-AE62-A9B21CD0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2791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err="1"/>
              <a:t>Мезоэкономисты</a:t>
            </a:r>
            <a:r>
              <a:rPr lang="ru-RU" sz="3300" dirty="0"/>
              <a:t> отказываются от микроэкономических оснований (Гареев, 2010, с. 47), а обращаются к изучению </a:t>
            </a:r>
            <a:r>
              <a:rPr lang="ru-RU" sz="3300" b="1" dirty="0"/>
              <a:t>структур (систем) надындивидуального уровня как</a:t>
            </a:r>
            <a:r>
              <a:rPr lang="en-US" sz="3300" b="1" dirty="0"/>
              <a:t> </a:t>
            </a:r>
            <a:r>
              <a:rPr lang="ru-RU" sz="3300" b="1" dirty="0"/>
              <a:t>следствия эмерджентных эффектов процессов </a:t>
            </a:r>
            <a:r>
              <a:rPr lang="ru-RU" sz="3300" b="1" dirty="0" err="1"/>
              <a:t>коэволюции</a:t>
            </a:r>
            <a:r>
              <a:rPr lang="ru-RU" sz="3300" b="1" dirty="0"/>
              <a:t> </a:t>
            </a:r>
            <a:r>
              <a:rPr lang="ru-RU" sz="3300" dirty="0"/>
              <a:t>(</a:t>
            </a:r>
            <a:r>
              <a:rPr lang="ru-RU" sz="3300" dirty="0" err="1"/>
              <a:t>Elsner</a:t>
            </a:r>
            <a:r>
              <a:rPr lang="ru-RU" sz="3300" dirty="0"/>
              <a:t>, 2007). </a:t>
            </a:r>
          </a:p>
          <a:p>
            <a:r>
              <a:rPr lang="ru-RU" sz="3300" dirty="0"/>
              <a:t>Однако ортодоксальная экономика микро-макро строится на </a:t>
            </a:r>
            <a:r>
              <a:rPr lang="ru-RU" sz="3300" b="1" dirty="0"/>
              <a:t>микроэкономических основаниях</a:t>
            </a:r>
            <a:r>
              <a:rPr lang="ru-RU" sz="3300" dirty="0"/>
              <a:t>, несмотря на</a:t>
            </a:r>
            <a:r>
              <a:rPr lang="en-US" sz="3300" dirty="0"/>
              <a:t> </a:t>
            </a:r>
            <a:r>
              <a:rPr lang="ru-RU" sz="3300" dirty="0"/>
              <a:t>интервенции Кейнса (они были поглощены </a:t>
            </a:r>
            <a:r>
              <a:rPr lang="ru-RU" sz="3300" dirty="0" err="1"/>
              <a:t>мэйнстримом</a:t>
            </a:r>
            <a:r>
              <a:rPr lang="ru-RU" sz="3300" dirty="0"/>
              <a:t> в ходе «неоклассического синтеза»).</a:t>
            </a:r>
          </a:p>
          <a:p>
            <a:r>
              <a:rPr lang="ru-RU" sz="3300" dirty="0"/>
              <a:t>Поэтому </a:t>
            </a:r>
            <a:r>
              <a:rPr lang="ru-RU" sz="3300" dirty="0" err="1"/>
              <a:t>мезоэкономика</a:t>
            </a:r>
            <a:r>
              <a:rPr lang="ru-RU" sz="3300" dirty="0"/>
              <a:t> стала развиваться в пространстве </a:t>
            </a:r>
            <a:r>
              <a:rPr lang="ru-RU" sz="3300" b="1" dirty="0"/>
              <a:t>гетеродоксии</a:t>
            </a:r>
            <a:r>
              <a:rPr lang="ru-RU" sz="3300" dirty="0"/>
              <a:t>.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01950A-A1D5-4D68-A436-C921AB39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11B6E9-9F1E-4909-8EF8-F09F1ED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8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5B6F-AA9D-4BCA-B328-14E32258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занимается </a:t>
            </a:r>
            <a:r>
              <a:rPr lang="ru-RU" dirty="0" err="1"/>
              <a:t>мезоэкономикой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46946-6C37-4A39-AFF1-D4104D25E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Поэтому как теоретическую дисциплину, </a:t>
            </a:r>
            <a:r>
              <a:rPr lang="ru-RU" dirty="0" err="1"/>
              <a:t>мезоэкономику</a:t>
            </a:r>
            <a:r>
              <a:rPr lang="ru-RU" dirty="0"/>
              <a:t> развивают преимущественно гетеродоксальные экономисты, </a:t>
            </a:r>
            <a:r>
              <a:rPr lang="ru-RU" b="1" dirty="0"/>
              <a:t>за пределами англосаксонской традиции</a:t>
            </a:r>
            <a:r>
              <a:rPr lang="ru-RU" dirty="0"/>
              <a:t> (Европа, Россия, страны Азии).</a:t>
            </a:r>
          </a:p>
          <a:p>
            <a:r>
              <a:rPr lang="en-GB" i="1" dirty="0"/>
              <a:t>JEL classification codes</a:t>
            </a:r>
            <a:r>
              <a:rPr lang="en-GB" dirty="0"/>
              <a:t>, </a:t>
            </a:r>
            <a:r>
              <a:rPr lang="ru-RU" dirty="0"/>
              <a:t>ежеквартально обновляемая Американской экономической ассоциацией (</a:t>
            </a:r>
            <a:r>
              <a:rPr lang="en-GB" dirty="0"/>
              <a:t>the American Economic Association), </a:t>
            </a:r>
            <a:r>
              <a:rPr lang="ru-RU" dirty="0"/>
              <a:t>до сих пор </a:t>
            </a:r>
            <a:r>
              <a:rPr lang="ru-RU" b="1" dirty="0"/>
              <a:t>не включает в себя код </a:t>
            </a:r>
            <a:r>
              <a:rPr lang="en-GB" b="1" i="1" dirty="0" err="1"/>
              <a:t>Mesoeconomics</a:t>
            </a:r>
            <a:r>
              <a:rPr lang="en-GB" dirty="0"/>
              <a:t>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85F160-D38A-439F-9F51-44122772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экономики РАН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7DE28D-AF1F-4B7A-9D6C-00A54580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15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5143</TotalTime>
  <Words>1959</Words>
  <Application>Microsoft Office PowerPoint</Application>
  <PresentationFormat>Экран (16:9)</PresentationFormat>
  <Paragraphs>193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Wingdings</vt:lpstr>
      <vt:lpstr>Тема Office</vt:lpstr>
      <vt:lpstr>1_Тема Office</vt:lpstr>
      <vt:lpstr>  </vt:lpstr>
      <vt:lpstr>Цель и мотивация доклада </vt:lpstr>
      <vt:lpstr>Мезоэкономика в России: истоки</vt:lpstr>
      <vt:lpstr>Логарифмический график темпа роста публикационной активности по запросам “microeconomics”, “macroeconomics” и “mesoeconomics”, по материалам Google Scholar, 1981-2017 (Круглова, 2017, с. 27)</vt:lpstr>
      <vt:lpstr>Рост популярности исследований мезоуровня в одном из известных «немейнстримовских» зарубежных изданий Journal of Institutional Economics, созданном в 2005 г. (Круглова, 2017, с. 28)</vt:lpstr>
      <vt:lpstr>Тема «Феномен мезоуровня в экономическом анализе..» в Институте экономики РАН с 2017 г.  </vt:lpstr>
      <vt:lpstr>Специфика мезоэкономики</vt:lpstr>
      <vt:lpstr>Есть ли для мезоэкономики место в ортодоксальной экономике?</vt:lpstr>
      <vt:lpstr>Кто занимается мезоэкономикой?</vt:lpstr>
      <vt:lpstr>Опыт классификаций мезоэкономических гетеродоксальных исследований</vt:lpstr>
      <vt:lpstr>Наша классификация гетеродоксальных мезоэкономических исследований</vt:lpstr>
      <vt:lpstr>Развитие предметности мезоэкономики</vt:lpstr>
      <vt:lpstr>Развитие предметности мезоэкономики - продолжение</vt:lpstr>
      <vt:lpstr>1. Мезоэкономика локализованных структур</vt:lpstr>
      <vt:lpstr>Презентация PowerPoint</vt:lpstr>
      <vt:lpstr>Основные авторы </vt:lpstr>
      <vt:lpstr>2. Мезоэкономика сетевых структур</vt:lpstr>
      <vt:lpstr>Презентация PowerPoint</vt:lpstr>
      <vt:lpstr>Основные авторы</vt:lpstr>
      <vt:lpstr>3. Институциональная мезоэкономика</vt:lpstr>
      <vt:lpstr>3. Институциональная мезоэкономика (продолжение)</vt:lpstr>
      <vt:lpstr>Презентация PowerPoint</vt:lpstr>
      <vt:lpstr>Основные авторы </vt:lpstr>
      <vt:lpstr>4. Мезоэкономика общественного воспроизводства</vt:lpstr>
      <vt:lpstr>От идеи денежного обращения –                к идее денежных кругооборотов как предмета исследований в  мезоэкономике</vt:lpstr>
      <vt:lpstr>Презентация PowerPoint</vt:lpstr>
      <vt:lpstr>Основные авторы </vt:lpstr>
      <vt:lpstr>От теории – к практике </vt:lpstr>
      <vt:lpstr>О будущем мезоэкономики</vt:lpstr>
      <vt:lpstr>Подробнее см. статьи: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dc:creator>Svetlana Kirdina</dc:creator>
  <cp:lastModifiedBy>Svetlana Kirdina</cp:lastModifiedBy>
  <cp:revision>82</cp:revision>
  <dcterms:created xsi:type="dcterms:W3CDTF">2019-09-04T12:47:36Z</dcterms:created>
  <dcterms:modified xsi:type="dcterms:W3CDTF">2020-06-17T19:29:24Z</dcterms:modified>
</cp:coreProperties>
</file>