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9" r:id="rId1"/>
    <p:sldMasterId id="2147483682" r:id="rId2"/>
  </p:sldMasterIdLst>
  <p:notesMasterIdLst>
    <p:notesMasterId r:id="rId52"/>
  </p:notesMasterIdLst>
  <p:sldIdLst>
    <p:sldId id="256" r:id="rId3"/>
    <p:sldId id="578" r:id="rId4"/>
    <p:sldId id="580" r:id="rId5"/>
    <p:sldId id="606" r:id="rId6"/>
    <p:sldId id="577" r:id="rId7"/>
    <p:sldId id="277" r:id="rId8"/>
    <p:sldId id="585" r:id="rId9"/>
    <p:sldId id="604" r:id="rId10"/>
    <p:sldId id="620" r:id="rId11"/>
    <p:sldId id="581" r:id="rId12"/>
    <p:sldId id="589" r:id="rId13"/>
    <p:sldId id="258" r:id="rId14"/>
    <p:sldId id="587" r:id="rId15"/>
    <p:sldId id="522" r:id="rId16"/>
    <p:sldId id="523" r:id="rId17"/>
    <p:sldId id="262" r:id="rId18"/>
    <p:sldId id="619" r:id="rId19"/>
    <p:sldId id="579" r:id="rId20"/>
    <p:sldId id="617" r:id="rId21"/>
    <p:sldId id="618" r:id="rId22"/>
    <p:sldId id="621" r:id="rId23"/>
    <p:sldId id="609" r:id="rId24"/>
    <p:sldId id="623" r:id="rId25"/>
    <p:sldId id="601" r:id="rId26"/>
    <p:sldId id="625" r:id="rId27"/>
    <p:sldId id="525" r:id="rId28"/>
    <p:sldId id="635" r:id="rId29"/>
    <p:sldId id="627" r:id="rId30"/>
    <p:sldId id="628" r:id="rId31"/>
    <p:sldId id="610" r:id="rId32"/>
    <p:sldId id="607" r:id="rId33"/>
    <p:sldId id="608" r:id="rId34"/>
    <p:sldId id="611" r:id="rId35"/>
    <p:sldId id="613" r:id="rId36"/>
    <p:sldId id="630" r:id="rId37"/>
    <p:sldId id="629" r:id="rId38"/>
    <p:sldId id="570" r:id="rId39"/>
    <p:sldId id="571" r:id="rId40"/>
    <p:sldId id="631" r:id="rId41"/>
    <p:sldId id="633" r:id="rId42"/>
    <p:sldId id="308" r:id="rId43"/>
    <p:sldId id="380" r:id="rId44"/>
    <p:sldId id="494" r:id="rId45"/>
    <p:sldId id="362" r:id="rId46"/>
    <p:sldId id="363" r:id="rId47"/>
    <p:sldId id="495" r:id="rId48"/>
    <p:sldId id="636" r:id="rId49"/>
    <p:sldId id="637" r:id="rId50"/>
    <p:sldId id="295" r:id="rId5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0116" autoAdjust="0"/>
  </p:normalViewPr>
  <p:slideViewPr>
    <p:cSldViewPr snapToGrid="0">
      <p:cViewPr>
        <p:scale>
          <a:sx n="56" d="100"/>
          <a:sy n="56" d="100"/>
        </p:scale>
        <p:origin x="1024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ha\Desktop\&#1084;&#1080;&#1082;&#1088;&#1086;&#1084;&#1077;&#1079;&#1086;&#1084;&#1072;&#1082;&#1088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6612715077282E-2"/>
          <c:y val="1.5413994638745066E-2"/>
          <c:w val="0.93841535433070866"/>
          <c:h val="0.83983145922169211"/>
        </c:manualLayout>
      </c:layout>
      <c:lineChart>
        <c:grouping val="standard"/>
        <c:varyColors val="0"/>
        <c:ser>
          <c:idx val="0"/>
          <c:order val="0"/>
          <c:tx>
            <c:v>microeconomics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Лист1!$B$2:$B$38</c:f>
              <c:numCache>
                <c:formatCode>General</c:formatCode>
                <c:ptCount val="37"/>
                <c:pt idx="1">
                  <c:v>5850</c:v>
                </c:pt>
                <c:pt idx="2">
                  <c:v>5370</c:v>
                </c:pt>
                <c:pt idx="3">
                  <c:v>5410</c:v>
                </c:pt>
                <c:pt idx="4">
                  <c:v>5000</c:v>
                </c:pt>
                <c:pt idx="5">
                  <c:v>5330</c:v>
                </c:pt>
                <c:pt idx="6">
                  <c:v>5580</c:v>
                </c:pt>
                <c:pt idx="7">
                  <c:v>5350</c:v>
                </c:pt>
                <c:pt idx="8">
                  <c:v>6190</c:v>
                </c:pt>
                <c:pt idx="9">
                  <c:v>6360</c:v>
                </c:pt>
                <c:pt idx="10">
                  <c:v>57700</c:v>
                </c:pt>
                <c:pt idx="11">
                  <c:v>6700</c:v>
                </c:pt>
                <c:pt idx="12">
                  <c:v>6760</c:v>
                </c:pt>
                <c:pt idx="13">
                  <c:v>6640</c:v>
                </c:pt>
                <c:pt idx="14">
                  <c:v>6370</c:v>
                </c:pt>
                <c:pt idx="15">
                  <c:v>6810</c:v>
                </c:pt>
                <c:pt idx="16">
                  <c:v>7090</c:v>
                </c:pt>
                <c:pt idx="17">
                  <c:v>6490</c:v>
                </c:pt>
                <c:pt idx="18">
                  <c:v>6560</c:v>
                </c:pt>
                <c:pt idx="19">
                  <c:v>6250</c:v>
                </c:pt>
                <c:pt idx="20">
                  <c:v>58400</c:v>
                </c:pt>
                <c:pt idx="21">
                  <c:v>7480</c:v>
                </c:pt>
                <c:pt idx="22">
                  <c:v>8630</c:v>
                </c:pt>
                <c:pt idx="23">
                  <c:v>8780</c:v>
                </c:pt>
                <c:pt idx="24">
                  <c:v>10200</c:v>
                </c:pt>
                <c:pt idx="25">
                  <c:v>12700</c:v>
                </c:pt>
                <c:pt idx="26">
                  <c:v>15200</c:v>
                </c:pt>
                <c:pt idx="27">
                  <c:v>16700</c:v>
                </c:pt>
                <c:pt idx="28">
                  <c:v>17700</c:v>
                </c:pt>
                <c:pt idx="29">
                  <c:v>62200</c:v>
                </c:pt>
                <c:pt idx="30">
                  <c:v>60700</c:v>
                </c:pt>
                <c:pt idx="31">
                  <c:v>28500</c:v>
                </c:pt>
                <c:pt idx="32">
                  <c:v>28400</c:v>
                </c:pt>
                <c:pt idx="33">
                  <c:v>27400</c:v>
                </c:pt>
                <c:pt idx="34">
                  <c:v>26200</c:v>
                </c:pt>
                <c:pt idx="35">
                  <c:v>23100</c:v>
                </c:pt>
                <c:pt idx="36">
                  <c:v>19700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76-4992-A236-E3BB76459046}"/>
            </c:ext>
          </c:extLst>
        </c:ser>
        <c:ser>
          <c:idx val="1"/>
          <c:order val="1"/>
          <c:tx>
            <c:v>mesoeconomics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Лист1!$C$2:$C$38</c:f>
              <c:numCache>
                <c:formatCode>General</c:formatCode>
                <c:ptCount val="37"/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13</c:v>
                </c:pt>
                <c:pt idx="7">
                  <c:v>7</c:v>
                </c:pt>
                <c:pt idx="8">
                  <c:v>8</c:v>
                </c:pt>
                <c:pt idx="9">
                  <c:v>20</c:v>
                </c:pt>
                <c:pt idx="10">
                  <c:v>19</c:v>
                </c:pt>
                <c:pt idx="11">
                  <c:v>20</c:v>
                </c:pt>
                <c:pt idx="12">
                  <c:v>19</c:v>
                </c:pt>
                <c:pt idx="13">
                  <c:v>33</c:v>
                </c:pt>
                <c:pt idx="14">
                  <c:v>21</c:v>
                </c:pt>
                <c:pt idx="15">
                  <c:v>22</c:v>
                </c:pt>
                <c:pt idx="16">
                  <c:v>41</c:v>
                </c:pt>
                <c:pt idx="17">
                  <c:v>24</c:v>
                </c:pt>
                <c:pt idx="18">
                  <c:v>35</c:v>
                </c:pt>
                <c:pt idx="19">
                  <c:v>26</c:v>
                </c:pt>
                <c:pt idx="20">
                  <c:v>52</c:v>
                </c:pt>
                <c:pt idx="21">
                  <c:v>39</c:v>
                </c:pt>
                <c:pt idx="22">
                  <c:v>39</c:v>
                </c:pt>
                <c:pt idx="23">
                  <c:v>57</c:v>
                </c:pt>
                <c:pt idx="24">
                  <c:v>49</c:v>
                </c:pt>
                <c:pt idx="25">
                  <c:v>80</c:v>
                </c:pt>
                <c:pt idx="26">
                  <c:v>88</c:v>
                </c:pt>
                <c:pt idx="27">
                  <c:v>71</c:v>
                </c:pt>
                <c:pt idx="28">
                  <c:v>75</c:v>
                </c:pt>
                <c:pt idx="29">
                  <c:v>82</c:v>
                </c:pt>
                <c:pt idx="30">
                  <c:v>108</c:v>
                </c:pt>
                <c:pt idx="31">
                  <c:v>115</c:v>
                </c:pt>
                <c:pt idx="32">
                  <c:v>143</c:v>
                </c:pt>
                <c:pt idx="33">
                  <c:v>184</c:v>
                </c:pt>
                <c:pt idx="34">
                  <c:v>181</c:v>
                </c:pt>
                <c:pt idx="35">
                  <c:v>203</c:v>
                </c:pt>
                <c:pt idx="36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76-4992-A236-E3BB76459046}"/>
            </c:ext>
          </c:extLst>
        </c:ser>
        <c:ser>
          <c:idx val="2"/>
          <c:order val="2"/>
          <c:tx>
            <c:v>macroeconomics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Лист1!$D$2:$D$38</c:f>
              <c:numCache>
                <c:formatCode>General</c:formatCode>
                <c:ptCount val="37"/>
                <c:pt idx="1">
                  <c:v>5690</c:v>
                </c:pt>
                <c:pt idx="2">
                  <c:v>6450</c:v>
                </c:pt>
                <c:pt idx="3">
                  <c:v>6163</c:v>
                </c:pt>
                <c:pt idx="4">
                  <c:v>5760</c:v>
                </c:pt>
                <c:pt idx="5">
                  <c:v>5730</c:v>
                </c:pt>
                <c:pt idx="6">
                  <c:v>6640</c:v>
                </c:pt>
                <c:pt idx="7">
                  <c:v>6320</c:v>
                </c:pt>
                <c:pt idx="8">
                  <c:v>6850</c:v>
                </c:pt>
                <c:pt idx="9">
                  <c:v>7350</c:v>
                </c:pt>
                <c:pt idx="10">
                  <c:v>59400</c:v>
                </c:pt>
                <c:pt idx="11">
                  <c:v>8280</c:v>
                </c:pt>
                <c:pt idx="12">
                  <c:v>8260</c:v>
                </c:pt>
                <c:pt idx="13">
                  <c:v>8190</c:v>
                </c:pt>
                <c:pt idx="14">
                  <c:v>8810</c:v>
                </c:pt>
                <c:pt idx="15">
                  <c:v>8630</c:v>
                </c:pt>
                <c:pt idx="16">
                  <c:v>9320</c:v>
                </c:pt>
                <c:pt idx="17">
                  <c:v>8830</c:v>
                </c:pt>
                <c:pt idx="18">
                  <c:v>9180</c:v>
                </c:pt>
                <c:pt idx="19">
                  <c:v>9340</c:v>
                </c:pt>
                <c:pt idx="20">
                  <c:v>62000</c:v>
                </c:pt>
                <c:pt idx="21">
                  <c:v>12100</c:v>
                </c:pt>
                <c:pt idx="22">
                  <c:v>12800</c:v>
                </c:pt>
                <c:pt idx="23">
                  <c:v>12400</c:v>
                </c:pt>
                <c:pt idx="24">
                  <c:v>14300</c:v>
                </c:pt>
                <c:pt idx="25">
                  <c:v>20700</c:v>
                </c:pt>
                <c:pt idx="26">
                  <c:v>22600</c:v>
                </c:pt>
                <c:pt idx="27">
                  <c:v>26000</c:v>
                </c:pt>
                <c:pt idx="28">
                  <c:v>29600</c:v>
                </c:pt>
                <c:pt idx="29">
                  <c:v>62500</c:v>
                </c:pt>
                <c:pt idx="30">
                  <c:v>66600</c:v>
                </c:pt>
                <c:pt idx="31">
                  <c:v>41700</c:v>
                </c:pt>
                <c:pt idx="32">
                  <c:v>42000</c:v>
                </c:pt>
                <c:pt idx="33">
                  <c:v>33300</c:v>
                </c:pt>
                <c:pt idx="34">
                  <c:v>36000</c:v>
                </c:pt>
                <c:pt idx="35">
                  <c:v>32700</c:v>
                </c:pt>
                <c:pt idx="36">
                  <c:v>29600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76-4992-A236-E3BB76459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8384"/>
        <c:axId val="72618368"/>
      </c:lineChart>
      <c:catAx>
        <c:axId val="7260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18368"/>
        <c:crosses val="autoZero"/>
        <c:auto val="1"/>
        <c:lblAlgn val="ctr"/>
        <c:lblOffset val="100"/>
        <c:noMultiLvlLbl val="0"/>
      </c:catAx>
      <c:valAx>
        <c:axId val="726183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4C3D-F318-4EB0-B6C4-5F10EBFADBF1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D62C-FE83-43F6-8549-0CE31F61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ответе на вопрос о том, какое из направлений наиболее перспективное, </a:t>
            </a:r>
            <a:r>
              <a:rPr lang="ru-RU" dirty="0" err="1"/>
              <a:t>Эльснер</a:t>
            </a:r>
            <a:r>
              <a:rPr lang="ru-RU" dirty="0"/>
              <a:t> ответил:  «Мезоэкономика». Что такое, по-вашему, </a:t>
            </a:r>
            <a:r>
              <a:rPr lang="ru-RU" dirty="0" err="1"/>
              <a:t>мезоэкономика</a:t>
            </a:r>
            <a:r>
              <a:rPr lang="ru-RU" dirty="0"/>
              <a:t>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30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12206C-316D-467A-A221-E80D59898CEC}" type="slidenum">
              <a:rPr lang="ru-RU" smtClean="0">
                <a:latin typeface="Arial" charset="0"/>
              </a:rPr>
              <a:pPr/>
              <a:t>44</a:t>
            </a:fld>
            <a:endParaRPr lang="ru-RU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>
                <a:latin typeface="Arial" charset="0"/>
              </a:rPr>
              <a:t>Так, в экономике это следующие симметричные институты. Собственность частная или верховная условная. То есть верхний уровень управления определяет правила и условия Пример с акциями Ходорковского, которые он решил продать за рубеж – грубый, но зримый. Исторические примеры по земле – в моих работах на сайте. Симметрично обмену – </a:t>
            </a:r>
            <a:r>
              <a:rPr lang="ru-RU" dirty="0" err="1">
                <a:latin typeface="Arial" charset="0"/>
              </a:rPr>
              <a:t>редистрибуция</a:t>
            </a:r>
            <a:r>
              <a:rPr lang="ru-RU" dirty="0">
                <a:latin typeface="Arial" charset="0"/>
              </a:rPr>
              <a:t>. Отличается наличием центра, опосредующего трансакции – это Карл </a:t>
            </a:r>
            <a:r>
              <a:rPr lang="ru-RU" dirty="0" err="1">
                <a:latin typeface="Arial" charset="0"/>
              </a:rPr>
              <a:t>Поланьи</a:t>
            </a:r>
            <a:r>
              <a:rPr lang="ru-RU" dirty="0">
                <a:latin typeface="Arial" charset="0"/>
              </a:rPr>
              <a:t>. (у </a:t>
            </a:r>
            <a:r>
              <a:rPr lang="ru-RU" dirty="0" err="1">
                <a:latin typeface="Arial" charset="0"/>
              </a:rPr>
              <a:t>Коммонса</a:t>
            </a:r>
            <a:r>
              <a:rPr lang="ru-RU" dirty="0">
                <a:latin typeface="Arial" charset="0"/>
              </a:rPr>
              <a:t> описание такой модели в терминах  истец, суд и ответчик).  </a:t>
            </a:r>
          </a:p>
        </p:txBody>
      </p:sp>
    </p:spTree>
    <p:extLst>
      <p:ext uri="{BB962C8B-B14F-4D97-AF65-F5344CB8AC3E}">
        <p14:creationId xmlns:p14="http://schemas.microsoft.com/office/powerpoint/2010/main" val="611653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E9505A-3D23-4D04-8130-9D91062F3EE2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75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мы занялись этой темой, мы обнаружили, что….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2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92E9-B0F1-4115-A64D-234B43B4D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5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частных правил -  институт социальной ответственности бизнеса, или социальный контроль государственных закупок. Пример правила на макроуровне – решение об объеме денежной эмиссии: сколько и куда направить? Отличие банковских систем – ФРС как совокупность частных банков и система государственных банков КНР. Включать ли в состав строительного комплекса подготовку необходимых для строительства кадров?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43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92E9-B0F1-4115-A64D-234B43B4D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99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4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региональных университетов </a:t>
            </a:r>
            <a:r>
              <a:rPr lang="ru-RU" dirty="0" err="1"/>
              <a:t>мезоэкономика</a:t>
            </a:r>
            <a:r>
              <a:rPr lang="ru-RU" dirty="0"/>
              <a:t> может представлять особый интерес.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04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D5768EB7-04E6-4802-ABE8-C3A58B3B42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DF2A1E-242F-430F-A67E-526123FDCA18}" type="slidenum">
              <a:rPr lang="ru-RU" altLang="ru-RU"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058C19CF-DAA4-4564-A0AD-6139433CC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2D018B89-4EBB-4F42-BD55-A5E7753A7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kumimoji="0" lang="en-US" altLang="ru-RU"/>
              <a:t>So, the X-matrix is formed by the following basic institutions: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redistributive economy institutions </a:t>
            </a:r>
            <a:r>
              <a:rPr kumimoji="0" lang="en-US" altLang="ru-RU"/>
              <a:t>(Karl Polanyi has introduced this term).</a:t>
            </a:r>
            <a:r>
              <a:rPr kumimoji="0" lang="en-US" altLang="ru-RU" i="1"/>
              <a:t> </a:t>
            </a:r>
            <a:r>
              <a:rPr kumimoji="0" lang="en-US" altLang="ru-RU"/>
              <a:t>Redistribution means that the Center mediates the movement of goods and services, as well as the rights for their production and use;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unitary-centralized political order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ideological sphere the </a:t>
            </a:r>
            <a:r>
              <a:rPr kumimoji="0" lang="en-US" altLang="ru-RU" i="1"/>
              <a:t>communitarian ideology </a:t>
            </a:r>
            <a:r>
              <a:rPr kumimoji="0" lang="en-US" altLang="ru-RU"/>
              <a:t>dominates. It is expressed in the idea of priority of collective, public values over individual ones. We is over Me.</a:t>
            </a:r>
            <a:endParaRPr kumimoji="0" lang="ru-RU" altLang="ru-RU"/>
          </a:p>
          <a:p>
            <a:pPr eaLnBrk="1" hangingPunct="1"/>
            <a:endParaRPr kumimoji="0" lang="ru-RU" altLang="ru-RU"/>
          </a:p>
          <a:p>
            <a:pPr eaLnBrk="1" hangingPunct="1"/>
            <a:r>
              <a:rPr kumimoji="0" lang="en-US" altLang="ru-RU"/>
              <a:t>Different basic institutions are connected in the Y-matrix:</a:t>
            </a:r>
          </a:p>
          <a:p>
            <a:pPr eaLnBrk="1" hangingPunct="1"/>
            <a:r>
              <a:rPr kumimoji="0" lang="en-US" altLang="ru-RU"/>
              <a:t>in the economic sphere these are </a:t>
            </a:r>
            <a:r>
              <a:rPr kumimoji="0" lang="en-US" altLang="ru-RU" i="1"/>
              <a:t>institutions of market economy</a:t>
            </a:r>
            <a:r>
              <a:rPr kumimoji="0" lang="en-US" altLang="ru-RU"/>
              <a:t>;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in the political sphere they correspond to </a:t>
            </a:r>
            <a:r>
              <a:rPr kumimoji="0" lang="en-US" altLang="ru-RU" i="1"/>
              <a:t>institutions of federative political order</a:t>
            </a:r>
            <a:r>
              <a:rPr kumimoji="0" lang="en-US" altLang="ru-RU"/>
              <a:t>;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Respectively, </a:t>
            </a:r>
            <a:r>
              <a:rPr kumimoji="0" lang="en-US" altLang="ru-RU" i="1"/>
              <a:t>the ideology of subsidiarity</a:t>
            </a:r>
            <a:r>
              <a:rPr kumimoji="0" lang="en-US" altLang="ru-RU"/>
              <a:t> dominates. What is the essence of subsidiarity idea? It proclaims the  subsidiary, subordinated character of collective values to individual ones. In this case Me or I  is over We. </a:t>
            </a:r>
            <a:endParaRPr kumimoji="0" lang="ru-RU" altLang="ru-RU"/>
          </a:p>
          <a:p>
            <a:pPr eaLnBrk="1" hangingPunct="1"/>
            <a:r>
              <a:rPr kumimoji="0" lang="en-US" altLang="ru-RU"/>
              <a:t>You can see that X-matrix  looks like pure </a:t>
            </a:r>
            <a:r>
              <a:rPr kumimoji="0" lang="en-US" altLang="ru-RU">
                <a:latin typeface="Arial" panose="020B0604020202020204" pitchFamily="34" charset="0"/>
              </a:rPr>
              <a:t>WITT-society ("We're In This Together”) and Y-matrix </a:t>
            </a:r>
            <a:r>
              <a:rPr kumimoji="0" lang="en-US" altLang="ru-RU"/>
              <a:t>looks like pure YOYO- society (“You’re On Your Own”).</a:t>
            </a:r>
          </a:p>
          <a:p>
            <a:pPr eaLnBrk="1" hangingPunct="1"/>
            <a:endParaRPr kumimoji="0" lang="en-US" altLang="ru-RU"/>
          </a:p>
          <a:p>
            <a:pPr eaLnBrk="1" hangingPunct="1"/>
            <a:r>
              <a:rPr kumimoji="0" lang="en-US" altLang="ru-RU"/>
              <a:t>There is a bunch or set of institutions in economic, political and ideological spheres for each matrix. We won’t consider these institutions in details due to shortage of time. Therefore I skip the next three slides.</a:t>
            </a:r>
            <a:endParaRPr kumimoji="0" lang="ru-RU" altLang="ru-RU"/>
          </a:p>
          <a:p>
            <a:pPr eaLnBrk="1" hangingPunct="1"/>
            <a:endParaRPr kumimoji="0"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163BA0-9A3B-41DE-803A-02DB749D390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/>
              <a:t>В том или ином конкретном государстве, как показывает история и жизнь вокруг нас,  мы всегда имеем комбинацию двух матриц. Но при этом одна из них исторически доминирует, а другая носит комплементарный дополнительный характер.  Доминирующая матрица институтов задает границы проявления матрицы комплементарных институтов. Это на схеме представлено. «Фишка» в том, что доминирование одной из матриц имеет исторически непреходящий характер, оно постоянно. Революции, как правило, упрочивают это положение. О революциях можно еще потом поговорить, если останется время или будут вопросы.   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5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77FDF-7241-47B1-A932-2C535C158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F2BBF4-BA8F-49AB-BFA3-3422DE7CE2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FC2514-0DDE-4C19-BF5F-E8FB86E37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EB20-9089-4144-90F9-1665DB38AA39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24FA5C-0399-46C2-BD23-BC7D66B3B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7B92D3-234E-412F-B69A-5BDC5867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5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0EBA3-39AC-46E1-B92D-7CC630B9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8A63A1-BDBC-47F0-85D0-C314359AC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5BE3AF-D88C-4B74-8C34-3B5265258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7E81-4D57-4F3F-97B3-3BB8E3E34247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867573-5D08-4F9C-A1AC-73C9CE13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298F6-D048-4952-977B-8585AC64B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0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64AF7E1-9D34-4659-A9C0-9B28CB8F5D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391B18-D4DD-49B6-AA02-B5497B1CB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A4A19-CE4E-4039-9C8B-3776D7EB5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DE10B-FF3F-4368-A96D-9F5ADE4C5FB1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4C473C-C4FC-4A79-BF48-D7149A87B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5BB70F-46E8-456B-8EDB-B7EFDFF7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624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93656-84E1-46DF-A79C-9C54D0BD2CE2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61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BB4C-EF12-4CB4-815B-07F4BE20A0F4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745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B1A6-7A46-458C-9E30-8EA6D814A265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122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0BE14-BCCD-4E91-A504-2830A0B30D4A}" type="datetime1">
              <a:rPr lang="en-US" smtClean="0"/>
              <a:t>9/9/2020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249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EFD0-A455-4534-B307-F97A26F2BC62}" type="datetime1">
              <a:rPr lang="en-US" smtClean="0"/>
              <a:t>9/9/2020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2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8C737-AAF0-40BC-9E09-902110F3432D}" type="datetime1">
              <a:rPr lang="en-US" smtClean="0"/>
              <a:t>9/9/2020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9262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0EB3-9E72-499C-8AB1-3A2D33BA8E00}" type="datetime1">
              <a:rPr lang="en-US" smtClean="0"/>
              <a:t>9/9/2020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642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A9DD9-F114-445A-8896-B688BEAEBE04}" type="datetime1">
              <a:rPr lang="en-US" smtClean="0"/>
              <a:t>9/9/2020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20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9DF00-2033-47EB-AEC3-706FC072B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DB344F-261C-4829-A3CF-C89FBF5E8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495B93-8FBB-4B4A-BABE-099AC937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69EF4-06CF-4839-B7FE-EB68C25A7AE2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15532-FC81-4D17-9280-6A7E233AF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20AD85-5527-4FA1-ACE8-DD3DEE79B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70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A0000-94D3-4BFE-AFAC-9800F3473F2B}" type="datetime1">
              <a:rPr lang="en-US" smtClean="0"/>
              <a:t>9/9/2020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19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79E77-BAA5-4270-88D1-84F2335E834A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38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1EF68-54AC-4EA3-B921-55FC963B558C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15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719264"/>
            <a:ext cx="10972800" cy="21288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4000501"/>
            <a:ext cx="10972800" cy="21304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5EB5-88DD-4A06-B049-6383DC91B3DE}" type="datetime1">
              <a:rPr lang="en-US" smtClean="0"/>
              <a:t>9/9/2020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01F9C-CE6C-4C3D-9B5A-B306910B1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141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329081" y="268288"/>
            <a:ext cx="5486400" cy="5669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995082"/>
            <a:ext cx="4754880" cy="103542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057401"/>
            <a:ext cx="4754880" cy="365760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5153" y="6124015"/>
            <a:ext cx="2336800" cy="365125"/>
          </a:xfrm>
        </p:spPr>
        <p:txBody>
          <a:bodyPr/>
          <a:lstStyle>
            <a:lvl1pPr algn="l">
              <a:defRPr/>
            </a:lvl1pPr>
          </a:lstStyle>
          <a:p>
            <a:fld id="{47D58C1E-D09A-4B22-87DB-5218E8B8D740}" type="datetime1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083" y="6356351"/>
            <a:ext cx="5151717" cy="365125"/>
          </a:xfrm>
        </p:spPr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347011" y="990600"/>
            <a:ext cx="5462016" cy="56118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49182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BA6C0-4960-4523-BB95-F305E769F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0B076F-71BA-403E-B7FE-2C5947BF8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A93A46-AD0D-47AC-B099-CBAAEC32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69BC9-D0B3-4453-9387-B5C8ED5CF92E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F10911-80F4-4021-B50A-48CDF63FC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CA0D2-835F-4882-B34E-E7E5678C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34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734E9-C637-47A7-862C-CA1FA77D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D0088-0702-4529-B0ED-8FF53D37C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003FE-E8EF-4A78-B1DB-47440CF4ED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00627A-B14D-4CD9-887A-B3762104C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02A64-CCAD-432D-B97C-9602F88D9C45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5425A6-76A3-41C1-ABA6-3EB429921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46C544-E889-40C1-9FC7-5C74A41D4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1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FBDA-4F0A-4E9C-AE39-2699279E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DD5EA3-57D9-4689-8BEA-0E1D0E577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228239-8D43-48D7-A5C2-94DC6C334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0EC0977-33FB-4E78-A590-A087B6910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57D392-F9CD-43BA-87CF-7D6A19EF8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F199571-BEC3-496D-B5DF-C5F60540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F29B-099A-4E55-8ACB-C3B91EB0CAFF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1934C9-1D8A-4677-B304-F6088884A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1BB7542-98FD-46C0-96A3-004410059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221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B415B-7045-45ED-AFFF-0173E395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6B4531F-0B34-4227-B553-43AF825F2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64F7A-8F91-4DE0-AE00-C3286325B724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043FAE4-4196-49D8-9846-CFB5CCCEA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CAD7771-26E4-4C56-B20D-B6A269118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35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B430C3D-4446-4BB0-99C5-289975D5C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29626-D1DF-4E8C-A60A-72708C42F7C3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2999FD0-2EEE-4E05-B885-8012AEBCD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9F7E35-26DA-4A29-B773-D2436FE3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018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B7296-BB26-460E-8319-D3749FA4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754EF1-FB01-44B3-8D09-4FF741F6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ECBDC7-37E6-4B3B-9496-3041206E7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5239-7D53-43B0-B15C-7D9901D78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3D3C9-70F2-495E-A178-0192324555D8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0DBAF2-B3F2-4538-A363-D2256EA1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A3134D-AB87-4FBC-8C6E-F2A20297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7F214-B2EB-47D9-9E59-3027AA3C1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C274F6-615F-4902-913E-5B98ADAC2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2C96E8-9F11-473B-91F7-C2B9FBCB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E52952-EF28-4C4B-AEC5-4A3F4245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CAA25-328C-41EA-B475-1FD778198BA5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144786-96B2-4F8D-8427-634653F1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E746D5-4C68-4FBD-848E-1264BD81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43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E774AA-EAE1-405B-8072-193DD9B0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835BD-E74D-49C2-BB2E-170A7DEB94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6803D-CC25-4840-ACF4-E5C9C25AC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6DB27-7937-4E40-AE0A-BFE8545E7CB1}" type="datetime1">
              <a:rPr lang="en-US" smtClean="0"/>
              <a:t>9/9/2020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3CB82A-6ABB-4EBF-8E5F-0BBE6F423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5D3FAE-09C5-4017-841C-3113F123E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94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EFE-AE1B-4610-9F6B-A018F1059BEE}" type="datetime1">
              <a:rPr lang="en-US" smtClean="0"/>
              <a:t>9/9/2020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2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jpeg"/><Relationship Id="rId5" Type="http://schemas.openxmlformats.org/officeDocument/2006/relationships/hyperlink" Target="http://www.google.ru/imgres?imgurl=http://www.3dnews.ru/_imgdata/img/2011/07/11/613922/vol-1.jpg&amp;imgrefurl=http://www.3dnews.ru/news/613922&amp;h=395&amp;w=600&amp;sz=30&amp;tbnid=8ZwbaMl024b5BM:&amp;tbnh=67&amp;tbnw=102&amp;prev=/search?q=%D1%80%D0%B5%D0%B3%D1%83%D0%BB%D1%8F%D1%82%D0%BE%D1%80+%D0%BA%D0%B0%D1%80%D1%82%D0%B8%D0%BD%D0%BA%D0%B8&amp;tbm=isch&amp;tbo=u&amp;zoom=1&amp;q=%D1%80%D0%B5%D0%B3%D1%83%D0%BB%D1%8F%D1%82%D0%BE%D1%80+%D0%BA%D0%B0%D1%80%D1%82%D0%B8%D0%BD%D0%BA%D0%B8&amp;usg=__rWSamtu2xrDnLXwPZZ2qSG8E_eU=&amp;docid=poQtDSa00M188M&amp;hl=ru&amp;sa=X&amp;ei=oH0bUdeULarb4QSo6oDICQ&amp;ved=0CDoQ9QEwBA&amp;dur=58" TargetMode="External"/><Relationship Id="rId4" Type="http://schemas.openxmlformats.org/officeDocument/2006/relationships/image" Target="../media/image2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80;&#1088;&#1076;&#1080;&#1085;&#1072;.&#1088;&#1092;/" TargetMode="External"/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A900EF-460E-4F1F-9DA6-FB7DAECD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742" y="4343400"/>
            <a:ext cx="9144000" cy="762000"/>
          </a:xfrm>
        </p:spPr>
        <p:txBody>
          <a:bodyPr>
            <a:noAutofit/>
          </a:bodyPr>
          <a:lstStyle/>
          <a:p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 err="1">
                <a:ea typeface="Calibri" panose="020F0502020204030204" pitchFamily="34" charset="0"/>
                <a:cs typeface="Times New Roman" panose="02020603050405020304" pitchFamily="18" charset="0"/>
              </a:rPr>
              <a:t>д.с.н</a:t>
            </a: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., к.э.н. Светлана Георгиевна Кирдина-Чэндлер,                                                     Институт экономики Российской академии наук, г. Москва </a:t>
            </a:r>
            <a:endParaRPr lang="ru-RU" sz="28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178A7-1559-4D49-B3FC-5E3868A1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9944"/>
            <a:ext cx="9144000" cy="2202802"/>
          </a:xfrm>
        </p:spPr>
        <p:txBody>
          <a:bodyPr anchor="ctr">
            <a:normAutofit/>
          </a:bodyPr>
          <a:lstStyle/>
          <a:p>
            <a:pPr>
              <a:spcAft>
                <a:spcPts val="0"/>
              </a:spcAft>
            </a:pPr>
            <a:br>
              <a:rPr lang="ru-RU" sz="1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bg2"/>
                </a:solidFill>
                <a:latin typeface="Calibri"/>
              </a:rPr>
              <a:t>Мезоэкономика в России и мире:                    новая аналитическая программа</a:t>
            </a:r>
            <a:endParaRPr lang="ru-RU" sz="3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28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24B813-83D9-4369-B40D-CE3F53BD7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«новая»?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D102AA-165E-4821-AE31-83EF6F169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Из учебников хорошо известна </a:t>
            </a:r>
            <a:r>
              <a:rPr lang="ru-RU" sz="3200" dirty="0">
                <a:solidFill>
                  <a:srgbClr val="FF0000"/>
                </a:solidFill>
              </a:rPr>
              <a:t>дихотомическая, или бинарная макро-</a:t>
            </a:r>
            <a:r>
              <a:rPr lang="ru-RU" sz="3200" dirty="0" err="1">
                <a:solidFill>
                  <a:srgbClr val="FF0000"/>
                </a:solidFill>
              </a:rPr>
              <a:t>микроконструкция</a:t>
            </a:r>
            <a:r>
              <a:rPr lang="ru-RU" sz="3200" dirty="0"/>
              <a:t> экономической дисциплины и экономической теории, т.е. микроэкономика и макроэкономика. Есть соответствующие курсы и учебники.</a:t>
            </a:r>
          </a:p>
          <a:p>
            <a:r>
              <a:rPr lang="ru-RU" sz="3200" dirty="0"/>
              <a:t>А есть ли </a:t>
            </a:r>
            <a:r>
              <a:rPr lang="ru-RU" sz="3200" dirty="0">
                <a:solidFill>
                  <a:srgbClr val="FF0000"/>
                </a:solidFill>
              </a:rPr>
              <a:t>курсы по </a:t>
            </a:r>
            <a:r>
              <a:rPr lang="ru-RU" sz="3200" dirty="0" err="1">
                <a:solidFill>
                  <a:srgbClr val="FF0000"/>
                </a:solidFill>
              </a:rPr>
              <a:t>мезоэкономике</a:t>
            </a:r>
            <a:r>
              <a:rPr lang="ru-RU" sz="3200" dirty="0"/>
              <a:t>? Практически нет. О </a:t>
            </a:r>
            <a:r>
              <a:rPr lang="ru-RU" sz="3200" dirty="0" err="1"/>
              <a:t>мезоэкономике</a:t>
            </a:r>
            <a:r>
              <a:rPr lang="ru-RU" sz="3200" dirty="0"/>
              <a:t> говорят в основном как об эмпирической области исследования (меж)региональных и (меж)отраслевых структур.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50E8AB-5F92-48F8-AC55-FDA0C0A3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5B282D-26DC-47E5-9827-5224FE03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3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960F3-7967-46EF-A076-84552BEC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Мезоэкономика и </a:t>
            </a:r>
            <a:r>
              <a:rPr lang="en-US" dirty="0"/>
              <a:t>JEL</a:t>
            </a:r>
            <a:r>
              <a:rPr lang="ru-RU" dirty="0"/>
              <a:t> </a:t>
            </a:r>
            <a:r>
              <a:rPr lang="en-US" dirty="0"/>
              <a:t>(Journal of Economic Literature) </a:t>
            </a:r>
            <a:r>
              <a:rPr lang="ru-RU" dirty="0"/>
              <a:t>классификация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C2C469-49C6-4C22-8A58-6404974D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Самая известная и популярная классификация направлений в экономической науке JEL </a:t>
            </a:r>
            <a:r>
              <a:rPr lang="ru-RU" dirty="0" err="1"/>
              <a:t>classification</a:t>
            </a:r>
            <a:r>
              <a:rPr lang="ru-RU" dirty="0"/>
              <a:t> </a:t>
            </a:r>
            <a:r>
              <a:rPr lang="ru-RU" dirty="0" err="1"/>
              <a:t>codes</a:t>
            </a:r>
            <a:r>
              <a:rPr lang="ru-RU" dirty="0"/>
              <a:t>, ежеквартально обновляемая Американской экономической ассоциацией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American</a:t>
            </a:r>
            <a:r>
              <a:rPr lang="ru-RU" dirty="0"/>
              <a:t> </a:t>
            </a:r>
            <a:r>
              <a:rPr lang="ru-RU" dirty="0" err="1"/>
              <a:t>Economic</a:t>
            </a:r>
            <a:r>
              <a:rPr lang="ru-RU" dirty="0"/>
              <a:t> </a:t>
            </a:r>
            <a:r>
              <a:rPr lang="ru-RU" dirty="0" err="1"/>
              <a:t>Association</a:t>
            </a:r>
            <a:r>
              <a:rPr lang="ru-RU" dirty="0"/>
              <a:t>), до сих пор </a:t>
            </a:r>
            <a:r>
              <a:rPr lang="ru-RU" dirty="0">
                <a:solidFill>
                  <a:srgbClr val="FF0000"/>
                </a:solidFill>
              </a:rPr>
              <a:t>не включает </a:t>
            </a:r>
            <a:r>
              <a:rPr lang="ru-RU" dirty="0"/>
              <a:t>в себя код </a:t>
            </a:r>
            <a:r>
              <a:rPr lang="ru-RU" dirty="0" err="1"/>
              <a:t>Mesoeconomics</a:t>
            </a:r>
            <a:r>
              <a:rPr lang="ru-RU" dirty="0"/>
              <a:t>.</a:t>
            </a:r>
          </a:p>
          <a:p>
            <a:r>
              <a:rPr lang="ru-RU" dirty="0"/>
              <a:t>Такое положение дел имеет место несмотря на то, что более 15 лет назад и позднее было предложено внести в JEL новую категорию: (S0) Meso </a:t>
            </a:r>
            <a:r>
              <a:rPr lang="ru-RU" dirty="0" err="1"/>
              <a:t>Economics</a:t>
            </a:r>
            <a:r>
              <a:rPr lang="ru-RU" dirty="0"/>
              <a:t>: </a:t>
            </a:r>
            <a:r>
              <a:rPr lang="ru-RU" dirty="0" err="1"/>
              <a:t>General</a:t>
            </a:r>
            <a:r>
              <a:rPr lang="ru-RU" dirty="0"/>
              <a:t> (</a:t>
            </a:r>
            <a:r>
              <a:rPr lang="ru-RU" dirty="0" err="1"/>
              <a:t>Dopfer</a:t>
            </a:r>
            <a:r>
              <a:rPr lang="ru-RU" dirty="0"/>
              <a:t>, </a:t>
            </a:r>
            <a:r>
              <a:rPr lang="ru-RU" dirty="0" err="1"/>
              <a:t>Foster</a:t>
            </a:r>
            <a:r>
              <a:rPr lang="ru-RU" dirty="0"/>
              <a:t>, </a:t>
            </a:r>
            <a:r>
              <a:rPr lang="ru-RU" dirty="0" err="1"/>
              <a:t>Potts</a:t>
            </a:r>
            <a:r>
              <a:rPr lang="ru-RU" dirty="0"/>
              <a:t>, 2004:  263, см. также </a:t>
            </a:r>
            <a:r>
              <a:rPr lang="ru-RU" dirty="0" err="1"/>
              <a:t>Holland</a:t>
            </a:r>
            <a:r>
              <a:rPr lang="ru-RU" dirty="0"/>
              <a:t>, </a:t>
            </a:r>
            <a:r>
              <a:rPr lang="ru-RU" dirty="0" err="1"/>
              <a:t>Black</a:t>
            </a:r>
            <a:r>
              <a:rPr lang="ru-RU" dirty="0"/>
              <a:t>, 2018: 15), а количество работ по </a:t>
            </a:r>
            <a:r>
              <a:rPr lang="ru-RU" dirty="0" err="1">
                <a:solidFill>
                  <a:srgbClr val="FF0000"/>
                </a:solidFill>
              </a:rPr>
              <a:t>мезоэкономике</a:t>
            </a:r>
            <a:r>
              <a:rPr lang="ru-RU" dirty="0">
                <a:solidFill>
                  <a:srgbClr val="FF0000"/>
                </a:solidFill>
              </a:rPr>
              <a:t> постоянно растет</a:t>
            </a:r>
            <a:r>
              <a:rPr lang="ru-RU" dirty="0"/>
              <a:t>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C89EA19-DC62-48F7-A1C2-9AE7EB26E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00773B-12AD-405B-BB47-B0CB6FFE1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89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FF3E2-CE82-4073-920E-2D7DE3292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77235" cy="1325563"/>
          </a:xfrm>
        </p:spPr>
        <p:txBody>
          <a:bodyPr/>
          <a:lstStyle/>
          <a:p>
            <a:r>
              <a:rPr lang="ru-RU" b="1" dirty="0"/>
              <a:t>              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A53919-A2CB-42A7-A960-C54B5890C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6730" y="670022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Мотивация: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Привлечение  внимания к </a:t>
            </a:r>
            <a:r>
              <a:rPr lang="ru-RU" dirty="0" err="1"/>
              <a:t>мезоэкономическим</a:t>
            </a:r>
            <a:r>
              <a:rPr lang="ru-RU" dirty="0"/>
              <a:t> исследованиям.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8E2EC-F1A0-43F9-B712-950857B0B7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847850"/>
            <a:ext cx="5181600" cy="4351338"/>
          </a:xfrm>
        </p:spPr>
        <p:txBody>
          <a:bodyPr>
            <a:normAutofit/>
          </a:bodyPr>
          <a:lstStyle/>
          <a:p>
            <a:r>
              <a:rPr lang="ru-RU" dirty="0" err="1"/>
              <a:t>Мезоэкономические</a:t>
            </a:r>
            <a:r>
              <a:rPr lang="ru-RU" dirty="0"/>
              <a:t> исследования в мире и России.</a:t>
            </a:r>
          </a:p>
          <a:p>
            <a:r>
              <a:rPr lang="ru-RU" dirty="0"/>
              <a:t>Основные разделы </a:t>
            </a:r>
            <a:r>
              <a:rPr lang="ru-RU" dirty="0" err="1"/>
              <a:t>мезоэкономики</a:t>
            </a:r>
            <a:r>
              <a:rPr lang="ru-RU" dirty="0"/>
              <a:t>.</a:t>
            </a:r>
          </a:p>
          <a:p>
            <a:r>
              <a:rPr lang="ru-RU" dirty="0"/>
              <a:t>Мезоэкономика в системе микро- и макроэкономических исследований.</a:t>
            </a:r>
          </a:p>
          <a:p>
            <a:r>
              <a:rPr lang="ru-RU" dirty="0"/>
              <a:t>Некоторые примеры.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817E32-F13F-4159-A389-2BA821130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423" y="3518427"/>
            <a:ext cx="2511972" cy="2797251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69CC00-F9C1-487C-AEF4-A801A584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5291EB04-CCDD-4922-8C48-D0077E486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20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33C8F-89CA-4F51-892C-FB908E90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Мезоэкономические</a:t>
            </a:r>
            <a:r>
              <a:rPr lang="ru-RU" dirty="0"/>
              <a:t> исследования в  мире и России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D9E7F-D45E-488C-9A98-7EE9CE240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40E57D-173D-41E8-907E-E32C2E48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F96CE-FD0E-4A9B-8047-60857AB4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674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580299-31E4-4757-9BD8-695B0B7F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19" y="-44412"/>
            <a:ext cx="4877462" cy="40908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A6625-0F77-47FB-A0C2-B4E0F8CB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3991" y="320232"/>
            <a:ext cx="4631361" cy="149845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4800" b="1" dirty="0">
                <a:solidFill>
                  <a:srgbClr val="000000"/>
                </a:solidFill>
              </a:rPr>
              <a:t>Мезоэкономика за рубежом</a:t>
            </a:r>
            <a:endParaRPr lang="en-US" sz="4800" b="1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E1FAC-8F92-44EE-97EC-3979A81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24034" y="2159430"/>
            <a:ext cx="6077038" cy="36392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indent="-304792"/>
            <a:r>
              <a:rPr lang="ru-RU" sz="1800" i="1" dirty="0">
                <a:solidFill>
                  <a:srgbClr val="000000"/>
                </a:solidFill>
              </a:rPr>
              <a:t>( Мезо - от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греч. </a:t>
            </a:r>
            <a:r>
              <a:rPr lang="ru-RU" sz="1800" i="1" dirty="0" err="1">
                <a:ea typeface="Calibri" panose="020F0502020204030204" pitchFamily="34" charset="0"/>
                <a:cs typeface="Times New Roman" panose="02020603050405020304" pitchFamily="18" charset="0"/>
              </a:rPr>
              <a:t>mesos</a:t>
            </a:r>
            <a:r>
              <a:rPr lang="ru-RU" sz="1800" i="1" dirty="0">
                <a:ea typeface="Calibri" panose="020F0502020204030204" pitchFamily="34" charset="0"/>
                <a:cs typeface="Times New Roman" panose="02020603050405020304" pitchFamily="18" charset="0"/>
              </a:rPr>
              <a:t> - средний, промежуточный; , часть сложных слов, означающая: занимающий среднее, промежуточное положение…</a:t>
            </a:r>
          </a:p>
          <a:p>
            <a:pPr indent="-304792"/>
            <a:r>
              <a:rPr lang="ru-RU" sz="2133" dirty="0">
                <a:solidFill>
                  <a:srgbClr val="000000"/>
                </a:solidFill>
              </a:rPr>
              <a:t>Распространение термина </a:t>
            </a:r>
            <a:r>
              <a:rPr lang="en-US" sz="2133" i="1" dirty="0" err="1">
                <a:solidFill>
                  <a:srgbClr val="000000"/>
                </a:solidFill>
              </a:rPr>
              <a:t>Mesoeconomics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ru-RU" sz="2133" dirty="0">
                <a:solidFill>
                  <a:srgbClr val="000000"/>
                </a:solidFill>
              </a:rPr>
              <a:t>начинается с 1980-х гг.</a:t>
            </a:r>
          </a:p>
          <a:p>
            <a:pPr indent="-304792"/>
            <a:r>
              <a:rPr lang="ru-RU" sz="2133" dirty="0">
                <a:solidFill>
                  <a:srgbClr val="000000"/>
                </a:solidFill>
              </a:rPr>
              <a:t>Как теоретическую дисциплину, </a:t>
            </a:r>
            <a:r>
              <a:rPr lang="ru-RU" sz="2133" dirty="0" err="1">
                <a:solidFill>
                  <a:srgbClr val="000000"/>
                </a:solidFill>
              </a:rPr>
              <a:t>мезоэкономику</a:t>
            </a:r>
            <a:r>
              <a:rPr lang="ru-RU" sz="2133" dirty="0">
                <a:solidFill>
                  <a:srgbClr val="000000"/>
                </a:solidFill>
              </a:rPr>
              <a:t> развивают преимущественно в Европе ( Германия - Вольфрам </a:t>
            </a:r>
            <a:r>
              <a:rPr lang="ru-RU" sz="2133" dirty="0" err="1">
                <a:solidFill>
                  <a:srgbClr val="000000"/>
                </a:solidFill>
              </a:rPr>
              <a:t>Эльснер</a:t>
            </a:r>
            <a:r>
              <a:rPr lang="ru-RU" sz="2133" dirty="0">
                <a:solidFill>
                  <a:srgbClr val="000000"/>
                </a:solidFill>
              </a:rPr>
              <a:t>, и </a:t>
            </a:r>
            <a:r>
              <a:rPr lang="ru-RU" sz="2133" dirty="0" err="1">
                <a:solidFill>
                  <a:srgbClr val="000000"/>
                </a:solidFill>
              </a:rPr>
              <a:t>Торстейн</a:t>
            </a:r>
            <a:r>
              <a:rPr lang="ru-RU" sz="2133" dirty="0">
                <a:solidFill>
                  <a:srgbClr val="000000"/>
                </a:solidFill>
              </a:rPr>
              <a:t> </a:t>
            </a:r>
            <a:r>
              <a:rPr lang="ru-RU" sz="2133" dirty="0" err="1">
                <a:solidFill>
                  <a:srgbClr val="000000"/>
                </a:solidFill>
              </a:rPr>
              <a:t>Хайнрих</a:t>
            </a:r>
            <a:r>
              <a:rPr lang="ru-RU" sz="2133" dirty="0">
                <a:solidFill>
                  <a:srgbClr val="000000"/>
                </a:solidFill>
              </a:rPr>
              <a:t>, Швейцария -   Курт </a:t>
            </a:r>
            <a:r>
              <a:rPr lang="ru-RU" sz="2133" dirty="0" err="1">
                <a:solidFill>
                  <a:srgbClr val="000000"/>
                </a:solidFill>
              </a:rPr>
              <a:t>Допфер</a:t>
            </a:r>
            <a:r>
              <a:rPr lang="ru-RU" sz="2133" dirty="0">
                <a:solidFill>
                  <a:srgbClr val="000000"/>
                </a:solidFill>
              </a:rPr>
              <a:t> и </a:t>
            </a:r>
            <a:r>
              <a:rPr lang="ru-RU" sz="2133" dirty="0" err="1">
                <a:solidFill>
                  <a:srgbClr val="000000"/>
                </a:solidFill>
              </a:rPr>
              <a:t>Джайсон</a:t>
            </a:r>
            <a:r>
              <a:rPr lang="ru-RU" sz="2133" dirty="0">
                <a:solidFill>
                  <a:srgbClr val="000000"/>
                </a:solidFill>
              </a:rPr>
              <a:t> </a:t>
            </a:r>
            <a:r>
              <a:rPr lang="ru-RU" sz="2133" dirty="0" err="1">
                <a:solidFill>
                  <a:srgbClr val="000000"/>
                </a:solidFill>
              </a:rPr>
              <a:t>Поттс</a:t>
            </a:r>
            <a:r>
              <a:rPr lang="ru-RU" sz="2133" dirty="0">
                <a:solidFill>
                  <a:srgbClr val="000000"/>
                </a:solidFill>
              </a:rPr>
              <a:t>, Франция - Клод </a:t>
            </a:r>
            <a:r>
              <a:rPr lang="ru-RU" sz="2133" dirty="0" err="1">
                <a:solidFill>
                  <a:srgbClr val="000000"/>
                </a:solidFill>
              </a:rPr>
              <a:t>Менар</a:t>
            </a:r>
            <a:r>
              <a:rPr lang="ru-RU" sz="2133" dirty="0">
                <a:solidFill>
                  <a:srgbClr val="000000"/>
                </a:solidFill>
              </a:rPr>
              <a:t> и др. гетеродоксальные экономисты разных стран).</a:t>
            </a:r>
          </a:p>
          <a:p>
            <a:pPr indent="-304792"/>
            <a:r>
              <a:rPr lang="ru-RU" sz="2133" dirty="0">
                <a:solidFill>
                  <a:srgbClr val="000000"/>
                </a:solidFill>
              </a:rPr>
              <a:t>Причина – неудовлетворенность аналитическими возможностями неоклассического мейнстрима для исследования </a:t>
            </a:r>
            <a:r>
              <a:rPr lang="ru-RU" sz="2133" i="1" dirty="0">
                <a:solidFill>
                  <a:srgbClr val="000000"/>
                </a:solidFill>
              </a:rPr>
              <a:t>сложной экономики. </a:t>
            </a:r>
            <a:endParaRPr lang="en-US" sz="2133" i="1" dirty="0">
              <a:solidFill>
                <a:srgbClr val="00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35EF2D-0918-46F0-BF57-1B0ED3CDA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2011792" y="3349912"/>
            <a:ext cx="1814115" cy="177782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94EB92-B433-479C-89B1-C0AE093B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5929" y="6223701"/>
            <a:ext cx="570728" cy="314067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A78A67-1C64-41B2-A16D-00B5614F30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2" b="2"/>
          <a:stretch/>
        </p:blipFill>
        <p:spPr>
          <a:xfrm>
            <a:off x="788533" y="5034607"/>
            <a:ext cx="1759986" cy="182339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DE897-2848-4CB2-8390-888C8EB3F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9409" r="14406" b="-2"/>
          <a:stretch/>
        </p:blipFill>
        <p:spPr>
          <a:xfrm>
            <a:off x="-26257" y="3605190"/>
            <a:ext cx="2038049" cy="1694283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32DF23-03A8-4CA7-9AA0-9C7EE520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12970" r="-3" b="21217"/>
          <a:stretch/>
        </p:blipFill>
        <p:spPr>
          <a:xfrm>
            <a:off x="2534069" y="5370007"/>
            <a:ext cx="1626451" cy="1394646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 descr="Image result for claude menard">
            <a:extLst>
              <a:ext uri="{FF2B5EF4-FFF2-40B4-BE49-F238E27FC236}">
                <a16:creationId xmlns:a16="http://schemas.microsoft.com/office/drawing/2014/main" id="{E860420A-49CC-489F-A503-1DA4A97B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37" y="3507787"/>
            <a:ext cx="1443043" cy="21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9A6532-3B88-450E-A0FA-00A8EBDA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94055" y="6355205"/>
            <a:ext cx="4114800" cy="365125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8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81C6-380B-4C21-B9C1-F2FA9BDF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76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/>
              <a:t>В России центром </a:t>
            </a:r>
            <a:r>
              <a:rPr lang="ru-RU" sz="4000" dirty="0" err="1"/>
              <a:t>мезоэкономических</a:t>
            </a:r>
            <a:r>
              <a:rPr lang="ru-RU" sz="4000" dirty="0"/>
              <a:t> исследований с 2000-х гг. являлся ЦЭМИ 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9555-AEC1-48C0-854B-F18CC522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4614" y="2156873"/>
            <a:ext cx="3662961" cy="34820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2F8AA1-B0C0-4A18-9EE4-EAA19DCA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9603" y="4502158"/>
            <a:ext cx="4982507" cy="1639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 переходного периода: рынки, отрасли, предприятия.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ред.  Г.Б.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Клейнера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М.: Наука, 516 с.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 развития / Под ред. Г.Б.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Клейнера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М.: Наука, 805 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5EF580-0059-46BC-B0C0-7BC297BF0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969705-7D0E-44A2-AA89-64498F8BD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161" y="4372026"/>
            <a:ext cx="5318839" cy="21757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Дементьев В.Е. Теория национальной экономики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мезоэкономическая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теория // Российский экономический журнал. № 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2015.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Дементьев В.Е.  Микро- и </a:t>
            </a:r>
            <a:r>
              <a:rPr 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мезооснования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макроэкономической динамики // Вестник Университета  (ГУУ). № 8</a:t>
            </a:r>
            <a:endParaRPr lang="ru-RU" sz="2000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976D193-D021-4E67-9E29-C4FCFCA0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10" descr="Image result for Ð´ÐµÐ¼ÐµÐ½ÑÑÐµÐ² Ð²Ð¸ÐºÑÐ¾Ñ ÐµÐ²Ð³ÐµÐ½ÑÐµÐ²Ð¸Ñ">
            <a:extLst>
              <a:ext uri="{FF2B5EF4-FFF2-40B4-BE49-F238E27FC236}">
                <a16:creationId xmlns:a16="http://schemas.microsoft.com/office/drawing/2014/main" id="{39F0E0A7-7579-40F4-8FEB-72EB31EF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619273"/>
            <a:ext cx="2025660" cy="27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Клейнер Г Б&quot;">
            <a:extLst>
              <a:ext uri="{FF2B5EF4-FFF2-40B4-BE49-F238E27FC236}">
                <a16:creationId xmlns:a16="http://schemas.microsoft.com/office/drawing/2014/main" id="{5D0DDAAC-33E0-4C03-BE2F-301EBBE9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85" y="1629070"/>
            <a:ext cx="2028270" cy="27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22712B-1ADD-4C53-AD58-EEDD2B0A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710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04" y="1920598"/>
            <a:ext cx="4006891" cy="3744757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Тема государственного задания для  Института экономики РАН «Феномен мезоуровня в экономическом анализе: новые теории и их практическое применение» (2017-2020).</a:t>
            </a:r>
            <a:br>
              <a:rPr lang="ru-RU" sz="2200" dirty="0">
                <a:solidFill>
                  <a:schemeClr val="accent1"/>
                </a:solidFill>
              </a:rPr>
            </a:br>
            <a:br>
              <a:rPr lang="ru-RU" sz="2200" dirty="0">
                <a:solidFill>
                  <a:schemeClr val="accent1"/>
                </a:solidFill>
              </a:rPr>
            </a:br>
            <a:br>
              <a:rPr lang="ru-RU" sz="2200" b="1" dirty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9199" y="963877"/>
            <a:ext cx="6504603" cy="51534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/>
              <a:t>ФОТО</a:t>
            </a:r>
            <a:endParaRPr lang="ru-RU" sz="20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F230C-BF45-4AC7-91A7-46EE682C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pPr defTabSz="1219170"/>
            <a:fld id="{725C68B6-61C2-468F-89AB-4B9F7531AA68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Рисунок 11" descr="Изображение выглядит как фотография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FC525C0-5B8A-46B6-B9FB-63C8D9115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97" y="1791454"/>
            <a:ext cx="6890299" cy="3873901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DD288E-6F49-4B2F-8969-02047C25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7F7D38-893B-4287-B0AE-5EF1690A3B63}"/>
              </a:ext>
            </a:extLst>
          </p:cNvPr>
          <p:cNvSpPr txBox="1"/>
          <p:nvPr/>
        </p:nvSpPr>
        <p:spPr>
          <a:xfrm>
            <a:off x="979638" y="433713"/>
            <a:ext cx="1103329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dirty="0"/>
              <a:t>С 2017 г. </a:t>
            </a:r>
            <a:r>
              <a:rPr lang="ru-RU" sz="4000" dirty="0" err="1"/>
              <a:t>мезоэкономику</a:t>
            </a:r>
            <a:r>
              <a:rPr lang="ru-RU" sz="4000" dirty="0"/>
              <a:t> развивают в Институте экономики РАН</a:t>
            </a:r>
          </a:p>
        </p:txBody>
      </p:sp>
    </p:spTree>
    <p:extLst>
      <p:ext uri="{BB962C8B-B14F-4D97-AF65-F5344CB8AC3E}">
        <p14:creationId xmlns:p14="http://schemas.microsoft.com/office/powerpoint/2010/main" val="3274715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4EA90-1963-42BD-B0CF-9CC3D5A4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Сотрудники ИЭ РАН организовали обсуждение </a:t>
            </a:r>
            <a:r>
              <a:rPr lang="ru-RU" b="1" dirty="0" err="1"/>
              <a:t>мезоэкономики</a:t>
            </a:r>
            <a:r>
              <a:rPr lang="ru-RU" b="1" dirty="0"/>
              <a:t> на ряде научных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FED17-D600-4914-A833-54AA29A95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ea typeface="Times New Roman" panose="02020603050405020304" pitchFamily="18" charset="0"/>
              </a:rPr>
              <a:t>- Международный </a:t>
            </a:r>
            <a:r>
              <a:rPr lang="en-US" dirty="0">
                <a:ea typeface="Times New Roman" panose="02020603050405020304" pitchFamily="18" charset="0"/>
              </a:rPr>
              <a:t>XII </a:t>
            </a:r>
            <a:r>
              <a:rPr lang="ru-RU" dirty="0">
                <a:ea typeface="Times New Roman" panose="02020603050405020304" pitchFamily="18" charset="0"/>
              </a:rPr>
              <a:t>Пущинский симпозиум по эволюционной экономике «</a:t>
            </a:r>
            <a:r>
              <a:rPr lang="ru-RU" dirty="0" err="1">
                <a:ea typeface="Times New Roman" panose="02020603050405020304" pitchFamily="18" charset="0"/>
              </a:rPr>
              <a:t>Гетеродоксия</a:t>
            </a:r>
            <a:r>
              <a:rPr lang="ru-RU" dirty="0">
                <a:ea typeface="Times New Roman" panose="02020603050405020304" pitchFamily="18" charset="0"/>
              </a:rPr>
              <a:t> против экономического редукционизма: проблемы макро- и мезоуровня» (2017);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a typeface="Times New Roman" panose="02020603050405020304" pitchFamily="18" charset="0"/>
              </a:rPr>
              <a:t>- Всероссийский научный	 симпозиум «Фундаментальные особенности </a:t>
            </a:r>
            <a:r>
              <a:rPr lang="ru-RU" dirty="0" err="1">
                <a:ea typeface="Times New Roman" panose="02020603050405020304" pitchFamily="18" charset="0"/>
              </a:rPr>
              <a:t>мезоэкономического</a:t>
            </a:r>
            <a:r>
              <a:rPr lang="ru-RU" dirty="0">
                <a:ea typeface="Times New Roman" panose="02020603050405020304" pitchFamily="18" charset="0"/>
              </a:rPr>
              <a:t> анализа: возможности и перспективы эволюционной и синергетической парадигм» (2018);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a typeface="Times New Roman" panose="02020603050405020304" pitchFamily="18" charset="0"/>
              </a:rPr>
              <a:t>- сессия “</a:t>
            </a:r>
            <a:r>
              <a:rPr lang="en-US" dirty="0">
                <a:ea typeface="Times New Roman" panose="02020603050405020304" pitchFamily="18" charset="0"/>
              </a:rPr>
              <a:t>Complexity Economics and </a:t>
            </a:r>
            <a:r>
              <a:rPr lang="en-US" dirty="0" err="1">
                <a:ea typeface="Times New Roman" panose="02020603050405020304" pitchFamily="18" charset="0"/>
              </a:rPr>
              <a:t>Mesoeconomics</a:t>
            </a:r>
            <a:r>
              <a:rPr lang="ru-RU" dirty="0">
                <a:ea typeface="Times New Roman" panose="02020603050405020304" pitchFamily="18" charset="0"/>
              </a:rPr>
              <a:t>: </a:t>
            </a:r>
            <a:r>
              <a:rPr lang="en-US" dirty="0">
                <a:ea typeface="Times New Roman" panose="02020603050405020304" pitchFamily="18" charset="0"/>
              </a:rPr>
              <a:t>Addressing the Exigencies and Contradictions of Today</a:t>
            </a:r>
            <a:r>
              <a:rPr lang="ru-RU" dirty="0">
                <a:ea typeface="Times New Roman" panose="02020603050405020304" pitchFamily="18" charset="0"/>
              </a:rPr>
              <a:t>'</a:t>
            </a:r>
            <a:r>
              <a:rPr lang="en-US" dirty="0">
                <a:ea typeface="Times New Roman" panose="02020603050405020304" pitchFamily="18" charset="0"/>
              </a:rPr>
              <a:t>s Complex World</a:t>
            </a:r>
            <a:r>
              <a:rPr lang="ru-RU" dirty="0">
                <a:ea typeface="Times New Roman" panose="02020603050405020304" pitchFamily="18" charset="0"/>
              </a:rPr>
              <a:t>” («Экономика сложности и </a:t>
            </a:r>
            <a:r>
              <a:rPr lang="ru-RU" dirty="0" err="1">
                <a:ea typeface="Times New Roman" panose="02020603050405020304" pitchFamily="18" charset="0"/>
              </a:rPr>
              <a:t>мезоэкономика</a:t>
            </a:r>
            <a:r>
              <a:rPr lang="ru-RU" dirty="0">
                <a:ea typeface="Times New Roman" panose="02020603050405020304" pitchFamily="18" charset="0"/>
              </a:rPr>
              <a:t>: ответы на противоречия сложного современного мира») на 30-й ежегодной конференции</a:t>
            </a:r>
            <a:r>
              <a:rPr lang="en-US" dirty="0">
                <a:ea typeface="Times New Roman" panose="02020603050405020304" pitchFamily="18" charset="0"/>
              </a:rPr>
              <a:t> European Association for Evolutionary Economics</a:t>
            </a:r>
            <a:r>
              <a:rPr lang="ru-RU" dirty="0">
                <a:ea typeface="Times New Roman" panose="02020603050405020304" pitchFamily="18" charset="0"/>
              </a:rPr>
              <a:t> (Европейской ассоциации эволюционной политической экономии), Ницца, Франция (2018);</a:t>
            </a:r>
            <a:endParaRPr lang="ru-RU" sz="2400" dirty="0"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dirty="0">
                <a:ea typeface="Times New Roman" panose="02020603050405020304" pitchFamily="18" charset="0"/>
              </a:rPr>
              <a:t>- Международный </a:t>
            </a:r>
            <a:r>
              <a:rPr lang="en-US" dirty="0">
                <a:ea typeface="Times New Roman" panose="02020603050405020304" pitchFamily="18" charset="0"/>
              </a:rPr>
              <a:t>XIII </a:t>
            </a:r>
            <a:r>
              <a:rPr lang="ru-RU" dirty="0">
                <a:ea typeface="Times New Roman" panose="02020603050405020304" pitchFamily="18" charset="0"/>
              </a:rPr>
              <a:t>Пущинский симпозиум по эволюционной экономике «Эволюция иерархических структур в экономике и экономический рост» (2019). </a:t>
            </a:r>
            <a:endParaRPr lang="ru-RU" sz="2400" dirty="0"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86B295-40ED-47B1-80EF-5BCD05C8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ED0EE-1645-4DBA-86E2-AFC63337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97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D3F71-9688-4999-B6B0-08D6B4F7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1627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1F48C-035B-4501-9C3C-3E602FB0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6703" y="5322582"/>
            <a:ext cx="5157787" cy="823912"/>
          </a:xfrm>
        </p:spPr>
        <p:txBody>
          <a:bodyPr>
            <a:normAutofit fontScale="92500"/>
          </a:bodyPr>
          <a:lstStyle/>
          <a:p>
            <a:r>
              <a:rPr lang="en-GB" dirty="0"/>
              <a:t>http://cee-moscow.com/doc/2019/monograph.pdf</a:t>
            </a:r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CC457B-94F2-4B0D-B4D3-F6B1522E1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05094" y="1188000"/>
            <a:ext cx="3086681" cy="4387679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429D3DE-B11B-4785-9B26-2CDED69DA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2282" y="5321080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GB" dirty="0"/>
              <a:t>http://cee-moscow.com/doc/2020/Monograph.pdf</a:t>
            </a: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94FFE0A-DBF2-42DD-A2FC-A48921CE75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8229120" y="1123461"/>
            <a:ext cx="3179147" cy="4611077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CE948-C62F-4234-B9EC-3399B4D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EE0C5-A80A-4818-B479-A803BFC495D6}"/>
              </a:ext>
            </a:extLst>
          </p:cNvPr>
          <p:cNvSpPr txBox="1"/>
          <p:nvPr/>
        </p:nvSpPr>
        <p:spPr>
          <a:xfrm>
            <a:off x="767299" y="721188"/>
            <a:ext cx="50565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Под. ред. В.И. Маевского, С.Г. </a:t>
            </a:r>
            <a:r>
              <a:rPr lang="ru-RU" dirty="0" err="1"/>
              <a:t>Кирдиной-Чэндлер</a:t>
            </a:r>
            <a:r>
              <a:rPr lang="ru-RU" dirty="0"/>
              <a:t>, М.А. Дерябиной. </a:t>
            </a:r>
          </a:p>
          <a:p>
            <a:r>
              <a:rPr lang="ru-RU" dirty="0"/>
              <a:t>М.: Институт</a:t>
            </a:r>
          </a:p>
          <a:p>
            <a:r>
              <a:rPr lang="ru-RU" dirty="0"/>
              <a:t>экономики,</a:t>
            </a:r>
          </a:p>
          <a:p>
            <a:r>
              <a:rPr lang="ru-RU" dirty="0"/>
              <a:t>2018. 314 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68BDD-5D5C-4A89-A2AD-886BA640FAAD}"/>
              </a:ext>
            </a:extLst>
          </p:cNvPr>
          <p:cNvSpPr txBox="1"/>
          <p:nvPr/>
        </p:nvSpPr>
        <p:spPr>
          <a:xfrm>
            <a:off x="6722282" y="646575"/>
            <a:ext cx="55223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Отв. редакторы В.И. Маевский и С.Г. Кирдина-Чэндлер.</a:t>
            </a:r>
          </a:p>
          <a:p>
            <a:r>
              <a:rPr lang="ru-RU" dirty="0"/>
              <a:t>  М.: Институт </a:t>
            </a:r>
          </a:p>
          <a:p>
            <a:r>
              <a:rPr lang="ru-RU" dirty="0"/>
              <a:t>экономики, </a:t>
            </a:r>
          </a:p>
          <a:p>
            <a:r>
              <a:rPr lang="ru-RU" dirty="0"/>
              <a:t>2020. 392 с.</a:t>
            </a:r>
          </a:p>
        </p:txBody>
      </p:sp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9B80A762-7DF7-41ED-B263-C8E64009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558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36D6-6D6E-4307-999F-7FE6016D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вопросы, которые задают </a:t>
            </a:r>
            <a:r>
              <a:rPr lang="ru-RU" dirty="0" err="1"/>
              <a:t>мезоэкономисты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31076-16D9-40A8-BC42-A60F89E4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частное правило, появившееся на микроуровне, становится общим правилом, действующим в экономике в целом, и почему?</a:t>
            </a:r>
          </a:p>
          <a:p>
            <a:r>
              <a:rPr lang="ru-RU" dirty="0"/>
              <a:t>И наоборот – каким образом принятое на микроуровне правило или решение начинает работать на микроуровне, а если не начинает, то почему?</a:t>
            </a:r>
          </a:p>
          <a:p>
            <a:r>
              <a:rPr lang="ru-RU" dirty="0"/>
              <a:t>Чем отличаются банковские системы США и Китая и почему они различаются? Где можно увидеть это различие (функции банковской системы в экономике в целом). </a:t>
            </a:r>
          </a:p>
          <a:p>
            <a:r>
              <a:rPr lang="ru-RU" dirty="0"/>
              <a:t>Каковы граница строительного комплекса в разных странах, как он устроен в них и почему устроен по-разному?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B0373-6738-49BD-99DD-7434D92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AAAF3-48F6-485B-B28B-F1A04492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69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69B4-5383-4C0D-845F-6C9DCADA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68360"/>
            <a:ext cx="10720227" cy="1325563"/>
          </a:xfrm>
        </p:spPr>
        <p:txBody>
          <a:bodyPr>
            <a:noAutofit/>
          </a:bodyPr>
          <a:lstStyle/>
          <a:p>
            <a:r>
              <a:rPr lang="en-US" sz="3600" dirty="0"/>
              <a:t>The 32nd Annual EAEPE online Conference 2020</a:t>
            </a:r>
            <a:br>
              <a:rPr lang="en-US" sz="3600" dirty="0"/>
            </a:br>
            <a:r>
              <a:rPr lang="en-US" sz="3600" dirty="0"/>
              <a:t>“The Evolution of Capitalist Structures: Uncertainty, Inequality, and Climate Crisis”</a:t>
            </a:r>
            <a:br>
              <a:rPr lang="en-US" sz="3600" dirty="0"/>
            </a:br>
            <a:r>
              <a:rPr lang="en-US" sz="3600" dirty="0"/>
              <a:t>2-4 September 2020</a:t>
            </a:r>
            <a:endParaRPr lang="ru-RU" sz="36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35C732-A508-4DF8-9038-03B7EBA0B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8" y="2776537"/>
            <a:ext cx="3305175" cy="130492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D51AC16-B68D-4EBB-8ED1-A47766869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02157" y="4517347"/>
            <a:ext cx="5651643" cy="17630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„Old“ </a:t>
            </a:r>
            <a:r>
              <a:rPr lang="en-US" dirty="0" err="1"/>
              <a:t>Globalisation</a:t>
            </a:r>
            <a:r>
              <a:rPr lang="en-US" dirty="0"/>
              <a:t>,</a:t>
            </a:r>
            <a:r>
              <a:rPr lang="fr-FR" dirty="0"/>
              <a:t> Current De-Globalisation, and Future Re-Globalisation „post Corona“</a:t>
            </a:r>
            <a:r>
              <a:rPr lang="ru-RU" dirty="0"/>
              <a:t>                   (</a:t>
            </a:r>
            <a:r>
              <a:rPr lang="fr-FR" sz="2200" dirty="0"/>
              <a:t>DOI: 10.13140/RG.2.2.33820.72326</a:t>
            </a:r>
            <a:r>
              <a:rPr lang="ru-RU" sz="2200" dirty="0"/>
              <a:t>)</a:t>
            </a:r>
            <a:endParaRPr lang="en-US" sz="2200" dirty="0"/>
          </a:p>
          <a:p>
            <a:pPr marL="0" indent="0">
              <a:buNone/>
            </a:pPr>
            <a:r>
              <a:rPr lang="en-US" dirty="0"/>
              <a:t>Invited talk by </a:t>
            </a:r>
            <a:r>
              <a:rPr lang="en-US" b="1" dirty="0"/>
              <a:t>Wolfram Elsner</a:t>
            </a:r>
            <a:endParaRPr lang="ru-RU" b="1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CFFB8-1DD1-4E37-B63F-7229A918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2E77-5B2A-42C3-863F-ED2435A99C88}"/>
              </a:ext>
            </a:extLst>
          </p:cNvPr>
          <p:cNvSpPr txBox="1"/>
          <p:nvPr/>
        </p:nvSpPr>
        <p:spPr>
          <a:xfrm>
            <a:off x="838198" y="4413936"/>
            <a:ext cx="4524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European Association for Evolutionary Political Economy</a:t>
            </a:r>
          </a:p>
          <a:p>
            <a:endParaRPr lang="en-US" sz="2400" dirty="0"/>
          </a:p>
          <a:p>
            <a:r>
              <a:rPr lang="en-US" sz="2400" dirty="0"/>
              <a:t>A pluralist forum since 1988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3F8D6B-BDEC-4557-B4E6-24F76F552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2157" y="2273311"/>
            <a:ext cx="5086271" cy="2168061"/>
          </a:xfrm>
          <a:prstGeom prst="rect">
            <a:avLst/>
          </a:prstGeom>
        </p:spPr>
      </p:pic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9E5C30-ACDC-46F7-9E3B-46E922D8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2117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5F2E9-E951-4570-87C3-5566E9CB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1" y="365124"/>
            <a:ext cx="5120113" cy="169279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dirty="0"/>
              <a:t>Еще один вопрос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3EC47-0F5F-4C42-B649-178FCABC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9567" y="6310306"/>
            <a:ext cx="1165860" cy="36512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373EE-14CC-4D34-A103-1D62AA8F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1637" y="6320284"/>
            <a:ext cx="51947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Школа по эволюционной и институциональной экономике,                  Ханты-Мансийск 2020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B7ED5AD-6B7D-4943-8158-E58B68C90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014" y="1316766"/>
            <a:ext cx="4766532" cy="343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9439BF02-E615-4A7E-B180-3A18097F6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5360" y="2316480"/>
            <a:ext cx="6240693" cy="3745235"/>
          </a:xfrm>
        </p:spPr>
        <p:txBody>
          <a:bodyPr>
            <a:noAutofit/>
          </a:bodyPr>
          <a:lstStyle/>
          <a:p>
            <a:r>
              <a:rPr lang="ru-RU" sz="2400" dirty="0">
                <a:cs typeface="Arial" panose="020B0604020202020204" pitchFamily="34" charset="0"/>
              </a:rPr>
              <a:t>Монетизация экономики (отношение денежной массы к номинальному ВВП) варьирует от</a:t>
            </a:r>
            <a:r>
              <a:rPr lang="en-US" sz="2400" dirty="0">
                <a:cs typeface="Arial" panose="020B0604020202020204" pitchFamily="34" charset="0"/>
              </a:rPr>
              <a:t> 14.5 </a:t>
            </a:r>
            <a:r>
              <a:rPr lang="ru-RU" sz="2400" dirty="0">
                <a:cs typeface="Arial" panose="020B0604020202020204" pitchFamily="34" charset="0"/>
              </a:rPr>
              <a:t>-</a:t>
            </a:r>
            <a:r>
              <a:rPr lang="en-US" sz="2400" dirty="0">
                <a:cs typeface="Arial" panose="020B0604020202020204" pitchFamily="34" charset="0"/>
              </a:rPr>
              <a:t> 25.9% (</a:t>
            </a:r>
            <a:r>
              <a:rPr lang="ru-RU" sz="2400" dirty="0">
                <a:cs typeface="Arial" panose="020B0604020202020204" pitchFamily="34" charset="0"/>
              </a:rPr>
              <a:t>Чад и Центральная Африканская Республика</a:t>
            </a:r>
            <a:r>
              <a:rPr lang="en-US" sz="2400" dirty="0">
                <a:cs typeface="Arial" panose="020B0604020202020204" pitchFamily="34" charset="0"/>
              </a:rPr>
              <a:t>) </a:t>
            </a:r>
            <a:r>
              <a:rPr lang="ru-RU" sz="2400" dirty="0">
                <a:cs typeface="Arial" panose="020B0604020202020204" pitchFamily="34" charset="0"/>
              </a:rPr>
              <a:t>до</a:t>
            </a:r>
            <a:r>
              <a:rPr lang="en-US" sz="2400" dirty="0">
                <a:cs typeface="Arial" panose="020B0604020202020204" pitchFamily="34" charset="0"/>
              </a:rPr>
              <a:t> 199.1 </a:t>
            </a:r>
            <a:r>
              <a:rPr lang="ru-RU" sz="2400" dirty="0">
                <a:cs typeface="Arial" panose="020B0604020202020204" pitchFamily="34" charset="0"/>
              </a:rPr>
              <a:t>-</a:t>
            </a:r>
            <a:r>
              <a:rPr lang="en-US" sz="2400" dirty="0">
                <a:cs typeface="Arial" panose="020B0604020202020204" pitchFamily="34" charset="0"/>
              </a:rPr>
              <a:t> 252.1 (</a:t>
            </a:r>
            <a:r>
              <a:rPr lang="ru-RU" sz="2400" dirty="0">
                <a:cs typeface="Arial" panose="020B0604020202020204" pitchFamily="34" charset="0"/>
              </a:rPr>
              <a:t>Китай и Япония) и не связано с экономическим ростом. </a:t>
            </a:r>
            <a:endParaRPr lang="en-US" sz="2400" dirty="0">
              <a:cs typeface="Arial" panose="020B0604020202020204" pitchFamily="34" charset="0"/>
            </a:endParaRPr>
          </a:p>
          <a:p>
            <a:r>
              <a:rPr lang="ru-RU" sz="2400" dirty="0">
                <a:cs typeface="Arial" panose="020B0604020202020204" pitchFamily="34" charset="0"/>
              </a:rPr>
              <a:t>Почему разным странам нужно различное количество денег? Видимо, в них  различаются </a:t>
            </a:r>
            <a:r>
              <a:rPr lang="ru-RU" sz="2400" dirty="0" err="1">
                <a:cs typeface="Arial" panose="020B0604020202020204" pitchFamily="34" charset="0"/>
              </a:rPr>
              <a:t>мезоэкономические</a:t>
            </a:r>
            <a:r>
              <a:rPr lang="ru-RU" sz="2400" dirty="0">
                <a:cs typeface="Arial" panose="020B0604020202020204" pitchFamily="34" charset="0"/>
              </a:rPr>
              <a:t> механизмы денежного обращения?</a:t>
            </a:r>
          </a:p>
        </p:txBody>
      </p:sp>
    </p:spTree>
    <p:extLst>
      <p:ext uri="{BB962C8B-B14F-4D97-AF65-F5344CB8AC3E}">
        <p14:creationId xmlns:p14="http://schemas.microsoft.com/office/powerpoint/2010/main" val="3791501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CC70C0-52BA-42E9-8076-C8B1D3186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разделы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882B5-67DA-49A6-92D7-AB6E63338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C0119F-1F9A-4CDC-B161-9C824EF7A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D9D8008-9973-434C-9C47-8B80BEA9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02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D1388-C5F2-4996-AE52-F8C3DDD6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4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Мезоэкономика объединяет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5E1A5-6301-401F-B883-F125F7338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525963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исследования экономистов, базирующихся на системно-синергетическом подходе к экономике как к сложной  целостной системе, вырабатывающей в ходе </a:t>
            </a:r>
            <a:r>
              <a:rPr lang="ru-RU" sz="3200" dirty="0">
                <a:solidFill>
                  <a:srgbClr val="FF0000"/>
                </a:solidFill>
              </a:rPr>
              <a:t>эволюции</a:t>
            </a:r>
            <a:r>
              <a:rPr lang="ru-RU" sz="3200" dirty="0">
                <a:solidFill>
                  <a:prstClr val="black"/>
                </a:solidFill>
              </a:rPr>
              <a:t> разного рода </a:t>
            </a:r>
            <a:r>
              <a:rPr lang="ru-RU" sz="3200" b="1" dirty="0">
                <a:solidFill>
                  <a:prstClr val="black"/>
                </a:solidFill>
              </a:rPr>
              <a:t>структуры</a:t>
            </a:r>
            <a:r>
              <a:rPr lang="ru-RU" sz="3200" dirty="0">
                <a:solidFill>
                  <a:prstClr val="black"/>
                </a:solidFill>
              </a:rPr>
              <a:t> для обеспечения своего функционирования: пространственные, функциональные (в том числе </a:t>
            </a:r>
            <a:r>
              <a:rPr lang="ru-RU" sz="3200" dirty="0">
                <a:solidFill>
                  <a:srgbClr val="FF0000"/>
                </a:solidFill>
              </a:rPr>
              <a:t>институты</a:t>
            </a:r>
            <a:r>
              <a:rPr lang="ru-RU" sz="3200" dirty="0">
                <a:solidFill>
                  <a:prstClr val="black"/>
                </a:solidFill>
              </a:rPr>
              <a:t>), </a:t>
            </a:r>
            <a:r>
              <a:rPr lang="ru-RU" sz="3200" dirty="0" err="1">
                <a:solidFill>
                  <a:prstClr val="black"/>
                </a:solidFill>
              </a:rPr>
              <a:t>темпоральные</a:t>
            </a:r>
            <a:r>
              <a:rPr lang="ru-RU" sz="3200" dirty="0">
                <a:solidFill>
                  <a:prstClr val="black"/>
                </a:solidFill>
              </a:rPr>
              <a:t> (</a:t>
            </a:r>
            <a:r>
              <a:rPr lang="ru-RU" sz="3200" dirty="0" err="1">
                <a:solidFill>
                  <a:prstClr val="black"/>
                </a:solidFill>
              </a:rPr>
              <a:t>временнЫе</a:t>
            </a:r>
            <a:r>
              <a:rPr lang="ru-RU" sz="3200" dirty="0">
                <a:solidFill>
                  <a:prstClr val="black"/>
                </a:solidFill>
              </a:rPr>
              <a:t>).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3200" dirty="0">
                <a:solidFill>
                  <a:prstClr val="black"/>
                </a:solidFill>
              </a:rPr>
              <a:t>Поэтому мы обращаемся к </a:t>
            </a:r>
            <a:r>
              <a:rPr lang="ru-RU" sz="3200" dirty="0" err="1">
                <a:solidFill>
                  <a:prstClr val="black"/>
                </a:solidFill>
              </a:rPr>
              <a:t>мезоэкономике</a:t>
            </a:r>
            <a:r>
              <a:rPr lang="ru-RU" sz="3200" dirty="0">
                <a:solidFill>
                  <a:prstClr val="black"/>
                </a:solidFill>
              </a:rPr>
              <a:t> на нашей </a:t>
            </a:r>
            <a:r>
              <a:rPr lang="en-US" sz="3200" dirty="0">
                <a:solidFill>
                  <a:prstClr val="black"/>
                </a:solidFill>
              </a:rPr>
              <a:t>VII </a:t>
            </a:r>
            <a:r>
              <a:rPr lang="ru-RU" sz="3200" dirty="0">
                <a:solidFill>
                  <a:prstClr val="black"/>
                </a:solidFill>
              </a:rPr>
              <a:t>летней школе по </a:t>
            </a:r>
            <a:r>
              <a:rPr lang="ru-RU" sz="3200" dirty="0">
                <a:solidFill>
                  <a:srgbClr val="FF0000"/>
                </a:solidFill>
              </a:rPr>
              <a:t>институциональной и эволюционной экономике</a:t>
            </a:r>
            <a:r>
              <a:rPr lang="ru-RU" sz="32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51603-564E-442B-ABAB-F9CC42CF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4F6E12-E1F8-4F13-9C46-76EB1BFD3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4572000" cy="22701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</p:spTree>
    <p:extLst>
      <p:ext uri="{BB962C8B-B14F-4D97-AF65-F5344CB8AC3E}">
        <p14:creationId xmlns:p14="http://schemas.microsoft.com/office/powerpoint/2010/main" val="896474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E502B-B079-43D9-B1DA-930CD69C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68881"/>
            <a:ext cx="10972800" cy="1143000"/>
          </a:xfrm>
        </p:spPr>
        <p:txBody>
          <a:bodyPr>
            <a:noAutofit/>
          </a:bodyPr>
          <a:lstStyle/>
          <a:p>
            <a:r>
              <a:rPr lang="ru-RU" sz="4000" dirty="0"/>
              <a:t>Еще одно определение </a:t>
            </a:r>
            <a:r>
              <a:rPr lang="ru-RU" sz="4000" dirty="0" err="1"/>
              <a:t>мезоэкономики</a:t>
            </a:r>
            <a:r>
              <a:rPr lang="ru-RU" sz="4000" dirty="0"/>
              <a:t>: это </a:t>
            </a:r>
            <a:r>
              <a:rPr lang="ru-RU" sz="4000" dirty="0">
                <a:solidFill>
                  <a:srgbClr val="FF0000"/>
                </a:solidFill>
              </a:rPr>
              <a:t>то, чем занимаются исследователи,</a:t>
            </a:r>
            <a:r>
              <a:rPr lang="ru-RU" sz="4000" dirty="0"/>
              <a:t> называющие себя </a:t>
            </a:r>
            <a:r>
              <a:rPr lang="ru-RU" sz="4000" dirty="0" err="1"/>
              <a:t>мезоэкономистами</a:t>
            </a:r>
            <a:r>
              <a:rPr lang="ru-RU" sz="4000" dirty="0"/>
              <a:t>.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E667A-1DE0-4087-B423-B5986F3C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2" y="2374106"/>
            <a:ext cx="5386917" cy="639763"/>
          </a:xfrm>
        </p:spPr>
        <p:txBody>
          <a:bodyPr>
            <a:normAutofit/>
          </a:bodyPr>
          <a:lstStyle/>
          <a:p>
            <a:r>
              <a:rPr lang="ru-RU" dirty="0"/>
              <a:t>Макроэкономисты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674263B-29C5-4763-9466-1A2F6EAB9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" y="3067844"/>
            <a:ext cx="2952750" cy="155257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A1FEC1E-22C0-4661-BE2B-3A838CEE9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1980" y="2398237"/>
            <a:ext cx="7178463" cy="639763"/>
          </a:xfrm>
        </p:spPr>
        <p:txBody>
          <a:bodyPr>
            <a:normAutofit/>
          </a:bodyPr>
          <a:lstStyle/>
          <a:p>
            <a:r>
              <a:rPr lang="ru-RU" dirty="0" err="1"/>
              <a:t>Микроэкономисты</a:t>
            </a:r>
            <a:r>
              <a:rPr lang="ru-RU" dirty="0"/>
              <a:t>    </a:t>
            </a:r>
            <a:r>
              <a:rPr lang="ru-RU" dirty="0" err="1"/>
              <a:t>Мезоэкономисты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9DE59C4-1EDF-4414-9918-C32D4781BF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2" y="3038000"/>
            <a:ext cx="2619375" cy="1743075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2C18451-FF9B-4B4F-A224-87CAC644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72000" cy="365125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C388EA-428E-466B-8B8F-3628F803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B18E87-DF88-4C72-A985-6F7FDBA7D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5497" y="3119281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62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8D166-3846-439A-AB4A-27BE6894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A78D7-30F7-47EF-8B7B-111AE00CC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Можно увидеть определенную логику развёртывания и последовательного наполнения </a:t>
            </a:r>
            <a:r>
              <a:rPr lang="ru-RU" dirty="0" err="1"/>
              <a:t>мезоэкономических</a:t>
            </a:r>
            <a:r>
              <a:rPr lang="ru-RU" dirty="0"/>
              <a:t> исследований</a:t>
            </a:r>
          </a:p>
          <a:p>
            <a:r>
              <a:rPr lang="ru-RU" dirty="0"/>
              <a:t>Для этого можно рассмотреть специфику </a:t>
            </a:r>
            <a:r>
              <a:rPr lang="ru-RU" dirty="0" err="1"/>
              <a:t>мезоструктур</a:t>
            </a:r>
            <a:r>
              <a:rPr lang="ru-RU" dirty="0"/>
              <a:t>, которые последовательно включались в орбиту исследовательского интереса (</a:t>
            </a:r>
            <a:r>
              <a:rPr lang="ru-RU" dirty="0" err="1"/>
              <a:t>гетеродоксальных</a:t>
            </a:r>
            <a:r>
              <a:rPr lang="ru-RU" dirty="0"/>
              <a:t>) </a:t>
            </a:r>
            <a:r>
              <a:rPr lang="ru-RU" dirty="0" err="1"/>
              <a:t>мезоэкономистов</a:t>
            </a:r>
            <a:r>
              <a:rPr lang="ru-RU" dirty="0"/>
              <a:t>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E1CFA-812D-4920-A7D2-B339A0C6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4686300" cy="227010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E3445-03D9-4B2C-BC2E-56111BF6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15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390D93B-48D4-4611-9DE6-B241DB91C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6110" y="330835"/>
            <a:ext cx="2341540" cy="329279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ACA95-ECD8-4459-8812-693850FC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B38470-A352-465B-8671-7AF3E8E22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4117024"/>
            <a:ext cx="5384800" cy="18494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Кирдина-Чэндлер С.Г., Маевский В.И. Эволюция гетеродоксальной         </a:t>
            </a:r>
            <a:r>
              <a:rPr lang="ru-RU" sz="2800" dirty="0" err="1"/>
              <a:t>мезоэкономики</a:t>
            </a:r>
            <a:r>
              <a:rPr lang="ru-RU" sz="2800" dirty="0"/>
              <a:t>», </a:t>
            </a:r>
            <a:r>
              <a:rPr lang="ru-RU" sz="2800" i="1" dirty="0"/>
              <a:t>TERRA ECONOMICUS</a:t>
            </a:r>
            <a:r>
              <a:rPr lang="ru-RU" sz="2800" dirty="0"/>
              <a:t>, 2020, </a:t>
            </a:r>
            <a:r>
              <a:rPr lang="en-US" sz="2800" dirty="0"/>
              <a:t>19 (</a:t>
            </a:r>
            <a:r>
              <a:rPr lang="ru-RU" sz="2800" dirty="0"/>
              <a:t>3</a:t>
            </a:r>
            <a:r>
              <a:rPr lang="en-US" sz="2800" dirty="0"/>
              <a:t>)</a:t>
            </a:r>
            <a:r>
              <a:rPr lang="ru-RU" sz="2800" dirty="0"/>
              <a:t>. </a:t>
            </a:r>
          </a:p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EACFAF-400B-474F-81A4-8ACD4FA4A8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3710" y="3870325"/>
            <a:ext cx="5384800" cy="23428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Kirdina-Chandler S. G., </a:t>
            </a:r>
            <a:r>
              <a:rPr lang="en-US" sz="2800" dirty="0" err="1"/>
              <a:t>Maevsky</a:t>
            </a:r>
            <a:r>
              <a:rPr lang="en-US" sz="2800" dirty="0"/>
              <a:t> V. I. </a:t>
            </a:r>
            <a:r>
              <a:rPr lang="en-US" sz="2800" dirty="0" err="1"/>
              <a:t>Mesoeconomics</a:t>
            </a:r>
            <a:r>
              <a:rPr lang="en-US" sz="2800" dirty="0"/>
              <a:t> from the heterodox perspective and its structure</a:t>
            </a:r>
            <a:r>
              <a:rPr lang="ru-RU" sz="2800" dirty="0"/>
              <a:t>, </a:t>
            </a:r>
            <a:r>
              <a:rPr lang="en-US" sz="2800" i="1" dirty="0"/>
              <a:t>Journal of Institutional Studies</a:t>
            </a:r>
            <a:r>
              <a:rPr lang="ru-RU" sz="2800" i="1" dirty="0"/>
              <a:t>,</a:t>
            </a:r>
            <a:r>
              <a:rPr lang="en-US" sz="2800" dirty="0"/>
              <a:t> 2020, 12(2).</a:t>
            </a:r>
            <a:endParaRPr lang="ru-RU" sz="28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EF826-5B58-4F26-8364-860FD01F0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080761"/>
            <a:ext cx="4669790" cy="640716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FEBFDC-AD10-495D-8069-F5AEE72EB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ED13BA-CE01-49C3-9E5B-67C7656A6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135" y="330836"/>
            <a:ext cx="238125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160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26FFC-387F-4625-AC0A-D33C4D95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754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Хронологический и предметный анализ выделяет 4 основных раздела </a:t>
            </a:r>
            <a:r>
              <a:rPr lang="ru-RU" sz="4800" b="1" dirty="0" err="1"/>
              <a:t>мезоэкономики</a:t>
            </a:r>
            <a:endParaRPr lang="ru-RU" sz="4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05BC1-85AF-44D3-BF82-108655A62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600" dirty="0">
                <a:ea typeface="Times New Roman" panose="02020603050405020304" pitchFamily="18" charset="0"/>
              </a:rPr>
              <a:t>«Мезоэкономика структур четкой локализации»: анализ «объектных» структур - производственных, отраслевых,  региональных; </a:t>
            </a:r>
          </a:p>
          <a:p>
            <a:r>
              <a:rPr lang="ru-RU" sz="3600" dirty="0">
                <a:ea typeface="Times New Roman" panose="02020603050405020304" pitchFamily="18" charset="0"/>
              </a:rPr>
              <a:t>«Мезоэкономика сетевых структур»:  кластеры, сетевая экономика, платформы (платформенные рынки);</a:t>
            </a:r>
          </a:p>
          <a:p>
            <a:r>
              <a:rPr lang="ru-RU" sz="3600" dirty="0">
                <a:ea typeface="Times New Roman" panose="02020603050405020304" pitchFamily="18" charset="0"/>
              </a:rPr>
              <a:t>«Институциональная </a:t>
            </a:r>
            <a:r>
              <a:rPr lang="ru-RU" sz="3600" dirty="0" err="1">
                <a:ea typeface="Times New Roman" panose="02020603050405020304" pitchFamily="18" charset="0"/>
              </a:rPr>
              <a:t>мезоэкономика</a:t>
            </a:r>
            <a:r>
              <a:rPr lang="ru-RU" sz="3600" dirty="0">
                <a:ea typeface="Times New Roman" panose="02020603050405020304" pitchFamily="18" charset="0"/>
              </a:rPr>
              <a:t>»;</a:t>
            </a:r>
          </a:p>
          <a:p>
            <a:r>
              <a:rPr lang="ru-RU" sz="3600" dirty="0">
                <a:ea typeface="Times New Roman" panose="02020603050405020304" pitchFamily="18" charset="0"/>
              </a:rPr>
              <a:t>«Мезоэкономика общественного воспроизводства»: исследование структуры денежных кругооборотов в процессе воспроизводства экономики;</a:t>
            </a:r>
          </a:p>
          <a:p>
            <a:r>
              <a:rPr lang="ru-RU" sz="3600" dirty="0"/>
              <a:t>…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AD8D84-1E8E-476A-8ADD-625711BD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5BE67-7086-42DC-94E4-5CFC50C1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70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E0BB73B-5193-402A-94D1-6C20CA69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16BD87-C501-4582-9854-61E6F2BF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E7FDE4-9842-4406-9D6A-8468A3122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466941"/>
              </p:ext>
            </p:extLst>
          </p:nvPr>
        </p:nvGraphicFramePr>
        <p:xfrm>
          <a:off x="787400" y="292100"/>
          <a:ext cx="10261600" cy="5964376"/>
        </p:xfrm>
        <a:graphic>
          <a:graphicData uri="http://schemas.openxmlformats.org/drawingml/2006/table">
            <a:tbl>
              <a:tblPr firstRow="1" firstCol="1" bandRow="1"/>
              <a:tblGrid>
                <a:gridCol w="2399897">
                  <a:extLst>
                    <a:ext uri="{9D8B030D-6E8A-4147-A177-3AD203B41FA5}">
                      <a16:colId xmlns:a16="http://schemas.microsoft.com/office/drawing/2014/main" val="3974343379"/>
                    </a:ext>
                  </a:extLst>
                </a:gridCol>
                <a:gridCol w="1943828">
                  <a:extLst>
                    <a:ext uri="{9D8B030D-6E8A-4147-A177-3AD203B41FA5}">
                      <a16:colId xmlns:a16="http://schemas.microsoft.com/office/drawing/2014/main" val="1548532996"/>
                    </a:ext>
                  </a:extLst>
                </a:gridCol>
                <a:gridCol w="2486289">
                  <a:extLst>
                    <a:ext uri="{9D8B030D-6E8A-4147-A177-3AD203B41FA5}">
                      <a16:colId xmlns:a16="http://schemas.microsoft.com/office/drawing/2014/main" val="3116280305"/>
                    </a:ext>
                  </a:extLst>
                </a:gridCol>
                <a:gridCol w="2296429">
                  <a:extLst>
                    <a:ext uri="{9D8B030D-6E8A-4147-A177-3AD203B41FA5}">
                      <a16:colId xmlns:a16="http://schemas.microsoft.com/office/drawing/2014/main" val="1034342844"/>
                    </a:ext>
                  </a:extLst>
                </a:gridCol>
                <a:gridCol w="1135157">
                  <a:extLst>
                    <a:ext uri="{9D8B030D-6E8A-4147-A177-3AD203B41FA5}">
                      <a16:colId xmlns:a16="http://schemas.microsoft.com/office/drawing/2014/main" val="1170971360"/>
                    </a:ext>
                  </a:extLst>
                </a:gridCol>
              </a:tblGrid>
              <a:tr h="622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гетеродоксальной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мезоэкономики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объекты рассмотрения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предмет исследования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Характерные теоретические основания и  инструменты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исследо-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02415"/>
                  </a:ext>
                </a:extLst>
              </a:tr>
              <a:tr h="1596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«Мезоэкономика локализованных структур»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Транс-национальные корпорации и естественные монополии,   регионы, отрасли, сектора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Специфические характеристики локализованных структур (определенные паттерны роста, характерные технологические режимы, режимы накопления капитала и др.) и их роль как движущих сил развития экономики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 стандартные методы, примененные для  исследования локализованных структур: модели затраты-выпуск, имитационные модели,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птимизационные модели, анализ принятия решений и др.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58787"/>
                  </a:ext>
                </a:extLst>
              </a:tr>
              <a:tr h="692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«Мезоэкономика сетевых структур»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Кластеры и платформы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Сетевые механизмы; гибридные механизмы координации, обеспечивающие синергетический эффект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Теория сложных адаптивных систем, сетевой анализ, теория игр и др.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1990-х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441983"/>
                  </a:ext>
                </a:extLst>
              </a:tr>
              <a:tr h="1387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«Институциональная мезоэкономика»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Институты, правила и нормы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Формирование, изменение и адаптация новых правил как институциональный механизм координации экономического развития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Эволюционная экономика, институциональная  теория (как новый, так и  оригинальный институционализм), эволюционная экономика, экономика сложности, эволюционная теория игр и др.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90468"/>
                  </a:ext>
                </a:extLst>
              </a:tr>
              <a:tr h="1179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«Мезоэкономика общественного воспроизводства»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общественного воспроизводства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динамической координации, институционализиро-ванные денежные кругообороты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Марксова политэкономия,  новая теория переключающегося режима воспроизводства капитала и основанные на ней имитационные математические модели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25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CC6A5-443D-431E-AFA9-F7770F63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8970" cy="1325563"/>
          </a:xfrm>
        </p:spPr>
        <p:txBody>
          <a:bodyPr/>
          <a:lstStyle/>
          <a:p>
            <a:r>
              <a:rPr lang="ru-RU" dirty="0"/>
              <a:t>Об «институциональной мезоэкономике»-1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D97EF-50FF-470C-8DAB-5CA5DDEC2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«Фактически изучение </a:t>
            </a:r>
            <a:r>
              <a:rPr lang="ru-RU" dirty="0" err="1"/>
              <a:t>мезоэкономических</a:t>
            </a:r>
            <a:r>
              <a:rPr lang="ru-RU" dirty="0"/>
              <a:t> структур эквивалентно изучению институтов</a:t>
            </a:r>
            <a:r>
              <a:rPr lang="ru-RU" dirty="0">
                <a:solidFill>
                  <a:srgbClr val="FF0000"/>
                </a:solidFill>
              </a:rPr>
              <a:t>… Мезоэкономика – естественное поле формирования и действия экономических институтов» </a:t>
            </a:r>
            <a:r>
              <a:rPr lang="ru-RU" dirty="0"/>
              <a:t>(</a:t>
            </a:r>
            <a:r>
              <a:rPr lang="ru-RU" dirty="0" err="1"/>
              <a:t>Клейнер</a:t>
            </a:r>
            <a:r>
              <a:rPr lang="ru-RU" dirty="0"/>
              <a:t>, 2003. С. 16).</a:t>
            </a:r>
          </a:p>
          <a:p>
            <a:r>
              <a:rPr lang="ru-RU" dirty="0"/>
              <a:t>Мезоуровень - это п</a:t>
            </a:r>
            <a:r>
              <a:rPr lang="ru-RU" dirty="0">
                <a:solidFill>
                  <a:srgbClr val="FF0000"/>
                </a:solidFill>
              </a:rPr>
              <a:t>ространство перехода частного правила в общее </a:t>
            </a:r>
            <a:r>
              <a:rPr lang="ru-RU" dirty="0"/>
              <a:t>(</a:t>
            </a:r>
            <a:r>
              <a:rPr lang="ru-RU" dirty="0" err="1"/>
              <a:t>generic</a:t>
            </a:r>
            <a:r>
              <a:rPr lang="ru-RU" dirty="0"/>
              <a:t> </a:t>
            </a:r>
            <a:r>
              <a:rPr lang="ru-RU" dirty="0" err="1"/>
              <a:t>rule</a:t>
            </a:r>
            <a:r>
              <a:rPr lang="ru-RU" dirty="0"/>
              <a:t>) посредством восприятия его групповой популяцией…, что в результате трансформирует институциональный порядок (</a:t>
            </a:r>
            <a:r>
              <a:rPr lang="ru-RU" dirty="0" err="1"/>
              <a:t>Dopfer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Potts</a:t>
            </a:r>
            <a:r>
              <a:rPr lang="ru-RU" dirty="0"/>
              <a:t>, 2008. </a:t>
            </a:r>
            <a:r>
              <a:rPr lang="ru-RU" dirty="0" err="1"/>
              <a:t>Pp</a:t>
            </a:r>
            <a:r>
              <a:rPr lang="ru-RU" dirty="0"/>
              <a:t>. 102-103).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DD42C-1578-4221-84E0-7EA206E6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BC866E-80E6-48B1-A0B5-5C0E1DF0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74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87902-150B-42BA-A2E1-F2B9AE4C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31830" cy="1325563"/>
          </a:xfrm>
        </p:spPr>
        <p:txBody>
          <a:bodyPr/>
          <a:lstStyle/>
          <a:p>
            <a:r>
              <a:rPr lang="ru-RU" dirty="0"/>
              <a:t>Об «институциональной </a:t>
            </a:r>
            <a:r>
              <a:rPr lang="ru-RU" dirty="0" err="1"/>
              <a:t>мезоэкономике</a:t>
            </a:r>
            <a:r>
              <a:rPr lang="ru-RU" dirty="0"/>
              <a:t>» - 2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803CC-F827-46C1-9798-BBE863EC3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000" dirty="0"/>
              <a:t>С одной стороны, это  </a:t>
            </a:r>
            <a:r>
              <a:rPr lang="ru-RU" sz="3000" dirty="0">
                <a:solidFill>
                  <a:srgbClr val="FF0000"/>
                </a:solidFill>
              </a:rPr>
              <a:t>ответ на ограничения </a:t>
            </a:r>
            <a:r>
              <a:rPr lang="en-GB" sz="3000" dirty="0">
                <a:solidFill>
                  <a:srgbClr val="FF0000"/>
                </a:solidFill>
              </a:rPr>
              <a:t>New Institutional Economics </a:t>
            </a:r>
            <a:r>
              <a:rPr lang="ru-RU" sz="3000" dirty="0"/>
              <a:t>и развитие концепции мезо-институтов (</a:t>
            </a:r>
            <a:r>
              <a:rPr lang="en-GB" sz="3000" dirty="0" err="1"/>
              <a:t>Kunneke</a:t>
            </a:r>
            <a:r>
              <a:rPr lang="en-GB" sz="3000" dirty="0"/>
              <a:t> at al., 2010; Menard, 2014; Menard, 2018; </a:t>
            </a:r>
            <a:r>
              <a:rPr lang="ru-RU" sz="3000" dirty="0" err="1"/>
              <a:t>Шаститко</a:t>
            </a:r>
            <a:r>
              <a:rPr lang="ru-RU" sz="3000" dirty="0"/>
              <a:t>, 2019).</a:t>
            </a:r>
          </a:p>
          <a:p>
            <a:r>
              <a:rPr lang="ru-RU" sz="3000" dirty="0"/>
              <a:t> С другой стороны, это </a:t>
            </a:r>
            <a:r>
              <a:rPr lang="ru-RU" sz="3000" dirty="0">
                <a:solidFill>
                  <a:srgbClr val="FF0000"/>
                </a:solidFill>
              </a:rPr>
              <a:t>развитие эволюционного направления </a:t>
            </a:r>
            <a:r>
              <a:rPr lang="ru-RU" sz="3000" dirty="0"/>
              <a:t>и идей </a:t>
            </a:r>
            <a:r>
              <a:rPr lang="en-GB" sz="3000" i="1" dirty="0"/>
              <a:t>complexity economics  </a:t>
            </a:r>
            <a:r>
              <a:rPr lang="ru-RU" sz="3000" dirty="0"/>
              <a:t>о развитии институциональной координации сложных процессов в ходе экономической (ко)эволюции  (</a:t>
            </a:r>
            <a:r>
              <a:rPr lang="en-GB" sz="3000" dirty="0"/>
              <a:t>Elsner &amp; Heinrich, 2009; Elsner &amp; </a:t>
            </a:r>
            <a:r>
              <a:rPr lang="en-GB" sz="3000" dirty="0" err="1"/>
              <a:t>Schwardt</a:t>
            </a:r>
            <a:r>
              <a:rPr lang="en-GB" sz="3000" dirty="0"/>
              <a:t>, 2014; Elsner, Heinrich, </a:t>
            </a:r>
            <a:r>
              <a:rPr lang="en-GB" sz="3000" dirty="0" err="1"/>
              <a:t>Schwardt</a:t>
            </a:r>
            <a:r>
              <a:rPr lang="en-GB" sz="3000" dirty="0"/>
              <a:t>, 2015).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1AEAD-74F8-40C6-ADCF-45F4258D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E4DFEC-5788-4D1D-A12B-4B60CFF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2A4F7-9753-4F38-B2FD-90D72C7B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«Окно возможностей» для новых экономических направлений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11194-2FE6-402D-A554-D62305F3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«Наступает более благоприятное время для </a:t>
            </a:r>
            <a:r>
              <a:rPr lang="ru-RU" dirty="0" err="1"/>
              <a:t>гетеродоксальных</a:t>
            </a:r>
            <a:r>
              <a:rPr lang="ru-RU" dirty="0"/>
              <a:t> (неортодоксальных) экономистов -  от представителей эволюционной и институциональной экономики до исследователей в области  </a:t>
            </a:r>
            <a:r>
              <a:rPr lang="ru-RU" dirty="0" err="1"/>
              <a:t>социоэкономики</a:t>
            </a:r>
            <a:r>
              <a:rPr lang="ru-RU" dirty="0"/>
              <a:t>, сетевого анализа, экономики окружающей среды, </a:t>
            </a:r>
            <a:r>
              <a:rPr lang="en-US" i="1" dirty="0"/>
              <a:t>complexity economics</a:t>
            </a:r>
            <a:r>
              <a:rPr lang="ru-RU" i="1" dirty="0"/>
              <a:t> </a:t>
            </a:r>
            <a:r>
              <a:rPr lang="ru-RU" dirty="0"/>
              <a:t>и т.д.</a:t>
            </a:r>
            <a:r>
              <a:rPr lang="en-US" dirty="0"/>
              <a:t>. </a:t>
            </a:r>
            <a:r>
              <a:rPr lang="ru-RU" dirty="0"/>
              <a:t>Однако роль и влияние гетеродоксии, в свою очередь, будут зависеть от социальных, властных и политических изменений, которые почти наверняка произойдут. В наше время в экономической теории  возникает уникальное «окно возможностей», чтобы продвинуться вперед против неолиберально-неоклассического мейнстрима».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91B550-409C-4AC2-8D75-67BA313C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A8BD5-40B7-4CA7-8FD4-F23495E2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19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A8C5A-347E-4B3C-9F45-DAEBAC55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о </a:t>
            </a:r>
            <a:r>
              <a:rPr lang="ru-RU" dirty="0" err="1"/>
              <a:t>мезоэкономике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A3B00-8A5E-4355-B819-8A30A1DE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Внимание направлено </a:t>
            </a:r>
            <a:r>
              <a:rPr lang="ru-RU" dirty="0">
                <a:solidFill>
                  <a:srgbClr val="FF0000"/>
                </a:solidFill>
              </a:rPr>
              <a:t>внутрь</a:t>
            </a:r>
            <a:r>
              <a:rPr lang="ru-RU" dirty="0"/>
              <a:t>  (как устроена экономика, каковы ее структуры и как они работают), что напоминает инженерный подход.</a:t>
            </a:r>
          </a:p>
          <a:p>
            <a:r>
              <a:rPr lang="ru-RU" dirty="0"/>
              <a:t>Одновременно </a:t>
            </a:r>
            <a:r>
              <a:rPr lang="ru-RU" dirty="0" err="1"/>
              <a:t>мезоэкономисты</a:t>
            </a:r>
            <a:r>
              <a:rPr lang="ru-RU" dirty="0"/>
              <a:t> видят (имеют в виду) </a:t>
            </a:r>
            <a:r>
              <a:rPr lang="ru-RU" dirty="0">
                <a:solidFill>
                  <a:srgbClr val="FF0000"/>
                </a:solidFill>
              </a:rPr>
              <a:t>целое</a:t>
            </a:r>
            <a:r>
              <a:rPr lang="ru-RU" dirty="0"/>
              <a:t>, куда включены эти структуры - региональные, отраслевые, институциональные</a:t>
            </a:r>
          </a:p>
          <a:p>
            <a:r>
              <a:rPr lang="ru-RU" dirty="0"/>
              <a:t>Мезоэкономика </a:t>
            </a:r>
            <a:r>
              <a:rPr lang="ru-RU" dirty="0">
                <a:solidFill>
                  <a:srgbClr val="FF0000"/>
                </a:solidFill>
              </a:rPr>
              <a:t>ближе к практике</a:t>
            </a:r>
            <a:r>
              <a:rPr lang="ru-RU" dirty="0"/>
              <a:t>. Поэтому многие </a:t>
            </a:r>
            <a:r>
              <a:rPr lang="ru-RU" dirty="0" err="1"/>
              <a:t>мезоэкономисты</a:t>
            </a:r>
            <a:r>
              <a:rPr lang="ru-RU" dirty="0"/>
              <a:t> с </a:t>
            </a:r>
            <a:r>
              <a:rPr lang="ru-RU" dirty="0" err="1"/>
              <a:t>бОльшим</a:t>
            </a:r>
            <a:r>
              <a:rPr lang="ru-RU" dirty="0"/>
              <a:t> успехом преподают в бизнес-школах, а не в университетах.</a:t>
            </a:r>
          </a:p>
          <a:p>
            <a:r>
              <a:rPr lang="ru-RU" dirty="0"/>
              <a:t>Мезоэкономика </a:t>
            </a:r>
            <a:r>
              <a:rPr lang="ru-RU" dirty="0">
                <a:solidFill>
                  <a:srgbClr val="FF0000"/>
                </a:solidFill>
              </a:rPr>
              <a:t>не вписывается </a:t>
            </a:r>
            <a:r>
              <a:rPr lang="ru-RU" dirty="0"/>
              <a:t>(плохо вписывается) в экономический мейнстрим с его ограничениями.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6A9EC2-7EEE-4C1B-A02D-0BD15579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94411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88C20A-C844-458B-94BC-528479BF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99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33C8F-89CA-4F51-892C-FB908E90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Мезоэкономика в  системе микро- и макроэкономических исследований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DD9E7F-D45E-488C-9A98-7EE9CE2408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240E57D-173D-41E8-907E-E32C2E48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0F96CE-FD0E-4A9B-8047-60857AB4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408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8268F-78FC-485A-9E7E-30C69CF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/>
              <a:t>Макро-мезо-микро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F7E17-AAB3-4E18-9E4B-355B8B5D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01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40385" indent="-540385" algn="just"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385" indent="-540385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Макроэкономика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(экономический рост и инфляция; денежно-кредитная политика; общественная занятость; состояние внешнеторгового баланса…)</a:t>
            </a:r>
          </a:p>
          <a:p>
            <a:pPr marL="540385" indent="-540385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(изучение различных экономических структур «внутри» экономики)</a:t>
            </a:r>
          </a:p>
          <a:p>
            <a:pPr marL="540385" indent="-540385" algn="just">
              <a:lnSpc>
                <a:spcPct val="107000"/>
              </a:lnSpc>
              <a:spcAft>
                <a:spcPts val="800"/>
              </a:spcAft>
            </a:pPr>
            <a:r>
              <a:rPr lang="ru-RU" sz="3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Микроэкономика</a:t>
            </a:r>
            <a:r>
              <a:rPr lang="ru-RU" sz="3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(теория общего равновесия; теория фирмы; экономика издержек; рыночные структуры – конкуренция, монополии, олигополии; рынки ресурсов – труда, земли, капитала…)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2A8A50-A41C-42C0-9778-C584C3A6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3608E6-BD4E-4E8B-89AA-1989425C3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07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BFC19-133C-459B-B83C-65D8FE7AD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Предпосылки мейнстрима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C4BB5-2079-456C-AAAF-10DD53A81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Микроэкономические основания </a:t>
            </a:r>
            <a:r>
              <a:rPr lang="ru-RU" dirty="0"/>
              <a:t>и для микро, и для макроэкономики (рациональные агенты, максимизация полезности, методологический индивидуализм).</a:t>
            </a:r>
          </a:p>
          <a:p>
            <a:r>
              <a:rPr lang="ru-RU" dirty="0" err="1"/>
              <a:t>Мезоэкономисты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отказываются  от микроэкономических оснований </a:t>
            </a:r>
            <a:r>
              <a:rPr lang="ru-RU" dirty="0"/>
              <a:t>(Гареев, 2010, с. 47), а обращаются к изучению </a:t>
            </a:r>
            <a:r>
              <a:rPr lang="ru-RU" dirty="0" err="1"/>
              <a:t>мезоэкономических</a:t>
            </a:r>
            <a:r>
              <a:rPr lang="ru-RU" dirty="0"/>
              <a:t> структур (систем)  надындивидуального уровня, сформировавшихся  вследствие эмерджентных эффектов в процессе (ко)эволюции и необходимых для координации сложных экономических процессов (</a:t>
            </a:r>
            <a:r>
              <a:rPr lang="ru-RU" dirty="0" err="1"/>
              <a:t>Elsner</a:t>
            </a:r>
            <a:r>
              <a:rPr lang="ru-RU" dirty="0"/>
              <a:t>, 2007; </a:t>
            </a:r>
            <a:r>
              <a:rPr lang="ru-RU" dirty="0" err="1"/>
              <a:t>Elsner</a:t>
            </a:r>
            <a:r>
              <a:rPr lang="ru-RU" dirty="0"/>
              <a:t> &amp; </a:t>
            </a:r>
            <a:r>
              <a:rPr lang="ru-RU" dirty="0" err="1"/>
              <a:t>Heinrich</a:t>
            </a:r>
            <a:r>
              <a:rPr lang="ru-RU" dirty="0"/>
              <a:t>, 2009; </a:t>
            </a:r>
            <a:r>
              <a:rPr lang="ru-RU" dirty="0" err="1"/>
              <a:t>Elsner</a:t>
            </a:r>
            <a:r>
              <a:rPr lang="ru-RU" dirty="0"/>
              <a:t>, </a:t>
            </a:r>
            <a:r>
              <a:rPr lang="ru-RU" dirty="0" err="1"/>
              <a:t>Heinrich</a:t>
            </a:r>
            <a:r>
              <a:rPr lang="ru-RU" dirty="0"/>
              <a:t>, </a:t>
            </a:r>
            <a:r>
              <a:rPr lang="ru-RU" dirty="0" err="1"/>
              <a:t>Schwardt</a:t>
            </a:r>
            <a:r>
              <a:rPr lang="ru-RU" dirty="0"/>
              <a:t>, 2015). Эти правила и структуры нужны не столько для воспроизводства отдельных  индивидуумов (агентов), но для того, чтобы экономика могла существовать и </a:t>
            </a:r>
            <a:r>
              <a:rPr lang="ru-RU" dirty="0">
                <a:solidFill>
                  <a:srgbClr val="FF0000"/>
                </a:solidFill>
              </a:rPr>
              <a:t>воспроизводить себя как целое </a:t>
            </a:r>
            <a:r>
              <a:rPr lang="ru-RU" dirty="0"/>
              <a:t>(вспомним вопрос Адама Смита)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5ED06-8AB2-446D-88EA-6A1705D0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4806950" cy="227010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6918535-4A8A-480B-ADEE-9967E9DD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538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49470-A0F5-4389-8348-3F079299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(гетеродоксальной) </a:t>
            </a:r>
            <a:r>
              <a:rPr lang="ru-RU" dirty="0" err="1"/>
              <a:t>мезоэкономики</a:t>
            </a:r>
            <a:r>
              <a:rPr lang="ru-RU" dirty="0"/>
              <a:t> -1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D8B76-50BC-458E-9921-80679795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Отход от микроэкономических оснований и принципов </a:t>
            </a:r>
            <a:r>
              <a:rPr lang="ru-RU" dirty="0">
                <a:solidFill>
                  <a:srgbClr val="FF0000"/>
                </a:solidFill>
              </a:rPr>
              <a:t>аддитивного агрегирования</a:t>
            </a:r>
            <a:r>
              <a:rPr lang="ru-RU" dirty="0"/>
              <a:t>, рассмотрение экономики как сложной многоуровневой системы, в которой возникают </a:t>
            </a:r>
            <a:r>
              <a:rPr lang="ru-RU" dirty="0" err="1"/>
              <a:t>мезоэкономические</a:t>
            </a:r>
            <a:r>
              <a:rPr lang="ru-RU" dirty="0"/>
              <a:t> структуры (механизмы) для того, чтобы координировать действия субъектов микроуровня в рамках </a:t>
            </a:r>
            <a:r>
              <a:rPr lang="ru-RU" dirty="0">
                <a:solidFill>
                  <a:srgbClr val="FF0000"/>
                </a:solidFill>
              </a:rPr>
              <a:t>общей экономической системы</a:t>
            </a:r>
            <a:r>
              <a:rPr lang="ru-RU" dirty="0"/>
              <a:t>, где они действуют.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36E305-4825-4D6B-955E-0850873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572BB6-5508-4455-947B-4B894FD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73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49470-A0F5-4389-8348-3F079299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(гетеродоксальной) мезоэкономики-2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D8B76-50BC-458E-9921-80679795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Объектом анализа является не ценовой механизм координации с преобладанием отрицательных обратных связей (убывающая отдача).  Гетеродоксальные </a:t>
            </a:r>
            <a:r>
              <a:rPr lang="ru-RU" dirty="0" err="1"/>
              <a:t>мезоэкономисты</a:t>
            </a:r>
            <a:r>
              <a:rPr lang="ru-RU" dirty="0"/>
              <a:t> уделяют больше внимания </a:t>
            </a:r>
            <a:r>
              <a:rPr lang="ru-RU" dirty="0">
                <a:solidFill>
                  <a:srgbClr val="FF0000"/>
                </a:solidFill>
              </a:rPr>
              <a:t>эффектам положительных обратных связей</a:t>
            </a:r>
            <a:r>
              <a:rPr lang="ru-RU" dirty="0"/>
              <a:t>, которые, c одной стороны, обеспечивают в конечном счете экономический рост, а, с другой стороны, могут приводить к разбалансировке экономики. Поэтому они исследуют </a:t>
            </a:r>
            <a:r>
              <a:rPr lang="ru-RU" dirty="0">
                <a:solidFill>
                  <a:srgbClr val="FF0000"/>
                </a:solidFill>
              </a:rPr>
              <a:t>сложные спонтанно формирующиеся механизмы координации</a:t>
            </a:r>
            <a:r>
              <a:rPr lang="ru-RU" dirty="0"/>
              <a:t>, которые реализуются в виде   необходимых </a:t>
            </a:r>
            <a:r>
              <a:rPr lang="ru-RU" dirty="0" err="1"/>
              <a:t>мезоэкономических</a:t>
            </a:r>
            <a:r>
              <a:rPr lang="ru-RU" dirty="0"/>
              <a:t> структур - пространственных, функциональных, </a:t>
            </a:r>
            <a:r>
              <a:rPr lang="ru-RU" dirty="0" err="1"/>
              <a:t>временнЫх</a:t>
            </a:r>
            <a:r>
              <a:rPr lang="ru-RU" dirty="0"/>
              <a:t>. 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36E305-4825-4D6B-955E-0850873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57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572BB6-5508-4455-947B-4B894FD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2465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49470-A0F5-4389-8348-3F079299B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Предпосылки (гетеродоксальной) </a:t>
            </a:r>
            <a:r>
              <a:rPr lang="ru-RU" dirty="0" err="1"/>
              <a:t>мезоэкономики</a:t>
            </a:r>
            <a:r>
              <a:rPr lang="ru-RU" dirty="0"/>
              <a:t> -3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4D8B76-50BC-458E-9921-80679795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Признавая законы самоорганизации экономики, гетеродоксальные </a:t>
            </a:r>
            <a:r>
              <a:rPr lang="ru-RU" dirty="0" err="1"/>
              <a:t>мезоэкономисты</a:t>
            </a:r>
            <a:r>
              <a:rPr lang="ru-RU" dirty="0"/>
              <a:t> обращают особое внимание не только на конкуренцию как основу экономических взаимодействий, но исследуют также  </a:t>
            </a:r>
            <a:r>
              <a:rPr lang="ru-RU" dirty="0">
                <a:solidFill>
                  <a:srgbClr val="FF0000"/>
                </a:solidFill>
              </a:rPr>
              <a:t>иные механизмы </a:t>
            </a:r>
            <a:r>
              <a:rPr lang="ru-RU" dirty="0"/>
              <a:t>кооперации, </a:t>
            </a:r>
            <a:r>
              <a:rPr lang="ru-RU" dirty="0" err="1"/>
              <a:t>редистрибуции</a:t>
            </a:r>
            <a:r>
              <a:rPr lang="ru-RU" dirty="0"/>
              <a:t>, совместной деятельности и др., позволяющие экономическим системам выживать и развиваться.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36E305-4825-4D6B-955E-08508730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572BB6-5508-4455-947B-4B894FDE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583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F19F-5C4A-4D40-B9B1-17F8ACAE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269" y="274639"/>
            <a:ext cx="11309131" cy="1143000"/>
          </a:xfrm>
        </p:spPr>
        <p:txBody>
          <a:bodyPr>
            <a:noAutofit/>
          </a:bodyPr>
          <a:lstStyle/>
          <a:p>
            <a:r>
              <a:rPr lang="ru-RU" sz="4800" dirty="0"/>
              <a:t>Микро- и </a:t>
            </a:r>
            <a:r>
              <a:rPr lang="ru-RU" sz="4800" dirty="0" err="1"/>
              <a:t>мезоэкономические</a:t>
            </a:r>
            <a:r>
              <a:rPr lang="ru-RU" sz="4800" dirty="0"/>
              <a:t> основания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0B41-6DF6-49A7-BF44-02197257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565" y="1417639"/>
            <a:ext cx="11214538" cy="4525963"/>
          </a:xfrm>
        </p:spPr>
        <p:txBody>
          <a:bodyPr>
            <a:noAutofit/>
          </a:bodyPr>
          <a:lstStyle/>
          <a:p>
            <a:r>
              <a:rPr lang="ru-RU" sz="2800" dirty="0" err="1"/>
              <a:t>Микрооснования</a:t>
            </a:r>
            <a:r>
              <a:rPr lang="ru-RU" sz="2800" dirty="0"/>
              <a:t> предполагают рассмотрение экономики как системы взаимодействующих агентов - фирм, домохозяйств, разнородных агентов (в макроэкономике  -репрезентативных агентов), </a:t>
            </a:r>
            <a:r>
              <a:rPr lang="ru-RU" sz="2800" b="1" dirty="0" err="1"/>
              <a:t>максимизирующих</a:t>
            </a:r>
            <a:r>
              <a:rPr lang="ru-RU" sz="2800" b="1" dirty="0"/>
              <a:t> свои функции полезности</a:t>
            </a:r>
            <a:r>
              <a:rPr lang="ru-RU" sz="2800" dirty="0"/>
              <a:t>. </a:t>
            </a:r>
          </a:p>
          <a:p>
            <a:r>
              <a:rPr lang="ru-RU" sz="2800" dirty="0" err="1"/>
              <a:t>Мезооснования</a:t>
            </a:r>
            <a:r>
              <a:rPr lang="ru-RU" sz="2800" dirty="0"/>
              <a:t> предполагают  рассмотрение экономики на основе структурных представлений, т.е. с точки зрения ее промежуточного уровня. Взаимодействия между структурами выстраиваются не на основе функций полезности образующих структуры агентов, но, исходя </a:t>
            </a:r>
            <a:r>
              <a:rPr lang="ru-RU" sz="2800" b="1" dirty="0"/>
              <a:t>из примата целостности экономики. </a:t>
            </a:r>
            <a:r>
              <a:rPr lang="ru-RU" sz="2800" dirty="0" err="1"/>
              <a:t>Мезоэкономические</a:t>
            </a:r>
            <a:r>
              <a:rPr lang="ru-RU" sz="2800" dirty="0"/>
              <a:t> основания предполагают, таким образом, рассмотрение </a:t>
            </a:r>
            <a:r>
              <a:rPr lang="ru-RU" sz="2800" b="1" dirty="0"/>
              <a:t>обезличенных</a:t>
            </a:r>
            <a:r>
              <a:rPr lang="ru-RU" sz="2800" dirty="0"/>
              <a:t>  надындивидуальных структур разного рода.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B3D5B4-181E-4431-A632-987811EE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718C8-3762-4787-BEC7-602D9BAE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49800" cy="365125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</p:spTree>
    <p:extLst>
      <p:ext uri="{BB962C8B-B14F-4D97-AF65-F5344CB8AC3E}">
        <p14:creationId xmlns:p14="http://schemas.microsoft.com/office/powerpoint/2010/main" val="641668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F19F-5C4A-4D40-B9B1-17F8ACAED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О роли </a:t>
            </a:r>
            <a:r>
              <a:rPr lang="ru-RU" sz="4800" dirty="0" err="1"/>
              <a:t>мезоэкономических</a:t>
            </a:r>
            <a:r>
              <a:rPr lang="ru-RU" sz="4800" dirty="0"/>
              <a:t> оснований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0B41-6DF6-49A7-BF44-02197257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731" y="1624013"/>
            <a:ext cx="11214538" cy="4525963"/>
          </a:xfrm>
        </p:spPr>
        <p:txBody>
          <a:bodyPr>
            <a:noAutofit/>
          </a:bodyPr>
          <a:lstStyle/>
          <a:p>
            <a:r>
              <a:rPr lang="ru-RU" sz="2800" dirty="0" err="1"/>
              <a:t>Мезоэкономические</a:t>
            </a:r>
            <a:r>
              <a:rPr lang="ru-RU" sz="2800" dirty="0"/>
              <a:t> основания позволяют исследовать особенности развития  экономических систем, обусловленные не поведенческими характеристиками субъектов экономики, а свойствами образующих ее структур. </a:t>
            </a:r>
          </a:p>
          <a:p>
            <a:r>
              <a:rPr lang="ru-RU" sz="2800" dirty="0"/>
              <a:t>Построенные на </a:t>
            </a:r>
            <a:r>
              <a:rPr lang="ru-RU" sz="2800" dirty="0" err="1"/>
              <a:t>мезооснованиях</a:t>
            </a:r>
            <a:r>
              <a:rPr lang="ru-RU" sz="2800" dirty="0"/>
              <a:t> структурные  модели позволяют, в частности,  более тщательно изучать связи между финансовым и реальным секторами экономики (об этом см., например,  </a:t>
            </a:r>
            <a:r>
              <a:rPr lang="en-US" sz="2800" i="1" dirty="0"/>
              <a:t>Wren–Lewis S</a:t>
            </a:r>
            <a:r>
              <a:rPr lang="en-US" sz="2800" dirty="0"/>
              <a:t>. </a:t>
            </a:r>
            <a:r>
              <a:rPr lang="en-US" sz="2800" b="1" dirty="0">
                <a:solidFill>
                  <a:srgbClr val="2A2A2A"/>
                </a:solidFill>
              </a:rPr>
              <a:t>Ending the </a:t>
            </a:r>
            <a:r>
              <a:rPr lang="en-US" sz="2800" b="1" dirty="0" err="1">
                <a:solidFill>
                  <a:srgbClr val="2A2A2A"/>
                </a:solidFill>
              </a:rPr>
              <a:t>microfoundations</a:t>
            </a:r>
            <a:r>
              <a:rPr lang="en-US" sz="2800" b="1" dirty="0">
                <a:solidFill>
                  <a:srgbClr val="2A2A2A"/>
                </a:solidFill>
              </a:rPr>
              <a:t> hegemony. </a:t>
            </a:r>
            <a:r>
              <a:rPr lang="en-US" sz="2800" i="1" dirty="0">
                <a:solidFill>
                  <a:srgbClr val="2A2A2A"/>
                </a:solidFill>
              </a:rPr>
              <a:t>Oxford Review of Economic Policy</a:t>
            </a:r>
            <a:r>
              <a:rPr lang="en-US" sz="2800" dirty="0">
                <a:solidFill>
                  <a:srgbClr val="2A2A2A"/>
                </a:solidFill>
              </a:rPr>
              <a:t>, Volume 34, Issue 1-2, Spring-Summer 2018. Pp. 55–69</a:t>
            </a:r>
            <a:r>
              <a:rPr lang="ru-RU" sz="2800" dirty="0">
                <a:solidFill>
                  <a:srgbClr val="2A2A2A"/>
                </a:solidFill>
              </a:rPr>
              <a:t>).</a:t>
            </a:r>
            <a:endParaRPr lang="ru-RU" sz="28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B3D5B4-181E-4431-A632-987811EE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D29CF-5C7B-49C8-ABD3-29899016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4660900" cy="227010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</p:spTree>
    <p:extLst>
      <p:ext uri="{BB962C8B-B14F-4D97-AF65-F5344CB8AC3E}">
        <p14:creationId xmlns:p14="http://schemas.microsoft.com/office/powerpoint/2010/main" val="3873306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415774-A3A6-4D0A-B40C-82422E31A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3429000"/>
            <a:ext cx="103632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Некоторые примеры </a:t>
            </a:r>
            <a:r>
              <a:rPr lang="ru-RU" dirty="0" err="1"/>
              <a:t>мезоэкономической</a:t>
            </a:r>
            <a:r>
              <a:rPr lang="ru-RU" dirty="0"/>
              <a:t> аналитической программы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DE0544-3007-4444-8D11-A0C895C866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7E54ADC-5229-481D-BD6C-985269FBF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5001260" cy="365125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3C8573-AF91-4FEA-AE57-1D5D350D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94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6B7C5-75FA-42E8-8C64-EAEA47B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«</a:t>
            </a:r>
            <a:r>
              <a:rPr lang="ru-RU" dirty="0" err="1"/>
              <a:t>мезоэкономика</a:t>
            </a:r>
            <a:r>
              <a:rPr lang="ru-RU" dirty="0"/>
              <a:t>»?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501CC-3B76-4E2B-A021-7DE8CC142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Потому что это относительно новое, но актуальное  и активно развивающееся направление  экономических исследований, направленное «вглубь» экономики и имеющее целью изучение образующих ее динамично развивающихся структур.</a:t>
            </a:r>
          </a:p>
          <a:p>
            <a:endParaRPr lang="ru-RU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BF0166-599A-4BFA-B79A-919E84D42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647" y="1825625"/>
            <a:ext cx="5181600" cy="2915844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9A323-8E5C-45C8-B738-1DC41708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A55F7-A1DD-404C-8C1A-BDD5FC5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482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46CDB2-25A6-4E95-8FE2-D38DF984E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Пример «институциональной  </a:t>
            </a:r>
            <a:r>
              <a:rPr lang="ru-RU" dirty="0" err="1"/>
              <a:t>мезоэкономики</a:t>
            </a:r>
            <a:r>
              <a:rPr lang="ru-RU" dirty="0"/>
              <a:t>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74D39B5-3114-438C-96BD-BE1CE33F06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3658" y="2000250"/>
            <a:ext cx="3350847" cy="4356101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A3AD531-A049-4FBD-AB43-3A041EE13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4930" y="2274570"/>
            <a:ext cx="6427470" cy="385159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Кирдина С.Г. Институциональные матрицы и развитие России. Введение в Х-</a:t>
            </a:r>
            <a:r>
              <a:rPr lang="en-US" dirty="0"/>
              <a:t>Y</a:t>
            </a:r>
            <a:r>
              <a:rPr lang="ru-RU" dirty="0"/>
              <a:t>-теорию. Москва-Санкт-Петербург: Нестор-История, 2014 (3-е издание).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B27317-E8CC-4C12-B1C8-83E94734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04080" cy="365125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583B28-DF95-4BF2-8F93-23D3E77BC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423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914400" y="726141"/>
            <a:ext cx="1033272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/>
              <a:t>Экономика в теории институциональных Х-</a:t>
            </a:r>
            <a:r>
              <a:rPr lang="en-US" dirty="0"/>
              <a:t>Y</a:t>
            </a:r>
            <a:r>
              <a:rPr lang="ru-RU" dirty="0"/>
              <a:t>-матриц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609600" y="2725878"/>
            <a:ext cx="109728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/>
              <a:t>Институциональная матрица представляет собой комплекс важнейших институтов, регулирующих 3 основные сферы общества: </a:t>
            </a:r>
            <a:r>
              <a:rPr lang="ru-RU" sz="3200" dirty="0">
                <a:solidFill>
                  <a:srgbClr val="FF0000"/>
                </a:solidFill>
              </a:rPr>
              <a:t>экономику, политику и идеологию.</a:t>
            </a:r>
          </a:p>
          <a:p>
            <a:pPr eaLnBrk="1" hangingPunct="1"/>
            <a:r>
              <a:rPr lang="ru-RU" sz="3200" dirty="0"/>
              <a:t>Институциональные комплексы государств могут быть представлены как сочетание 2 основных институциональных матриц, названных </a:t>
            </a:r>
            <a:r>
              <a:rPr lang="ru-RU" sz="3200" dirty="0">
                <a:solidFill>
                  <a:srgbClr val="FF0000"/>
                </a:solidFill>
              </a:rPr>
              <a:t>Х и Y-матрицами</a:t>
            </a:r>
            <a:r>
              <a:rPr lang="ru-RU" sz="3200" dirty="0"/>
              <a:t>.</a:t>
            </a:r>
          </a:p>
          <a:p>
            <a:pPr eaLnBrk="1" hangingPunct="1">
              <a:buNone/>
            </a:pPr>
            <a:endParaRPr lang="ru-RU" sz="3200" dirty="0"/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1"/>
          </p:nvPr>
        </p:nvSpPr>
        <p:spPr bwMode="auto">
          <a:xfrm>
            <a:off x="4152900" y="6182958"/>
            <a:ext cx="5128260" cy="230188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19461" name="Номер слайда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0D68D7-2320-4090-9D0D-9202C975416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49894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>
            <a:extLst>
              <a:ext uri="{FF2B5EF4-FFF2-40B4-BE49-F238E27FC236}">
                <a16:creationId xmlns:a16="http://schemas.microsoft.com/office/drawing/2014/main" id="{7E7A681C-914E-41D8-9D63-7410809FC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7260" y="583300"/>
            <a:ext cx="10698480" cy="762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0" dirty="0"/>
              <a:t>Схематическое представление </a:t>
            </a:r>
            <a:r>
              <a:rPr lang="en-US" sz="4000" b="0" dirty="0"/>
              <a:t>X- </a:t>
            </a:r>
            <a:r>
              <a:rPr lang="ru-RU" sz="4000" b="0" dirty="0"/>
              <a:t>и </a:t>
            </a:r>
            <a:r>
              <a:rPr lang="en-US" sz="4000" b="0" dirty="0"/>
              <a:t> Y-</a:t>
            </a:r>
            <a:r>
              <a:rPr lang="ru-RU" sz="4000" b="0" dirty="0"/>
              <a:t>матриц</a:t>
            </a:r>
          </a:p>
        </p:txBody>
      </p:sp>
      <p:sp>
        <p:nvSpPr>
          <p:cNvPr id="34819" name="Текст 18">
            <a:extLst>
              <a:ext uri="{FF2B5EF4-FFF2-40B4-BE49-F238E27FC236}">
                <a16:creationId xmlns:a16="http://schemas.microsoft.com/office/drawing/2014/main" id="{6BA8939B-8419-42BF-9C97-5541573E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000" y="4953000"/>
            <a:ext cx="8763000" cy="12192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1600" b="1" dirty="0"/>
              <a:t>* </a:t>
            </a:r>
            <a:r>
              <a:rPr lang="ru-RU" altLang="ru-RU" sz="1600" b="1" dirty="0" err="1"/>
              <a:t>Редистрибутивная</a:t>
            </a:r>
            <a:r>
              <a:rPr lang="ru-RU" altLang="ru-RU" sz="1600" b="1" dirty="0"/>
              <a:t> экономика                                        * </a:t>
            </a:r>
            <a:r>
              <a:rPr lang="en-US" altLang="ru-RU" sz="1600" b="1" dirty="0"/>
              <a:t> </a:t>
            </a:r>
            <a:r>
              <a:rPr lang="ru-RU" altLang="ru-RU" sz="1600" b="1" dirty="0"/>
              <a:t>Рыночная экономика (купля-продажа)</a:t>
            </a:r>
            <a:r>
              <a:rPr lang="en-US" altLang="ru-RU" sz="1600" b="1" dirty="0"/>
              <a:t> </a:t>
            </a:r>
          </a:p>
          <a:p>
            <a:pPr eaLnBrk="1" hangingPunct="1"/>
            <a:r>
              <a:rPr lang="en-US" altLang="ru-RU" sz="1600" b="1" dirty="0"/>
              <a:t>   </a:t>
            </a:r>
            <a:r>
              <a:rPr lang="ru-RU" altLang="ru-RU" sz="1600" b="1" dirty="0"/>
              <a:t>во главе с Центром</a:t>
            </a:r>
          </a:p>
          <a:p>
            <a:pPr eaLnBrk="1" hangingPunct="1"/>
            <a:r>
              <a:rPr lang="ru-RU" altLang="ru-RU" sz="1600" b="1" dirty="0"/>
              <a:t> * Централизованная структура </a:t>
            </a:r>
            <a:r>
              <a:rPr lang="en-US" altLang="ru-RU" sz="1600" b="1" dirty="0"/>
              <a:t> (top-down model)       </a:t>
            </a:r>
            <a:r>
              <a:rPr lang="ru-RU" altLang="ru-RU" sz="1600" b="1" dirty="0"/>
              <a:t>* Федеративная структура </a:t>
            </a:r>
            <a:r>
              <a:rPr lang="en-US" altLang="ru-RU" sz="1600" b="1" dirty="0"/>
              <a:t> (bottom-up model) </a:t>
            </a:r>
          </a:p>
          <a:p>
            <a:pPr eaLnBrk="1" hangingPunct="1"/>
            <a:r>
              <a:rPr lang="ru-RU" altLang="ru-RU" sz="1600" b="1" dirty="0"/>
              <a:t>* </a:t>
            </a:r>
            <a:r>
              <a:rPr lang="ru-RU" altLang="ru-RU" sz="1600" b="1" dirty="0" err="1"/>
              <a:t>Коммунитарная</a:t>
            </a:r>
            <a:r>
              <a:rPr lang="ru-RU" altLang="ru-RU" sz="1600" b="1" dirty="0"/>
              <a:t> идеология (Мы над Я)        </a:t>
            </a:r>
            <a:r>
              <a:rPr lang="en-US" altLang="ru-RU" sz="1600" b="1" dirty="0"/>
              <a:t>                </a:t>
            </a:r>
            <a:r>
              <a:rPr lang="ru-RU" altLang="ru-RU" sz="1600" b="1" dirty="0"/>
              <a:t>*</a:t>
            </a:r>
            <a:r>
              <a:rPr lang="en-US" altLang="ru-RU" sz="1600" b="1" dirty="0"/>
              <a:t>  </a:t>
            </a:r>
            <a:r>
              <a:rPr lang="ru-RU" altLang="ru-RU" sz="1600" b="1" dirty="0"/>
              <a:t>Индивидуалистская идеология (Я над Мы)</a:t>
            </a:r>
          </a:p>
        </p:txBody>
      </p:sp>
      <p:sp>
        <p:nvSpPr>
          <p:cNvPr id="34820" name="Номер слайда 13">
            <a:extLst>
              <a:ext uri="{FF2B5EF4-FFF2-40B4-BE49-F238E27FC236}">
                <a16:creationId xmlns:a16="http://schemas.microsoft.com/office/drawing/2014/main" id="{251C85B1-104A-4072-BD8F-08882F605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32" indent="-28574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2971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160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349" indent="-228594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537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726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8914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103" indent="-22859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4EC7E86-245A-41FF-86E3-9C0C3184DF03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42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821" name="AutoShape 20">
            <a:extLst>
              <a:ext uri="{FF2B5EF4-FFF2-40B4-BE49-F238E27FC236}">
                <a16:creationId xmlns:a16="http://schemas.microsoft.com/office/drawing/2014/main" id="{7839FAFF-FF8D-4CB9-8315-A26D346B9E6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216275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X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2" name="AutoShape 21">
            <a:extLst>
              <a:ext uri="{FF2B5EF4-FFF2-40B4-BE49-F238E27FC236}">
                <a16:creationId xmlns:a16="http://schemas.microsoft.com/office/drawing/2014/main" id="{14827D63-987A-4B6C-B441-6E8A4F85F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7801" y="2205039"/>
            <a:ext cx="2520951" cy="216058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>
                <a:latin typeface="Tahoma" panose="020B0604030504040204" pitchFamily="34" charset="0"/>
              </a:rPr>
              <a:t>Y</a:t>
            </a:r>
            <a:endParaRPr lang="ru-RU" altLang="ru-RU" sz="4000">
              <a:latin typeface="Tahoma" panose="020B0604030504040204" pitchFamily="34" charset="0"/>
            </a:endParaRPr>
          </a:p>
        </p:txBody>
      </p:sp>
      <p:sp>
        <p:nvSpPr>
          <p:cNvPr id="34823" name="Text Box 24">
            <a:extLst>
              <a:ext uri="{FF2B5EF4-FFF2-40B4-BE49-F238E27FC236}">
                <a16:creationId xmlns:a16="http://schemas.microsoft.com/office/drawing/2014/main" id="{9D55BCA3-BC67-45B9-A4F2-E5676A300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488" y="1700213"/>
            <a:ext cx="39340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 err="1">
                <a:latin typeface="Tahoma" panose="020B0604030504040204" pitchFamily="34" charset="0"/>
              </a:rPr>
              <a:t>Редистрибутивная</a:t>
            </a:r>
            <a:r>
              <a:rPr lang="ru-RU" altLang="ru-RU" b="1" i="1" dirty="0">
                <a:latin typeface="Tahoma" panose="020B0604030504040204" pitchFamily="34" charset="0"/>
              </a:rPr>
              <a:t> экономика</a:t>
            </a:r>
            <a:endParaRPr lang="ru-RU" altLang="ru-RU" b="1" dirty="0">
              <a:latin typeface="Tahoma" panose="020B0604030504040204" pitchFamily="34" charset="0"/>
            </a:endParaRPr>
          </a:p>
        </p:txBody>
      </p:sp>
      <p:sp>
        <p:nvSpPr>
          <p:cNvPr id="34824" name="Text Box 26">
            <a:extLst>
              <a:ext uri="{FF2B5EF4-FFF2-40B4-BE49-F238E27FC236}">
                <a16:creationId xmlns:a16="http://schemas.microsoft.com/office/drawing/2014/main" id="{33F69DCC-C25C-4D18-9438-03DD6CBABBC6}"/>
              </a:ext>
            </a:extLst>
          </p:cNvPr>
          <p:cNvSpPr txBox="1">
            <a:spLocks noChangeArrowheads="1"/>
          </p:cNvSpPr>
          <p:nvPr/>
        </p:nvSpPr>
        <p:spPr bwMode="auto">
          <a:xfrm rot="17966816">
            <a:off x="4210844" y="3141555"/>
            <a:ext cx="251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err="1">
                <a:latin typeface="Tahoma" panose="020B0604030504040204" pitchFamily="34" charset="0"/>
              </a:rPr>
              <a:t>Коммунитарная</a:t>
            </a:r>
            <a:r>
              <a:rPr lang="ru-RU" altLang="ru-RU" b="1" dirty="0">
                <a:latin typeface="Tahoma" panose="020B0604030504040204" pitchFamily="34" charset="0"/>
              </a:rPr>
              <a:t> идеология</a:t>
            </a:r>
          </a:p>
        </p:txBody>
      </p:sp>
      <p:sp>
        <p:nvSpPr>
          <p:cNvPr id="34825" name="Text Box 27">
            <a:extLst>
              <a:ext uri="{FF2B5EF4-FFF2-40B4-BE49-F238E27FC236}">
                <a16:creationId xmlns:a16="http://schemas.microsoft.com/office/drawing/2014/main" id="{3D94464F-1773-4CB4-91FC-5C9989BA9B2C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1870112" y="3057091"/>
            <a:ext cx="312883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i="1" dirty="0">
                <a:latin typeface="Tahoma" panose="020B0604030504040204" pitchFamily="34" charset="0"/>
              </a:rPr>
              <a:t>Унитарно-централизованное политическое устройство</a:t>
            </a:r>
            <a:endParaRPr lang="ru-RU" altLang="ru-RU" dirty="0">
              <a:latin typeface="Tahoma" panose="020B0604030504040204" pitchFamily="34" charset="0"/>
            </a:endParaRPr>
          </a:p>
        </p:txBody>
      </p:sp>
      <p:sp>
        <p:nvSpPr>
          <p:cNvPr id="34826" name="Text Box 28">
            <a:extLst>
              <a:ext uri="{FF2B5EF4-FFF2-40B4-BE49-F238E27FC236}">
                <a16:creationId xmlns:a16="http://schemas.microsoft.com/office/drawing/2014/main" id="{A70CFB4D-47B0-498E-BD8C-D37D0B3C233A}"/>
              </a:ext>
            </a:extLst>
          </p:cNvPr>
          <p:cNvSpPr txBox="1">
            <a:spLocks noChangeArrowheads="1"/>
          </p:cNvSpPr>
          <p:nvPr/>
        </p:nvSpPr>
        <p:spPr bwMode="auto">
          <a:xfrm rot="18095753">
            <a:off x="5365749" y="2624437"/>
            <a:ext cx="286385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Федеративное политическое устройство</a:t>
            </a:r>
          </a:p>
        </p:txBody>
      </p:sp>
      <p:sp>
        <p:nvSpPr>
          <p:cNvPr id="34827" name="Text Box 29">
            <a:extLst>
              <a:ext uri="{FF2B5EF4-FFF2-40B4-BE49-F238E27FC236}">
                <a16:creationId xmlns:a16="http://schemas.microsoft.com/office/drawing/2014/main" id="{30E502EB-7312-4715-9061-D759CC722F54}"/>
              </a:ext>
            </a:extLst>
          </p:cNvPr>
          <p:cNvSpPr txBox="1">
            <a:spLocks noChangeArrowheads="1"/>
          </p:cNvSpPr>
          <p:nvPr/>
        </p:nvSpPr>
        <p:spPr bwMode="auto">
          <a:xfrm rot="3565149">
            <a:off x="7132640" y="2816117"/>
            <a:ext cx="3005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Индивидуалистская идеология</a:t>
            </a:r>
          </a:p>
        </p:txBody>
      </p:sp>
      <p:sp>
        <p:nvSpPr>
          <p:cNvPr id="34828" name="Text Box 30">
            <a:extLst>
              <a:ext uri="{FF2B5EF4-FFF2-40B4-BE49-F238E27FC236}">
                <a16:creationId xmlns:a16="http://schemas.microsoft.com/office/drawing/2014/main" id="{064BCE45-6AD2-4318-8527-41C0233B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644" y="4365625"/>
            <a:ext cx="27671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Tahoma" panose="020B0604030504040204" pitchFamily="34" charset="0"/>
              </a:rPr>
              <a:t>Рыночная экономика</a:t>
            </a:r>
          </a:p>
        </p:txBody>
      </p:sp>
      <p:sp>
        <p:nvSpPr>
          <p:cNvPr id="13" name="Нижний колонтитул 12">
            <a:extLst>
              <a:ext uri="{FF2B5EF4-FFF2-40B4-BE49-F238E27FC236}">
                <a16:creationId xmlns:a16="http://schemas.microsoft.com/office/drawing/2014/main" id="{766584A4-FF2D-4A6C-BB34-D0E108929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726940" cy="305355"/>
          </a:xfrm>
        </p:spPr>
        <p:txBody>
          <a:bodyPr/>
          <a:lstStyle/>
          <a:p>
            <a:pPr>
              <a:defRPr/>
            </a:pPr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630" y="556591"/>
            <a:ext cx="10709910" cy="14265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dirty="0"/>
              <a:t>Как правило, в каждой стране  одна матрица </a:t>
            </a:r>
            <a:r>
              <a:rPr lang="ru-RU" sz="3600" b="1" dirty="0"/>
              <a:t>доминирует</a:t>
            </a:r>
            <a:r>
              <a:rPr lang="ru-RU" sz="3600" dirty="0"/>
              <a:t>, другая является </a:t>
            </a:r>
            <a:r>
              <a:rPr lang="ru-RU" sz="3600" b="1" dirty="0"/>
              <a:t>комплементарной</a:t>
            </a:r>
            <a:r>
              <a:rPr lang="ru-RU" sz="3600" dirty="0"/>
              <a:t>.</a:t>
            </a:r>
          </a:p>
        </p:txBody>
      </p:sp>
      <p:sp>
        <p:nvSpPr>
          <p:cNvPr id="72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66989" y="1628775"/>
            <a:ext cx="7921625" cy="863600"/>
          </a:xfrm>
        </p:spPr>
        <p:txBody>
          <a:bodyPr>
            <a:normAutofit/>
          </a:bodyPr>
          <a:lstStyle/>
          <a:p>
            <a:pPr marL="365760" indent="-256032">
              <a:buClr>
                <a:schemeClr val="accent3"/>
              </a:buClr>
              <a:buNone/>
              <a:defRPr/>
            </a:pPr>
            <a:r>
              <a:rPr lang="ru-RU" sz="2900" dirty="0"/>
              <a:t>   </a:t>
            </a:r>
          </a:p>
        </p:txBody>
      </p:sp>
      <p:sp>
        <p:nvSpPr>
          <p:cNvPr id="21508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>
            <a:off x="3106529" y="6137651"/>
            <a:ext cx="5933918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21509" name="Номер слайда 1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93AD2C-832E-4E42-BF54-6D2D4BDF95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ru-RU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524001" y="2091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51076" y="1983172"/>
            <a:ext cx="7273925" cy="3673475"/>
            <a:chOff x="1111" y="1389"/>
            <a:chExt cx="3888" cy="2088"/>
          </a:xfrm>
        </p:grpSpPr>
        <p:sp>
          <p:nvSpPr>
            <p:cNvPr id="19466" name="AutoShape 7"/>
            <p:cNvSpPr>
              <a:spLocks noChangeAspect="1" noChangeArrowheads="1" noTextEdit="1"/>
            </p:cNvSpPr>
            <p:nvPr/>
          </p:nvSpPr>
          <p:spPr bwMode="auto">
            <a:xfrm>
              <a:off x="1111" y="1389"/>
              <a:ext cx="3888" cy="208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67" name="AutoShape 8"/>
            <p:cNvSpPr>
              <a:spLocks noChangeArrowheads="1"/>
            </p:cNvSpPr>
            <p:nvPr/>
          </p:nvSpPr>
          <p:spPr bwMode="auto">
            <a:xfrm rot="10800000">
              <a:off x="1183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8" name="Rectangle 9"/>
            <p:cNvSpPr>
              <a:spLocks noChangeArrowheads="1"/>
            </p:cNvSpPr>
            <p:nvPr/>
          </p:nvSpPr>
          <p:spPr bwMode="auto">
            <a:xfrm>
              <a:off x="1615" y="3045"/>
              <a:ext cx="3125" cy="360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solidFill>
                  <a:schemeClr val="tx2"/>
                </a:solidFill>
                <a:latin typeface="Verdana" pitchFamily="34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69" name="AutoShape 10"/>
            <p:cNvSpPr>
              <a:spLocks noChangeArrowheads="1"/>
            </p:cNvSpPr>
            <p:nvPr/>
          </p:nvSpPr>
          <p:spPr bwMode="auto">
            <a:xfrm>
              <a:off x="1615" y="153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ru-RU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0" name="Rectangle 11"/>
            <p:cNvSpPr>
              <a:spLocks noChangeArrowheads="1"/>
            </p:cNvSpPr>
            <p:nvPr/>
          </p:nvSpPr>
          <p:spPr bwMode="auto">
            <a:xfrm>
              <a:off x="1903" y="2253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1" name="AutoShape 12"/>
            <p:cNvSpPr>
              <a:spLocks noChangeArrowheads="1"/>
            </p:cNvSpPr>
            <p:nvPr/>
          </p:nvSpPr>
          <p:spPr bwMode="auto">
            <a:xfrm>
              <a:off x="3127" y="1533"/>
              <a:ext cx="1728" cy="136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2" name="AutoShape 13"/>
            <p:cNvSpPr>
              <a:spLocks noChangeArrowheads="1"/>
            </p:cNvSpPr>
            <p:nvPr/>
          </p:nvSpPr>
          <p:spPr bwMode="auto">
            <a:xfrm rot="10800000">
              <a:off x="3559" y="2253"/>
              <a:ext cx="864" cy="648"/>
            </a:xfrm>
            <a:prstGeom prst="triangle">
              <a:avLst>
                <a:gd name="adj" fmla="val 50000"/>
              </a:avLst>
            </a:prstGeom>
            <a:solidFill>
              <a:schemeClr val="hlink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 b="1">
                  <a:solidFill>
                    <a:schemeClr val="tx2"/>
                  </a:solidFill>
                  <a:latin typeface="Georgia" pitchFamily="18" charset="0"/>
                  <a:ea typeface="ＭＳ Ｐゴシック" pitchFamily="34" charset="-128"/>
                  <a:cs typeface="Times New Roman" pitchFamily="18" charset="0"/>
                </a:rPr>
                <a:t>   </a:t>
              </a:r>
              <a:r>
                <a:rPr lang="en-US" sz="20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X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19473" name="Rectangle 14"/>
            <p:cNvSpPr>
              <a:spLocks noChangeArrowheads="1"/>
            </p:cNvSpPr>
            <p:nvPr/>
          </p:nvSpPr>
          <p:spPr bwMode="auto">
            <a:xfrm>
              <a:off x="3847" y="1821"/>
              <a:ext cx="288" cy="36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72000" rIns="72000"/>
            <a:lstStyle/>
            <a:p>
              <a:r>
                <a:rPr lang="en-US" sz="3800" b="1" i="1">
                  <a:solidFill>
                    <a:schemeClr val="tx2"/>
                  </a:solidFill>
                  <a:latin typeface="Monotype Corsiva" pitchFamily="66" charset="0"/>
                  <a:ea typeface="ＭＳ Ｐゴシック" pitchFamily="34" charset="-128"/>
                  <a:cs typeface="Times New Roman" pitchFamily="18" charset="0"/>
                </a:rPr>
                <a:t>Y</a:t>
              </a:r>
              <a:endParaRPr lang="en-US">
                <a:solidFill>
                  <a:schemeClr val="tx2"/>
                </a:solidFill>
                <a:latin typeface="Georgia" pitchFamily="18" charset="0"/>
                <a:ea typeface="ＭＳ Ｐゴシック" pitchFamily="34" charset="-128"/>
                <a:cs typeface="Times New Roman" pitchFamily="18" charset="0"/>
              </a:endParaRPr>
            </a:p>
          </p:txBody>
        </p:sp>
      </p:grpSp>
      <p:sp>
        <p:nvSpPr>
          <p:cNvPr id="19465" name="Прямоугольник 14"/>
          <p:cNvSpPr>
            <a:spLocks noChangeArrowheads="1"/>
          </p:cNvSpPr>
          <p:nvPr/>
        </p:nvSpPr>
        <p:spPr bwMode="auto">
          <a:xfrm>
            <a:off x="1981200" y="4896618"/>
            <a:ext cx="8229600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Georgia" pitchFamily="18" charset="0"/>
              </a:rPr>
              <a:t> </a:t>
            </a:r>
            <a:r>
              <a:rPr lang="ru-RU" dirty="0">
                <a:latin typeface="Georgia" pitchFamily="18" charset="0"/>
              </a:rPr>
              <a:t>              </a:t>
            </a:r>
            <a:r>
              <a:rPr lang="ru-RU" dirty="0">
                <a:solidFill>
                  <a:srgbClr val="FF0000"/>
                </a:solidFill>
                <a:latin typeface="+mj-lt"/>
              </a:rPr>
              <a:t>Россия</a:t>
            </a:r>
            <a:r>
              <a:rPr lang="ru-RU" dirty="0">
                <a:latin typeface="+mj-lt"/>
              </a:rPr>
              <a:t>, Китай, Индия,</a:t>
            </a:r>
            <a:r>
              <a:rPr lang="en-US" dirty="0">
                <a:latin typeface="+mj-lt"/>
              </a:rPr>
              <a:t>                 </a:t>
            </a:r>
            <a:r>
              <a:rPr lang="ru-RU" dirty="0">
                <a:latin typeface="+mj-lt"/>
              </a:rPr>
              <a:t>      Европа и другие западные </a:t>
            </a:r>
            <a:r>
              <a:rPr lang="en-US" dirty="0">
                <a:latin typeface="+mj-lt"/>
              </a:rPr>
              <a:t>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</a:t>
            </a:r>
            <a:r>
              <a:rPr lang="ru-RU" dirty="0">
                <a:latin typeface="+mj-lt"/>
              </a:rPr>
              <a:t>            многие страны Азии, </a:t>
            </a:r>
            <a:r>
              <a:rPr lang="en-US" dirty="0">
                <a:latin typeface="+mj-lt"/>
              </a:rPr>
              <a:t>           </a:t>
            </a:r>
            <a:r>
              <a:rPr lang="ru-RU" dirty="0">
                <a:latin typeface="+mj-lt"/>
              </a:rPr>
              <a:t>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страны: США, Канада, Австралия, </a:t>
            </a:r>
            <a:r>
              <a:rPr lang="en-US" dirty="0">
                <a:latin typeface="+mj-lt"/>
              </a:rPr>
              <a:t>        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</a:t>
            </a:r>
            <a:r>
              <a:rPr lang="en-US" dirty="0">
                <a:latin typeface="+mj-lt"/>
              </a:rPr>
              <a:t> </a:t>
            </a:r>
            <a:r>
              <a:rPr lang="ru-RU" dirty="0">
                <a:latin typeface="+mj-lt"/>
              </a:rPr>
              <a:t>Латинской Америки                             Новая Зеландия</a:t>
            </a:r>
            <a:endParaRPr lang="en-US" dirty="0"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en-US" dirty="0">
                <a:latin typeface="+mj-lt"/>
              </a:rPr>
              <a:t>     </a:t>
            </a:r>
            <a:r>
              <a:rPr lang="ru-RU" dirty="0">
                <a:latin typeface="+mj-lt"/>
              </a:rPr>
              <a:t>                          </a:t>
            </a:r>
            <a:r>
              <a:rPr lang="en-US" sz="1600" dirty="0">
                <a:latin typeface="+mj-lt"/>
              </a:rPr>
              <a:t> 	</a:t>
            </a:r>
            <a:r>
              <a:rPr lang="en-US" sz="1400" dirty="0">
                <a:latin typeface="+mj-lt"/>
              </a:rPr>
              <a:t>	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4591098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2238"/>
            <a:ext cx="7543800" cy="9652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800" b="1" dirty="0"/>
              <a:t>Экономические институты</a:t>
            </a:r>
            <a:br>
              <a:rPr lang="ru-RU" sz="3600" b="1" dirty="0"/>
            </a:br>
            <a:r>
              <a:rPr lang="ru-RU" sz="1600" dirty="0"/>
              <a:t>(подробнее см. </a:t>
            </a:r>
            <a:r>
              <a:rPr lang="ru-RU" sz="1600" dirty="0" err="1"/>
              <a:t>Кирдина</a:t>
            </a:r>
            <a:r>
              <a:rPr lang="ru-RU" sz="1600" dirty="0"/>
              <a:t>, 2014;  Бессонова, 1997)</a:t>
            </a:r>
          </a:p>
        </p:txBody>
      </p:sp>
      <p:sp>
        <p:nvSpPr>
          <p:cNvPr id="15362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17010" y="6234113"/>
            <a:ext cx="5001260" cy="501649"/>
          </a:xfrm>
          <a:noFill/>
        </p:spPr>
        <p:txBody>
          <a:bodyPr/>
          <a:lstStyle/>
          <a:p>
            <a:r>
              <a:rPr lang="ru-RU" altLang="en-US" dirty="0">
                <a:latin typeface="Arial" charset="0"/>
              </a:rPr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15363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/>
          </a:bodyPr>
          <a:lstStyle/>
          <a:p>
            <a:fld id="{25162369-56DE-4165-8E47-C9EB9C2944A5}" type="slidenum">
              <a:rPr lang="ru-RU" altLang="en-US" smtClean="0">
                <a:latin typeface="Arial" charset="0"/>
              </a:rPr>
              <a:pPr/>
              <a:t>44</a:t>
            </a:fld>
            <a:endParaRPr lang="ru-RU" altLang="en-US">
              <a:latin typeface="Arial" charset="0"/>
            </a:endParaRPr>
          </a:p>
        </p:txBody>
      </p:sp>
      <p:graphicFrame>
        <p:nvGraphicFramePr>
          <p:cNvPr id="102403" name="Group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68015251"/>
              </p:ext>
            </p:extLst>
          </p:nvPr>
        </p:nvGraphicFramePr>
        <p:xfrm>
          <a:off x="937260" y="1087438"/>
          <a:ext cx="10001250" cy="4876165"/>
        </p:xfrm>
        <a:graphic>
          <a:graphicData uri="http://schemas.openxmlformats.org/drawingml/2006/table">
            <a:tbl>
              <a:tblPr/>
              <a:tblGrid>
                <a:gridCol w="3639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969">
                  <a:extLst>
                    <a:ext uri="{9D8B030D-6E8A-4147-A177-3AD203B41FA5}">
                      <a16:colId xmlns:a16="http://schemas.microsoft.com/office/drawing/2014/main" val="2519965790"/>
                    </a:ext>
                  </a:extLst>
                </a:gridCol>
                <a:gridCol w="3794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1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Х-матрица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Функции института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-матрица</a:t>
                      </a:r>
                      <a:r>
                        <a:rPr kumimoji="0" lang="ru-RU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Верховная условная собственность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Принадлежность благ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Частная собственность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Редистрибуция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(аккумуляция-согласование-распределение)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Движение благ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Обмен (купля-продажа)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Кооперация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Принципы взаимодействия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Конкуренция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Служебный труд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Организация труда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Наемный труд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Ограничение издержек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(Х-эффективность)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Сигналы обратной связи (эффективности)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Возрастание прибыли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</a:t>
                      </a: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-эффективность)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60661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188118" y="2306971"/>
            <a:ext cx="3574231" cy="961256"/>
          </a:xfrm>
        </p:spPr>
        <p:txBody>
          <a:bodyPr/>
          <a:lstStyle/>
          <a:p>
            <a:pPr algn="ctr"/>
            <a:r>
              <a:rPr lang="ru-RU" sz="2400" dirty="0" err="1"/>
              <a:t>Редистрибутивные</a:t>
            </a:r>
            <a:r>
              <a:rPr lang="ru-RU" sz="2400" dirty="0"/>
              <a:t> </a:t>
            </a:r>
          </a:p>
          <a:p>
            <a:pPr algn="ctr"/>
            <a:r>
              <a:rPr lang="ru-RU" sz="2400" dirty="0"/>
              <a:t>Х-экономики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294967295"/>
          </p:nvPr>
        </p:nvSpPr>
        <p:spPr>
          <a:xfrm>
            <a:off x="8607551" y="188639"/>
            <a:ext cx="762000" cy="3667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DFAD54A-A3F4-41CE-94DD-7D1EB36FE144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4294967295"/>
          </p:nvPr>
        </p:nvSpPr>
        <p:spPr>
          <a:xfrm>
            <a:off x="3162632" y="6140152"/>
            <a:ext cx="6206919" cy="68332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z="1400" dirty="0"/>
              <a:t>VII Школа по эволюционной и институциональной                                                                     экономике, Ханты-Мансийск 2020</a:t>
            </a:r>
          </a:p>
        </p:txBody>
      </p:sp>
      <p:pic>
        <p:nvPicPr>
          <p:cNvPr id="2051" name="Picture 3" descr="C:\Users\Sony\Pictures\обмен и редистрибу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8569" y="188640"/>
            <a:ext cx="4041648" cy="258905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1224026" y="2515237"/>
            <a:ext cx="3540007" cy="892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Рыночные </a:t>
            </a:r>
            <a:r>
              <a:rPr lang="en-US" sz="2400" b="1" dirty="0"/>
              <a:t>Y-</a:t>
            </a:r>
            <a:r>
              <a:rPr lang="ru-RU" sz="2400" b="1" dirty="0"/>
              <a:t>экономики</a:t>
            </a:r>
          </a:p>
        </p:txBody>
      </p:sp>
      <p:pic>
        <p:nvPicPr>
          <p:cNvPr id="2053" name="Picture 5" descr="C:\Users\Sony\Pictures\konkurents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0522" y="3177540"/>
            <a:ext cx="3294112" cy="2962612"/>
          </a:xfrm>
          <a:prstGeom prst="rect">
            <a:avLst/>
          </a:prstGeom>
          <a:noFill/>
        </p:spPr>
      </p:pic>
      <p:pic>
        <p:nvPicPr>
          <p:cNvPr id="13" name="rg_hi" descr="http://t3.gstatic.com/images?q=tbn:ANd9GcSdZ8_SiclB6Hu575ZG1R7Mf6YOP-iw3A-WDklPk8vy6jfo1VVjh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7551" y="3477126"/>
            <a:ext cx="277336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>
          <a:xfrm>
            <a:off x="526758" y="3268227"/>
            <a:ext cx="3886200" cy="26960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66205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6364288" cy="56673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4294967295"/>
          </p:nvPr>
        </p:nvSpPr>
        <p:spPr>
          <a:xfrm>
            <a:off x="4800600" y="1219200"/>
            <a:ext cx="5486400" cy="4114800"/>
          </a:xfrm>
          <a:prstGeom prst="rect">
            <a:avLst/>
          </a:prstGeo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8610600" cy="80486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Революции как этапы социальной эволюции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48274" y="361017"/>
            <a:ext cx="1038726" cy="365125"/>
          </a:xfrm>
        </p:spPr>
        <p:txBody>
          <a:bodyPr/>
          <a:lstStyle/>
          <a:p>
            <a:fld id="{3DA461D8-5D9C-4778-9F01-02520303E733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3733801" y="1676401"/>
            <a:ext cx="4968875" cy="2895600"/>
          </a:xfrm>
          <a:custGeom>
            <a:avLst/>
            <a:gdLst/>
            <a:ahLst/>
            <a:cxnLst>
              <a:cxn ang="0">
                <a:pos x="0" y="4681"/>
              </a:cxn>
              <a:cxn ang="0">
                <a:pos x="1382" y="4118"/>
              </a:cxn>
              <a:cxn ang="0">
                <a:pos x="795" y="3018"/>
              </a:cxn>
              <a:cxn ang="0">
                <a:pos x="166" y="3076"/>
              </a:cxn>
              <a:cxn ang="0">
                <a:pos x="604" y="3547"/>
              </a:cxn>
              <a:cxn ang="0">
                <a:pos x="1457" y="3398"/>
              </a:cxn>
              <a:cxn ang="0">
                <a:pos x="2152" y="2107"/>
              </a:cxn>
              <a:cxn ang="0">
                <a:pos x="1233" y="1230"/>
              </a:cxn>
              <a:cxn ang="0">
                <a:pos x="1002" y="2008"/>
              </a:cxn>
              <a:cxn ang="0">
                <a:pos x="2599" y="2265"/>
              </a:cxn>
              <a:cxn ang="0">
                <a:pos x="3203" y="1090"/>
              </a:cxn>
              <a:cxn ang="0">
                <a:pos x="2806" y="204"/>
              </a:cxn>
              <a:cxn ang="0">
                <a:pos x="1887" y="138"/>
              </a:cxn>
              <a:cxn ang="0">
                <a:pos x="2102" y="676"/>
              </a:cxn>
              <a:cxn ang="0">
                <a:pos x="2582" y="866"/>
              </a:cxn>
              <a:cxn ang="0">
                <a:pos x="3071" y="800"/>
              </a:cxn>
              <a:cxn ang="0">
                <a:pos x="3849" y="121"/>
              </a:cxn>
              <a:cxn ang="0">
                <a:pos x="3890" y="72"/>
              </a:cxn>
            </a:cxnLst>
            <a:rect l="0" t="0" r="r" b="b"/>
            <a:pathLst>
              <a:path w="3985" h="4681">
                <a:moveTo>
                  <a:pt x="0" y="4681"/>
                </a:moveTo>
                <a:cubicBezTo>
                  <a:pt x="625" y="4538"/>
                  <a:pt x="1250" y="4395"/>
                  <a:pt x="1382" y="4118"/>
                </a:cubicBezTo>
                <a:cubicBezTo>
                  <a:pt x="1514" y="3841"/>
                  <a:pt x="998" y="3192"/>
                  <a:pt x="795" y="3018"/>
                </a:cubicBezTo>
                <a:cubicBezTo>
                  <a:pt x="592" y="2844"/>
                  <a:pt x="198" y="2988"/>
                  <a:pt x="166" y="3076"/>
                </a:cubicBezTo>
                <a:cubicBezTo>
                  <a:pt x="134" y="3164"/>
                  <a:pt x="389" y="3493"/>
                  <a:pt x="604" y="3547"/>
                </a:cubicBezTo>
                <a:cubicBezTo>
                  <a:pt x="819" y="3601"/>
                  <a:pt x="1199" y="3638"/>
                  <a:pt x="1457" y="3398"/>
                </a:cubicBezTo>
                <a:cubicBezTo>
                  <a:pt x="1715" y="3158"/>
                  <a:pt x="2189" y="2468"/>
                  <a:pt x="2152" y="2107"/>
                </a:cubicBezTo>
                <a:cubicBezTo>
                  <a:pt x="2115" y="1746"/>
                  <a:pt x="1425" y="1246"/>
                  <a:pt x="1233" y="1230"/>
                </a:cubicBezTo>
                <a:cubicBezTo>
                  <a:pt x="1041" y="1214"/>
                  <a:pt x="774" y="1836"/>
                  <a:pt x="1002" y="2008"/>
                </a:cubicBezTo>
                <a:cubicBezTo>
                  <a:pt x="1230" y="2180"/>
                  <a:pt x="2232" y="2418"/>
                  <a:pt x="2599" y="2265"/>
                </a:cubicBezTo>
                <a:cubicBezTo>
                  <a:pt x="2966" y="2112"/>
                  <a:pt x="3169" y="1433"/>
                  <a:pt x="3203" y="1090"/>
                </a:cubicBezTo>
                <a:cubicBezTo>
                  <a:pt x="3237" y="747"/>
                  <a:pt x="3025" y="363"/>
                  <a:pt x="2806" y="204"/>
                </a:cubicBezTo>
                <a:cubicBezTo>
                  <a:pt x="2587" y="45"/>
                  <a:pt x="2004" y="59"/>
                  <a:pt x="1887" y="138"/>
                </a:cubicBezTo>
                <a:cubicBezTo>
                  <a:pt x="1770" y="217"/>
                  <a:pt x="1986" y="555"/>
                  <a:pt x="2102" y="676"/>
                </a:cubicBezTo>
                <a:cubicBezTo>
                  <a:pt x="2218" y="797"/>
                  <a:pt x="2421" y="845"/>
                  <a:pt x="2582" y="866"/>
                </a:cubicBezTo>
                <a:cubicBezTo>
                  <a:pt x="2743" y="887"/>
                  <a:pt x="2860" y="924"/>
                  <a:pt x="3071" y="800"/>
                </a:cubicBezTo>
                <a:cubicBezTo>
                  <a:pt x="3282" y="676"/>
                  <a:pt x="3713" y="242"/>
                  <a:pt x="3849" y="121"/>
                </a:cubicBezTo>
                <a:cubicBezTo>
                  <a:pt x="3985" y="0"/>
                  <a:pt x="3891" y="79"/>
                  <a:pt x="3890" y="72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8153400" y="1981201"/>
            <a:ext cx="20574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7239000" y="3048001"/>
            <a:ext cx="2514600" cy="10156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5715000" y="3886200"/>
            <a:ext cx="2209800" cy="70788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Социальная эволюция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3359696" y="3124200"/>
            <a:ext cx="134248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791745" y="1844825"/>
            <a:ext cx="1418183" cy="584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5087888" y="1371600"/>
            <a:ext cx="154151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Революция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64531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68AF-1DB7-4BEF-9338-23B0E09B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Мезоэкономика</a:t>
            </a:r>
            <a:r>
              <a:rPr lang="ru-RU" dirty="0"/>
              <a:t> в истории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9398D-2411-4C14-BFB9-BC694BA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Как это часто бывало в истории науки, мощная концептуальная инновация с течением времени трансформируется в конвенционально поддерживаемую эвристику, а затем и в 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методологическую «ловушку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», все в большей степени выступающую системным ограничением дальнейшего научного прогресса (Фролов, 2013. С. 123). </a:t>
            </a:r>
          </a:p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Такой ловушкой сегодня можно считать устоявшуюся дихотомию «микро-макро» в экономической теории, которая не позволяет исследовать всё более сложные связи в современной экономике и возникающие здесь новые структуры, для обозначения которых и потребовалось 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«собственное теоретическое пространство – мезо»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Chen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2008. P. 121). 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547EC9-E22F-4519-8D35-D79756DF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D75157-A193-46C9-9B86-B80CF83B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030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F768-1663-4469-986D-60EAB489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будущем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4B464-455A-4481-9892-ADD5BF7D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575300" cy="4525963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Сторонники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надеются, что дальнейшее развитие гетеродоксальной 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может привести 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 смене экономической парадигмы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которая будет более соответствовать реальной сложности современного мира. И тогда мы увидим предсказанное почти 40 лет назад 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«возрождение </a:t>
            </a:r>
            <a:r>
              <a:rPr lang="ru-RU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бросающей вызов биполярному миру микро- и макроэкономики» 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Hahn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1983.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 3).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ABA54-E2A8-41A5-9B0E-498072DA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851400" cy="45719"/>
          </a:xfrm>
        </p:spPr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8E0910-2283-4489-8051-3EAAD760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168C6-79E8-49F0-B5E3-D76504BB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72" y="2150746"/>
            <a:ext cx="4820927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2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0BF1-BF03-47DA-8774-D4DC55B8A6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7B43B-3A16-450A-8ED6-1777A822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05214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www.kirdina.ru</a:t>
            </a:r>
            <a:endParaRPr lang="en-US" dirty="0"/>
          </a:p>
          <a:p>
            <a:r>
              <a:rPr lang="en-US" dirty="0">
                <a:hlinkClick r:id="rId3"/>
              </a:rPr>
              <a:t>www.</a:t>
            </a:r>
            <a:r>
              <a:rPr lang="ru-RU" dirty="0" err="1">
                <a:hlinkClick r:id="rId3"/>
              </a:rPr>
              <a:t>кирдина.рф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9326827" cy="1143000"/>
          </a:xfrm>
        </p:spPr>
        <p:txBody>
          <a:bodyPr>
            <a:normAutofit fontScale="90000"/>
          </a:bodyPr>
          <a:lstStyle/>
          <a:p>
            <a:r>
              <a:rPr lang="ru-RU" sz="2933" b="1" dirty="0"/>
              <a:t>Логарифмический график темпа роста публикационной активности по запросам «</a:t>
            </a:r>
            <a:r>
              <a:rPr lang="ru-RU" sz="2933" b="1" dirty="0" err="1"/>
              <a:t>microeconomics</a:t>
            </a:r>
            <a:r>
              <a:rPr lang="ru-RU" sz="2933" b="1" dirty="0"/>
              <a:t>», «</a:t>
            </a:r>
            <a:r>
              <a:rPr lang="ru-RU" sz="2933" b="1" dirty="0" err="1"/>
              <a:t>macroeconomics</a:t>
            </a:r>
            <a:r>
              <a:rPr lang="ru-RU" sz="2933" b="1" dirty="0"/>
              <a:t>» и «</a:t>
            </a:r>
            <a:r>
              <a:rPr lang="ru-RU" sz="2933" b="1" dirty="0" err="1"/>
              <a:t>mesoeconomics</a:t>
            </a:r>
            <a:r>
              <a:rPr lang="ru-RU" sz="2933" b="1" dirty="0"/>
              <a:t>»,  по материалам </a:t>
            </a:r>
            <a:r>
              <a:rPr lang="ru-RU" sz="2933" b="1" dirty="0" err="1"/>
              <a:t>Google</a:t>
            </a:r>
            <a:r>
              <a:rPr lang="ru-RU" sz="2933" b="1" dirty="0"/>
              <a:t> </a:t>
            </a:r>
            <a:r>
              <a:rPr lang="ru-RU" sz="2933" b="1" dirty="0" err="1"/>
              <a:t>Scholar</a:t>
            </a:r>
            <a:r>
              <a:rPr lang="ru-RU" sz="2933" b="1" dirty="0"/>
              <a:t>, 1981-2017</a:t>
            </a:r>
            <a:endParaRPr lang="ru-RU" b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32292"/>
              </p:ext>
            </p:extLst>
          </p:nvPr>
        </p:nvGraphicFramePr>
        <p:xfrm>
          <a:off x="280323" y="2049540"/>
          <a:ext cx="10972800" cy="413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Объект 3" descr="Сара самка, что-то с глазами. - IMG_20171011_093839.jpg">
            <a:extLst>
              <a:ext uri="{FF2B5EF4-FFF2-40B4-BE49-F238E27FC236}">
                <a16:creationId xmlns:a16="http://schemas.microsoft.com/office/drawing/2014/main" id="{4B8B564E-27CA-4A83-AB59-C8494CC3D7F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305925"/>
            <a:ext cx="1316696" cy="1874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D23C9-6995-44CF-B6FE-D827B392E8D1}"/>
              </a:ext>
            </a:extLst>
          </p:cNvPr>
          <p:cNvSpPr/>
          <p:nvPr/>
        </p:nvSpPr>
        <p:spPr>
          <a:xfrm>
            <a:off x="10399779" y="2180861"/>
            <a:ext cx="1824203" cy="17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https://forum.volnistye.ru/viewtopic.php?t=9693 </a:t>
            </a:r>
            <a:endParaRPr lang="ru-RU" sz="533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C3DC7-441B-4B33-9A81-5AD6F5E5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20D1557-962C-49EF-8547-577B8ABF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D1388-C5F2-4996-AE52-F8C3DDD67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Мезоэкономика по определению из Википедии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5E1A5-6301-401F-B883-F125F733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«исследования организации экономики, которые основаны </a:t>
            </a:r>
            <a:r>
              <a:rPr lang="ru-RU" sz="3200" b="1" dirty="0"/>
              <a:t>не</a:t>
            </a:r>
            <a:r>
              <a:rPr lang="ru-RU" sz="3200" dirty="0"/>
              <a:t> на микроэкономике продаж и покупок, или спроса и предложения, и </a:t>
            </a:r>
            <a:r>
              <a:rPr lang="ru-RU" sz="3200" b="1" dirty="0"/>
              <a:t>не</a:t>
            </a:r>
            <a:r>
              <a:rPr lang="ru-RU" sz="3200" dirty="0"/>
              <a:t> макроэкономике агрегатов совокупных спроса и предложения, но на изучении тех </a:t>
            </a:r>
            <a:r>
              <a:rPr lang="ru-RU" sz="3200" dirty="0">
                <a:solidFill>
                  <a:srgbClr val="FF0000"/>
                </a:solidFill>
              </a:rPr>
              <a:t>структур и механизмов, которые определяют эти явления </a:t>
            </a:r>
            <a:r>
              <a:rPr lang="ru-RU" sz="3200" dirty="0"/>
              <a:t>и, кроме того,  на измерении эффектов их действия"  </a:t>
            </a:r>
          </a:p>
          <a:p>
            <a:r>
              <a:rPr lang="ru-RU" sz="3200" dirty="0"/>
              <a:t>Термин «</a:t>
            </a:r>
            <a:r>
              <a:rPr lang="ru-RU" sz="3200" dirty="0" err="1"/>
              <a:t>мезоэкономика</a:t>
            </a:r>
            <a:r>
              <a:rPr lang="ru-RU" sz="3200" dirty="0"/>
              <a:t>» до сих пор является </a:t>
            </a:r>
            <a:r>
              <a:rPr lang="ru-RU" sz="3200" dirty="0">
                <a:solidFill>
                  <a:srgbClr val="FF0000"/>
                </a:solidFill>
              </a:rPr>
              <a:t>неологизмом.</a:t>
            </a:r>
            <a:r>
              <a:rPr lang="ru-RU" sz="3200" dirty="0"/>
              <a:t>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51603-564E-442B-ABAB-F9CC42CF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82ECF-3834-4744-92EB-F14E2B72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3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808AE-AD67-45EB-84C1-4600F642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err="1"/>
              <a:t>мезоэкономика</a:t>
            </a:r>
            <a:r>
              <a:rPr lang="ru-RU" dirty="0"/>
              <a:t> как  «аналитическая программа»? - 1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E3BDF-4021-4B58-AF87-D01B9E377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Прежде всего:   мы не имеем в виду «аналитические  программы» на ТВ, например, «Постскриптум» или «Однако», но аналитические программы экономических исследований.</a:t>
            </a:r>
          </a:p>
          <a:p>
            <a:r>
              <a:rPr lang="ru-RU" dirty="0"/>
              <a:t>Мезоэкономика может быть представлена и как дисциплина, и  </a:t>
            </a:r>
            <a:r>
              <a:rPr lang="ru-RU" dirty="0">
                <a:solidFill>
                  <a:srgbClr val="FF0000"/>
                </a:solidFill>
              </a:rPr>
              <a:t> новое направление экономических </a:t>
            </a:r>
            <a:r>
              <a:rPr lang="ru-RU" dirty="0"/>
              <a:t>исследований, и как новый раздел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/>
              <a:t> </a:t>
            </a:r>
          </a:p>
          <a:p>
            <a:r>
              <a:rPr lang="ru-RU" dirty="0"/>
              <a:t>Когда говорят о научном направлении, то  различают три основных компонента: область исследований, совокупность знаний в этой области и методологию (</a:t>
            </a:r>
            <a:r>
              <a:rPr lang="ru-RU" dirty="0" err="1"/>
              <a:t>Klir</a:t>
            </a:r>
            <a:r>
              <a:rPr lang="ru-RU" dirty="0"/>
              <a:t>, 2001: 5).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D87259-AAE1-4073-86B3-55739B72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C84FF8-A4E2-4102-B858-D1A462AF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226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808AE-AD67-45EB-84C1-4600F642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err="1"/>
              <a:t>мезоэкономика</a:t>
            </a:r>
            <a:r>
              <a:rPr lang="ru-RU" dirty="0"/>
              <a:t> как  «аналитическая программа»? - 2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E3BDF-4021-4B58-AF87-D01B9E3775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Программа обеспечивает </a:t>
            </a:r>
            <a:r>
              <a:rPr lang="ru-RU" dirty="0">
                <a:solidFill>
                  <a:srgbClr val="FF0000"/>
                </a:solidFill>
              </a:rPr>
              <a:t>ориентацию исследователя </a:t>
            </a:r>
            <a:r>
              <a:rPr lang="ru-RU" dirty="0"/>
              <a:t>в научной деятельности. Она включает постановку и обоснование научной проблемы (проблемной ситуации); определение объекта, предмета, цели, основных задач и методов исследования; выдвижение и обоснование исходных гипотез исследования.</a:t>
            </a:r>
          </a:p>
          <a:p>
            <a:r>
              <a:rPr lang="ru-RU" dirty="0"/>
              <a:t>Другими словами, говоря о научном направлении, больше внимания уделяется полученным результатам («</a:t>
            </a:r>
            <a:r>
              <a:rPr lang="ru-RU" b="1" dirty="0"/>
              <a:t>что</a:t>
            </a:r>
            <a:r>
              <a:rPr lang="ru-RU" dirty="0"/>
              <a:t>»);  когда мы говорим </a:t>
            </a:r>
            <a:r>
              <a:rPr lang="ru-RU" dirty="0">
                <a:solidFill>
                  <a:srgbClr val="FF0000"/>
                </a:solidFill>
              </a:rPr>
              <a:t>о программе</a:t>
            </a:r>
            <a:r>
              <a:rPr lang="ru-RU" dirty="0"/>
              <a:t>, то концентрируемся на методологической стороне дела (отвечая на вопрос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b="1" dirty="0">
                <a:solidFill>
                  <a:srgbClr val="FF0000"/>
                </a:solidFill>
              </a:rPr>
              <a:t>как</a:t>
            </a:r>
            <a:r>
              <a:rPr lang="ru-RU" dirty="0"/>
              <a:t>»).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D87259-AAE1-4073-86B3-55739B72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C84FF8-A4E2-4102-B858-D1A462AF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2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808AE-AD67-45EB-84C1-4600F642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</a:t>
            </a:r>
            <a:r>
              <a:rPr lang="ru-RU" dirty="0" err="1"/>
              <a:t>мезоэкономика</a:t>
            </a:r>
            <a:r>
              <a:rPr lang="ru-RU" dirty="0"/>
              <a:t> как  «аналитическая программа»? -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E3BDF-4021-4B58-AF87-D01B9E3775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/>
          </a:bodyPr>
          <a:lstStyle/>
          <a:p>
            <a:r>
              <a:rPr lang="ru-RU" dirty="0"/>
              <a:t>Более того, определяя </a:t>
            </a:r>
            <a:r>
              <a:rPr lang="ru-RU" dirty="0" err="1"/>
              <a:t>мезоэкономику</a:t>
            </a:r>
            <a:r>
              <a:rPr lang="ru-RU" dirty="0"/>
              <a:t> как </a:t>
            </a:r>
            <a:r>
              <a:rPr lang="ru-RU" dirty="0">
                <a:solidFill>
                  <a:srgbClr val="FF0000"/>
                </a:solidFill>
              </a:rPr>
              <a:t>аналитическую программу</a:t>
            </a:r>
            <a:r>
              <a:rPr lang="ru-RU" dirty="0"/>
              <a:t>, мы подчеркиваем ее характерные</a:t>
            </a:r>
            <a:r>
              <a:rPr lang="en-US" dirty="0"/>
              <a:t> </a:t>
            </a:r>
            <a:r>
              <a:rPr lang="ru-RU" dirty="0"/>
              <a:t>особенности: </a:t>
            </a:r>
            <a:r>
              <a:rPr lang="ru-RU" b="1" dirty="0"/>
              <a:t>новый взгляд на экономику, выделение в ней составных структур и практическая направленность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[</a:t>
            </a:r>
            <a:r>
              <a:rPr lang="ru-RU" i="1" dirty="0"/>
              <a:t>аналитика, или анализ - это способность разделить проблему или задачу на составные части и составить подробную картину понимания того, что происходит и что нужно делать</a:t>
            </a:r>
            <a:r>
              <a:rPr lang="ru-RU" dirty="0"/>
              <a:t>]</a:t>
            </a:r>
          </a:p>
          <a:p>
            <a:pPr marL="0" indent="0">
              <a:buNone/>
            </a:pPr>
            <a:r>
              <a:rPr lang="ru-RU" dirty="0"/>
              <a:t>(об этом, например, статья  </a:t>
            </a:r>
            <a:r>
              <a:rPr lang="ru-RU" dirty="0" err="1"/>
              <a:t>Шаститко</a:t>
            </a:r>
            <a:r>
              <a:rPr lang="ru-RU" dirty="0"/>
              <a:t> А.Е. </a:t>
            </a:r>
            <a:r>
              <a:rPr lang="ru-RU" dirty="0" err="1"/>
              <a:t>Мезоинституты</a:t>
            </a:r>
            <a:r>
              <a:rPr lang="ru-RU" dirty="0"/>
              <a:t>: умножение сущностей или развитие программы экономических исследований? </a:t>
            </a:r>
            <a:r>
              <a:rPr lang="ru-RU" i="1" dirty="0"/>
              <a:t>Вопросы экономики</a:t>
            </a:r>
            <a:r>
              <a:rPr lang="ru-RU" dirty="0"/>
              <a:t>, 2019, № 5.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D87259-AAE1-4073-86B3-55739B72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VII Школа по эволюционной и институциональной экономике, Ханты-Мансийск 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C84FF8-A4E2-4102-B858-D1A462AFF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617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Углубление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3764</TotalTime>
  <Words>4114</Words>
  <Application>Microsoft Office PowerPoint</Application>
  <PresentationFormat>Широкоэкранный</PresentationFormat>
  <Paragraphs>348</Paragraphs>
  <Slides>49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49</vt:i4>
      </vt:variant>
    </vt:vector>
  </HeadingPairs>
  <TitlesOfParts>
    <vt:vector size="59" baseType="lpstr">
      <vt:lpstr>Arial</vt:lpstr>
      <vt:lpstr>Calibri</vt:lpstr>
      <vt:lpstr>Calibri Light</vt:lpstr>
      <vt:lpstr>Georgia</vt:lpstr>
      <vt:lpstr>Monotype Corsiva</vt:lpstr>
      <vt:lpstr>Tahoma</vt:lpstr>
      <vt:lpstr>Verdana</vt:lpstr>
      <vt:lpstr>Wingdings</vt:lpstr>
      <vt:lpstr>Тема Office</vt:lpstr>
      <vt:lpstr>1_Тема Office</vt:lpstr>
      <vt:lpstr>    Мезоэкономика в России и мире:                    новая аналитическая программа</vt:lpstr>
      <vt:lpstr>The 32nd Annual EAEPE online Conference 2020 “The Evolution of Capitalist Structures: Uncertainty, Inequality, and Climate Crisis” 2-4 September 2020</vt:lpstr>
      <vt:lpstr>«Окно возможностей» для новых экономических направлений</vt:lpstr>
      <vt:lpstr>Почему «мезоэкономика»?</vt:lpstr>
      <vt:lpstr>Логарифмический график темпа роста публикационной активности по запросам «microeconomics», «macroeconomics» и «mesoeconomics»,  по материалам Google Scholar, 1981-2017</vt:lpstr>
      <vt:lpstr>Мезоэкономика по определению из Википедии</vt:lpstr>
      <vt:lpstr>Почему мезоэкономика как  «аналитическая программа»? - 1</vt:lpstr>
      <vt:lpstr>Почему мезоэкономика как  «аналитическая программа»? - 2</vt:lpstr>
      <vt:lpstr>Почему мезоэкономика как  «аналитическая программа»? - 3</vt:lpstr>
      <vt:lpstr>Почему «новая»?</vt:lpstr>
      <vt:lpstr>Мезоэкономика и JEL (Journal of Economic Literature) классификация</vt:lpstr>
      <vt:lpstr>              План</vt:lpstr>
      <vt:lpstr>Мезоэкономические исследования в  мире и России</vt:lpstr>
      <vt:lpstr>Мезоэкономика за рубежом</vt:lpstr>
      <vt:lpstr>В России центром мезоэкономических исследований с 2000-х гг. являлся ЦЭМИ РАН</vt:lpstr>
      <vt:lpstr> Тема государственного задания для  Института экономики РАН «Феномен мезоуровня в экономическом анализе: новые теории и их практическое применение» (2017-2020).   </vt:lpstr>
      <vt:lpstr>Сотрудники ИЭ РАН организовали обсуждение мезоэкономики на ряде научных мероприятий</vt:lpstr>
      <vt:lpstr>Презентация PowerPoint</vt:lpstr>
      <vt:lpstr>Некоторые вопросы, которые задают мезоэкономисты</vt:lpstr>
      <vt:lpstr>Еще один вопрос</vt:lpstr>
      <vt:lpstr>Основные разделы мезоэкономики</vt:lpstr>
      <vt:lpstr>Мезоэкономика объединяет </vt:lpstr>
      <vt:lpstr>Еще одно определение мезоэкономики: это то, чем занимаются исследователи, называющие себя мезоэкономистами.</vt:lpstr>
      <vt:lpstr>Эволюция мезоэкономики</vt:lpstr>
      <vt:lpstr>Презентация PowerPoint</vt:lpstr>
      <vt:lpstr>Хронологический и предметный анализ выделяет 4 основных раздела мезоэкономики</vt:lpstr>
      <vt:lpstr>Презентация PowerPoint</vt:lpstr>
      <vt:lpstr>Об «институциональной мезоэкономике»-1</vt:lpstr>
      <vt:lpstr>Об «институциональной мезоэкономике» - 2</vt:lpstr>
      <vt:lpstr>Еще о мезоэкономике</vt:lpstr>
      <vt:lpstr>Мезоэкономика в  системе микро- и макроэкономических исследований</vt:lpstr>
      <vt:lpstr>Макро-мезо-микро</vt:lpstr>
      <vt:lpstr>Предпосылки мейнстрима </vt:lpstr>
      <vt:lpstr>Предпосылки (гетеродоксальной) мезоэкономики -1</vt:lpstr>
      <vt:lpstr>Предпосылки (гетеродоксальной) мезоэкономики-2</vt:lpstr>
      <vt:lpstr>Предпосылки (гетеродоксальной) мезоэкономики -3 </vt:lpstr>
      <vt:lpstr>Микро- и мезоэкономические основания</vt:lpstr>
      <vt:lpstr>О роли мезоэкономических оснований</vt:lpstr>
      <vt:lpstr>Некоторые примеры мезоэкономической аналитической программы</vt:lpstr>
      <vt:lpstr>Пример «институциональной  мезоэкономики»</vt:lpstr>
      <vt:lpstr>Экономика в теории институциональных Х-Y-матриц</vt:lpstr>
      <vt:lpstr>Схематическое представление X- и  Y-матриц</vt:lpstr>
      <vt:lpstr>Как правило, в каждой стране  одна матрица доминирует, другая является комплементарной.</vt:lpstr>
      <vt:lpstr>Экономические институты (подробнее см. Кирдина, 2014;  Бессонова, 1997)</vt:lpstr>
      <vt:lpstr>Презентация PowerPoint</vt:lpstr>
      <vt:lpstr>Презентация PowerPoint</vt:lpstr>
      <vt:lpstr>Мезоэкономика в истории науки</vt:lpstr>
      <vt:lpstr>О будущем мезоэкономики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теме государственного задания  (рег. № НИОКТР АААА-А17-117021750042-3) «Феномен мезоуровня в экономическом анализе: новые теории и их практическое применение»  (2017-2019)</dc:title>
  <dc:creator>Svetlana Kirdina</dc:creator>
  <cp:lastModifiedBy>Svetlana Kirdina</cp:lastModifiedBy>
  <cp:revision>60</cp:revision>
  <dcterms:created xsi:type="dcterms:W3CDTF">2019-12-02T18:05:03Z</dcterms:created>
  <dcterms:modified xsi:type="dcterms:W3CDTF">2020-09-09T03:58:19Z</dcterms:modified>
</cp:coreProperties>
</file>