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25"/>
  </p:notesMasterIdLst>
  <p:sldIdLst>
    <p:sldId id="256" r:id="rId3"/>
    <p:sldId id="500" r:id="rId4"/>
    <p:sldId id="432" r:id="rId5"/>
    <p:sldId id="521" r:id="rId6"/>
    <p:sldId id="522" r:id="rId7"/>
    <p:sldId id="518" r:id="rId8"/>
    <p:sldId id="523" r:id="rId9"/>
    <p:sldId id="405" r:id="rId10"/>
    <p:sldId id="494" r:id="rId11"/>
    <p:sldId id="362" r:id="rId12"/>
    <p:sldId id="524" r:id="rId13"/>
    <p:sldId id="519" r:id="rId14"/>
    <p:sldId id="526" r:id="rId15"/>
    <p:sldId id="525" r:id="rId16"/>
    <p:sldId id="527" r:id="rId17"/>
    <p:sldId id="501" r:id="rId18"/>
    <p:sldId id="528" r:id="rId19"/>
    <p:sldId id="529" r:id="rId20"/>
    <p:sldId id="530" r:id="rId21"/>
    <p:sldId id="533" r:id="rId22"/>
    <p:sldId id="532" r:id="rId23"/>
    <p:sldId id="53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229" autoAdjust="0"/>
  </p:normalViewPr>
  <p:slideViewPr>
    <p:cSldViewPr snapToGrid="0">
      <p:cViewPr varScale="1">
        <p:scale>
          <a:sx n="48" d="100"/>
          <a:sy n="48" d="100"/>
        </p:scale>
        <p:origin x="1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16372-2299-4DC6-A75D-BEA847CE3AA8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03D0-87FB-4BCC-9B58-DDA98D7E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9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Ответ потребовал более 15 лет и усилий большой команды.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D2D16-49BA-4EDB-923B-47313A1FD8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768EB7-04E6-4802-ABE8-C3A58B3B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F2A1E-242F-430F-A67E-526123FDCA18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58C19CF-DAA4-4564-A0AD-613943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018B89-4EBB-4F42-BD55-A5E7753A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ru-RU"/>
              <a:t>So, the X-matrix is formed by the following basic institutions: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redistributive economy institutions </a:t>
            </a:r>
            <a:r>
              <a:rPr kumimoji="0" lang="en-US" altLang="ru-RU"/>
              <a:t>(Karl Polanyi has introduced this term).</a:t>
            </a:r>
            <a:r>
              <a:rPr kumimoji="0" lang="en-US" altLang="ru-RU" i="1"/>
              <a:t> </a:t>
            </a:r>
            <a:r>
              <a:rPr kumimoji="0" lang="en-US" altLang="ru-RU"/>
              <a:t>Redistribution means that the Center mediates the movement of goods and services, as well as the rights for their production and use;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unitary-centralized political order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ideological sphere the </a:t>
            </a:r>
            <a:r>
              <a:rPr kumimoji="0" lang="en-US" altLang="ru-RU" i="1"/>
              <a:t>communitarian ideology </a:t>
            </a:r>
            <a:r>
              <a:rPr kumimoji="0" lang="en-US" altLang="ru-RU"/>
              <a:t>dominates. It is expressed in the idea of priority of collective, public values over individual ones. We is over Me.</a:t>
            </a:r>
            <a:endParaRPr kumimoji="0" lang="ru-RU" altLang="ru-RU"/>
          </a:p>
          <a:p>
            <a:pPr eaLnBrk="1" hangingPunct="1"/>
            <a:endParaRPr kumimoji="0" lang="ru-RU" altLang="ru-RU"/>
          </a:p>
          <a:p>
            <a:pPr eaLnBrk="1" hangingPunct="1"/>
            <a:r>
              <a:rPr kumimoji="0" lang="en-US" altLang="ru-RU"/>
              <a:t>Different basic institutions are connected in the Y-matrix: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institutions of market economy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federative political order</a:t>
            </a:r>
            <a:r>
              <a:rPr kumimoji="0" lang="en-US" altLang="ru-RU"/>
              <a:t>;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Respectively, </a:t>
            </a:r>
            <a:r>
              <a:rPr kumimoji="0" lang="en-US" altLang="ru-RU" i="1"/>
              <a:t>the ideology of subsidiarity</a:t>
            </a:r>
            <a:r>
              <a:rPr kumimoji="0" lang="en-US" altLang="ru-RU"/>
              <a:t> dominates. What is the essence of subsidiarity idea? It proclaims the  subsidiary, subordinated character of collective values to individual ones. In this case Me or I  is over We.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You can see that X-matrix  looks like pure </a:t>
            </a:r>
            <a:r>
              <a:rPr kumimoji="0" lang="en-US" altLang="ru-RU">
                <a:latin typeface="Arial" panose="020B0604020202020204" pitchFamily="34" charset="0"/>
              </a:rPr>
              <a:t>WITT-society ("We're In This Together”) and Y-matrix </a:t>
            </a:r>
            <a:r>
              <a:rPr kumimoji="0" lang="en-US" altLang="ru-RU"/>
              <a:t>looks like pure YOYO- society (“You’re On Your Own”).</a:t>
            </a:r>
          </a:p>
          <a:p>
            <a:pPr eaLnBrk="1" hangingPunct="1"/>
            <a:endParaRPr kumimoji="0" lang="en-US" altLang="ru-RU"/>
          </a:p>
          <a:p>
            <a:pPr eaLnBrk="1" hangingPunct="1"/>
            <a:r>
              <a:rPr kumimoji="0" lang="en-US" altLang="ru-RU"/>
              <a:t>There is a bunch or set of institutions in economic, political and ideological spheres for each matrix. We won’t consider these institutions in details due to shortage of time. Therefore I skip the next three slides.</a:t>
            </a:r>
            <a:endParaRPr kumimoji="0" lang="ru-RU" altLang="ru-RU"/>
          </a:p>
          <a:p>
            <a:pPr eaLnBrk="1" hangingPunct="1"/>
            <a:endParaRPr kumimoji="0"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5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>
                <a:latin typeface="Arial" charset="0"/>
              </a:rPr>
              <a:t>редистрибуция</a:t>
            </a:r>
            <a:r>
              <a:rPr lang="ru-RU" dirty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>
                <a:latin typeface="Arial" charset="0"/>
              </a:rPr>
              <a:t>Поланьи</a:t>
            </a:r>
            <a:r>
              <a:rPr lang="ru-RU" dirty="0">
                <a:latin typeface="Arial" charset="0"/>
              </a:rPr>
              <a:t>. (у </a:t>
            </a:r>
            <a:r>
              <a:rPr lang="ru-RU" dirty="0" err="1">
                <a:latin typeface="Arial" charset="0"/>
              </a:rPr>
              <a:t>Коммонса</a:t>
            </a:r>
            <a:r>
              <a:rPr lang="ru-RU" dirty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  <p:extLst>
      <p:ext uri="{BB962C8B-B14F-4D97-AF65-F5344CB8AC3E}">
        <p14:creationId xmlns:p14="http://schemas.microsoft.com/office/powerpoint/2010/main" val="61165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8C545-4C3D-4FAC-A0CC-AA9A935654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терминах теории институциональных Х-Y-матриц речь шла о том, чтобы обеспечить одновременное действие двух групп комплементарных институтов: институтов служебного (бессрочного) труда и кооперации, присущих Х-экономикам, и институтов наемного (контрактного) труда и конкуренции, свойственного Y-экономикам. Несмотря на то, что эта ситуация уже много лет активно обсуждается в научной среде и стала предметом рассмотрения на общих собраниях РАН, она до сих пор не имеет инструментальных перспектив разрешения.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A03D0-87FB-4BCC-9B58-DDA98D7EA0C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– справимся и с этим!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A03D0-87FB-4BCC-9B58-DDA98D7EA0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991B4-0E89-4D9A-B944-1D628EED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C6C58-9924-4041-9DDD-3DA2D695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8D8D8-D086-46E0-AF11-C847B148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E91B-2963-43AF-9986-71858CE9D559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3EB53-3D51-4F76-8DDA-9AA48C3C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3960D-750B-441B-A840-D609724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3F70-942B-418F-8477-277CA312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FAD244-B0BB-4B33-891F-F8ADCE97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5239B-5256-40F3-9404-3B12256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184-9F9F-4227-A7F6-6820385F3557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7723D-E467-43C3-BDC3-A8DBC9F2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7548D-8680-4621-979A-208FF54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D4A7B-16E1-4AB4-A3AF-68830BD83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D7A36-DE1C-4279-9AE7-E0D886B0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5E9D6-934E-4452-974E-87AAD27D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89C7-AC72-468E-9356-B7C16081D0BB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DE247-4E5B-4523-8DF4-74E82B2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2A486-1953-4F1E-98D4-A76DE72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0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BCF3264F-EF28-49D7-9488-A1AF75C89B75}" type="datetime1">
              <a:rPr lang="ru-RU" smtClean="0"/>
              <a:t>07.10.2020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025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991B4-0E89-4D9A-B944-1D628EED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C6C58-9924-4041-9DDD-3DA2D695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8D8D8-D086-46E0-AF11-C847B148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3107-8F44-4FF3-BA20-C641CCA82EF0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3EB53-3D51-4F76-8DDA-9AA48C3C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3960D-750B-441B-A840-D609724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62DD-D240-4D72-82BD-1B5F77E4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B0129-53E2-4D13-84EE-0741B221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5298A-4C39-4211-9C17-8923333A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F182-5AB5-47B8-BEEA-5CF0B21D5A0A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2D6A2-F759-4DC3-8387-43732D46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3963B-24B0-4F03-9124-D2F114F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98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C45FB-9482-41CE-9032-2142BD5C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7EAD-8CB0-4C0D-AA9F-666D87ED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DA595-7EBB-4508-B5CC-240E0B29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AE-48F3-484E-B95F-B97ABED90309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C0EA5-4D42-4285-95C1-7D46C771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42C73-7B88-4D87-A2C3-625D0A7B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7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A6E9-2886-4C60-82DC-288C26C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7D03-E79A-4D7B-8962-8449DDA8F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1B916-8334-49CA-B09F-6E8DB1BD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D43FA-C346-4E20-9AB0-A12598E3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DBB9-2551-451B-951D-A931660D1331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73EA9-92C1-4AB8-9998-CD04D07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979F5-78F6-4FD1-9344-4002322A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4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2E71-1762-491D-B0AD-A6E2917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96C6D-E8B2-4873-A899-BA08E2C9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96989-5165-45C2-94D0-58E825FC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9AF72B-D3A6-43D4-AE55-6143B685B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5E2873-FE87-4E5A-96A7-E766992BD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EB44EB-271B-4E4A-B9A2-ADC321F3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67F-319E-4417-8A2C-CB97FB4407CE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302447-852C-42F9-A341-BFB516FB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F1105E-C2DC-4643-85BA-3C3CE26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21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80621-C6DB-4951-BD59-7E9E199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81C15F-99F9-47D0-A707-0A1A3B9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4B84-A213-4A1B-8644-0BFC57007A4F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F1FE8-F50C-4852-9D40-70F1568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87854C-F2C5-43FE-A6D7-98787AC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0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54462-F471-4935-9625-8E204B1C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CED7-AF12-48FE-BBCB-65390D361B1D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2E6CD7-9971-4B17-B7C2-DBC15ADB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BBBF4-D511-4EA9-820F-E3A84A6E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8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62DD-D240-4D72-82BD-1B5F77E4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B0129-53E2-4D13-84EE-0741B221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5298A-4C39-4211-9C17-8923333A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53E0-EFA7-4D5B-8BF5-6895A5714D55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2D6A2-F759-4DC3-8387-43732D46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3963B-24B0-4F03-9124-D2F114F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2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6946F-C402-4AC1-96BF-E9812948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FB689-E566-4A84-A93B-454A4C56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5D6F-E1C1-4182-915D-F63E91D3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CF0E3-E801-4916-96AA-418D757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01BB-0E29-4AEB-A150-532F9948B680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28C4B-809D-41E1-9F38-3376ED34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53541-5D28-4EB7-B2AC-8C9BD6A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63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687C7-EB63-46B0-AD16-3964EF2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25002B-BBB9-44EC-9221-0316F859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5EA48-F683-4BC4-99E3-500DF56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AC859-D108-42FC-BA45-CB4880CD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7BF0-00E6-4ED4-8B87-8E005C4B4C15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93858-B89C-4BBE-B34B-2F80589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80A0A-63A1-4B72-BF38-A2BAC93C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91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3F70-942B-418F-8477-277CA312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FAD244-B0BB-4B33-891F-F8ADCE97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5239B-5256-40F3-9404-3B12256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0760-4DAC-4928-A92C-99BD00422B3F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7723D-E467-43C3-BDC3-A8DBC9F2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7548D-8680-4621-979A-208FF54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2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D4A7B-16E1-4AB4-A3AF-68830BD83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D7A36-DE1C-4279-9AE7-E0D886B0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5E9D6-934E-4452-974E-87AAD27D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DA8F-6D99-4DFE-BF4B-0D8D1CCB5285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DE247-4E5B-4523-8DF4-74E82B2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2A486-1953-4F1E-98D4-A76DE72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83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EA903AE9-F82D-4ED8-BFB3-4C688EA3B4B7}" type="datetime1">
              <a:rPr lang="ru-RU" smtClean="0"/>
              <a:t>07.10.2020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23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3437-CF73-4CBF-B356-10307A012DB7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VI международная конференция, г. Ставрополь, 7-8 октября 2020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2550-08DC-4E3D-82B0-B4569A405A1C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VI международная конференция, г. Ставрополь, 7-8 октября 2020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879-C0E0-42C4-8765-0F383420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C45FB-9482-41CE-9032-2142BD5C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7EAD-8CB0-4C0D-AA9F-666D87ED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DA595-7EBB-4508-B5CC-240E0B29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016-32F4-4877-A89D-C6D61D40E120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C0EA5-4D42-4285-95C1-7D46C771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42C73-7B88-4D87-A2C3-625D0A7B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4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A6E9-2886-4C60-82DC-288C26C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7D03-E79A-4D7B-8962-8449DDA8F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1B916-8334-49CA-B09F-6E8DB1BD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D43FA-C346-4E20-9AB0-A12598E3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48E6-E325-4575-8F4E-E2FB966B7618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73EA9-92C1-4AB8-9998-CD04D07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979F5-78F6-4FD1-9344-4002322A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2E71-1762-491D-B0AD-A6E2917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96C6D-E8B2-4873-A899-BA08E2C9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96989-5165-45C2-94D0-58E825FC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9AF72B-D3A6-43D4-AE55-6143B685B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5E2873-FE87-4E5A-96A7-E766992BD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EB44EB-271B-4E4A-B9A2-ADC321F3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9EBC-7353-44A6-B2F6-58301628F1E9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302447-852C-42F9-A341-BFB516FB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F1105E-C2DC-4643-85BA-3C3CE26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80621-C6DB-4951-BD59-7E9E199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81C15F-99F9-47D0-A707-0A1A3B9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CE0-1A7C-4EFF-90A4-BBC4226CCD6E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F1FE8-F50C-4852-9D40-70F1568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87854C-F2C5-43FE-A6D7-98787AC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54462-F471-4935-9625-8E204B1C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E8D-C5BE-43AD-A0E3-46E1A9BCA72D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2E6CD7-9971-4B17-B7C2-DBC15ADB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BBBF4-D511-4EA9-820F-E3A84A6E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6946F-C402-4AC1-96BF-E9812948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FB689-E566-4A84-A93B-454A4C56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5D6F-E1C1-4182-915D-F63E91D3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CF0E3-E801-4916-96AA-418D757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D0F5-A3B0-4892-9C6A-656F6C650DF1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28C4B-809D-41E1-9F38-3376ED34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53541-5D28-4EB7-B2AC-8C9BD6A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49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687C7-EB63-46B0-AD16-3964EF2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25002B-BBB9-44EC-9221-0316F859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5EA48-F683-4BC4-99E3-500DF56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AC859-D108-42FC-BA45-CB4880CD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8CDE-6A57-4664-822E-0BEA8283D463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93858-B89C-4BBE-B34B-2F80589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80A0A-63A1-4B72-BF38-A2BAC93C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12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2991F-E4B7-4ABB-86C0-7CFC4AFB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4A08D-AD65-49B1-91ED-38869916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3632E-44EE-42ED-ABD9-890C0F0B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D31C-7BA1-4378-BAA1-1C566478728A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AEB10-2FE2-457B-B22E-6498C8B4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5EAE0-DB07-45C6-89EC-0478219D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22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2991F-E4B7-4ABB-86C0-7CFC4AFB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4A08D-AD65-49B1-91ED-38869916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3632E-44EE-42ED-ABD9-890C0F0B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350C-EEF9-4208-B3AB-795E57F03C9B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AEB10-2FE2-457B-B22E-6498C8B4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5EAE0-DB07-45C6-89EC-0478219D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0F3DD-4559-41D7-A0DF-3BB73BF5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356" y="1360791"/>
            <a:ext cx="8229600" cy="2387600"/>
          </a:xfrm>
        </p:spPr>
        <p:txBody>
          <a:bodyPr>
            <a:noAutofit/>
          </a:bodyPr>
          <a:lstStyle/>
          <a:p>
            <a:r>
              <a:rPr lang="ru-RU" sz="4800" dirty="0"/>
              <a:t>ИНСТИТУЦИОНАЛЬНЫЙ ДИЗАЙН РОССИЙСКИХ ЭКОНОМИЧЕСКИХ РЕФОРМ: ОСНОВНЫЕ ВЫЗОВЫ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5C80C-98F2-4825-BAAF-E204FAC0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159" y="4182055"/>
            <a:ext cx="5787775" cy="1786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Кирдина-Чэндлер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Светлана Георгиевна, </a:t>
            </a:r>
            <a:r>
              <a:rPr lang="ru-RU" sz="2800" dirty="0" err="1"/>
              <a:t>д.с.н</a:t>
            </a:r>
            <a:r>
              <a:rPr lang="ru-RU" sz="2800" dirty="0"/>
              <a:t>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 Институт экономики РАН. Г. Москва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67BE9F-6DA8-4767-B26D-E4C27477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1143959"/>
            <a:ext cx="3015986" cy="32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965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800" b="1" dirty="0"/>
              <a:t>Экономические институты</a:t>
            </a:r>
            <a:br>
              <a:rPr lang="ru-RU" sz="3600" b="1" dirty="0"/>
            </a:br>
            <a:r>
              <a:rPr lang="ru-RU" sz="1600" dirty="0"/>
              <a:t>(подробнее см. </a:t>
            </a:r>
            <a:r>
              <a:rPr lang="ru-RU" sz="1600" dirty="0" err="1"/>
              <a:t>Кирдина</a:t>
            </a:r>
            <a:r>
              <a:rPr lang="ru-RU" sz="1600" dirty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17010" y="6234113"/>
            <a:ext cx="5001260" cy="501649"/>
          </a:xfrm>
          <a:noFill/>
        </p:spPr>
        <p:txBody>
          <a:bodyPr/>
          <a:lstStyle/>
          <a:p>
            <a:r>
              <a:rPr lang="ru-RU" altLang="en-US">
                <a:latin typeface="Arial" charset="0"/>
              </a:rPr>
              <a:t>VI международная конференция, г. Ставрополь, 7-8 октября 2020</a:t>
            </a:r>
            <a:endParaRPr lang="ru-RU" altLang="en-US" dirty="0">
              <a:latin typeface="Arial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10</a:t>
            </a:fld>
            <a:endParaRPr lang="ru-RU" altLang="en-US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937260" y="1087438"/>
          <a:ext cx="10001250" cy="4876165"/>
        </p:xfrm>
        <a:graphic>
          <a:graphicData uri="http://schemas.openxmlformats.org/drawingml/2006/table">
            <a:tbl>
              <a:tblPr/>
              <a:tblGrid>
                <a:gridCol w="36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69">
                  <a:extLst>
                    <a:ext uri="{9D8B030D-6E8A-4147-A177-3AD203B41FA5}">
                      <a16:colId xmlns:a16="http://schemas.microsoft.com/office/drawing/2014/main" val="2519965790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Функции института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Принадлежность благ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Движение благ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Принципы взаимодействия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Сигналы обратной связи (эффективности)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6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6BC6D-40B1-49C8-82DE-9A1F6D2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07" y="2781764"/>
            <a:ext cx="10515600" cy="2852737"/>
          </a:xfrm>
        </p:spPr>
        <p:txBody>
          <a:bodyPr>
            <a:normAutofit/>
          </a:bodyPr>
          <a:lstStyle/>
          <a:p>
            <a:r>
              <a:rPr lang="ru-RU" dirty="0"/>
              <a:t>Основные факторы успеха институционального дизайна экономических реформ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0C3BB-E4AE-4E2B-A13F-D3DAE7DF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3ADD03-3BAF-4088-B5CF-1678B647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88951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C726D-F295-49E8-9CF6-98577557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9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C19BD-1C37-4F69-A43C-6897B258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Итеративный (не шоковый) режим внедрения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0514D-EB4C-4F25-A0EC-BA38BCD0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Более </a:t>
            </a:r>
            <a:r>
              <a:rPr lang="ru-RU" b="1" dirty="0"/>
              <a:t>устойчивыми</a:t>
            </a:r>
            <a:r>
              <a:rPr lang="ru-RU" dirty="0"/>
              <a:t> оказываются те внедряемые институциональные формы, которые:</a:t>
            </a:r>
          </a:p>
          <a:p>
            <a:pPr marL="0" indent="0">
              <a:buNone/>
            </a:pPr>
            <a:r>
              <a:rPr lang="ru-RU" dirty="0"/>
              <a:t>-  с одной стороны, имплементируются </a:t>
            </a:r>
            <a:r>
              <a:rPr lang="ru-RU" b="1" dirty="0"/>
              <a:t>постепенно</a:t>
            </a:r>
            <a:r>
              <a:rPr lang="ru-RU" dirty="0"/>
              <a:t>,  в итеративном (а не в «шоковом») режиме, позволяющем проводить «отладку» по ходу внедрения,  </a:t>
            </a:r>
          </a:p>
          <a:p>
            <a:pPr marL="0" indent="0">
              <a:buNone/>
            </a:pPr>
            <a:r>
              <a:rPr lang="ru-RU" dirty="0"/>
              <a:t>-  с другой стороны, </a:t>
            </a:r>
            <a:r>
              <a:rPr lang="ru-RU" b="1" dirty="0"/>
              <a:t>учитывают </a:t>
            </a:r>
            <a:r>
              <a:rPr lang="ru-RU" dirty="0"/>
              <a:t>не только экономический, но также политический и идеологический контексты.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9F00D5-19B8-4932-AB85-36108CB9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704708" cy="280756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C112E1-1912-49E3-A8EF-2D266220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BAC54-06F1-4096-B669-322A9257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739" y="4645025"/>
            <a:ext cx="2466975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8F4AD-D39E-472A-9AE8-E2E5C873DA8F}"/>
              </a:ext>
            </a:extLst>
          </p:cNvPr>
          <p:cNvSpPr txBox="1"/>
          <p:nvPr/>
        </p:nvSpPr>
        <p:spPr>
          <a:xfrm>
            <a:off x="2826812" y="5568950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https://iosimi.wordpress.com/2016/02/08/%D0%BD%D0%B5%D0%B2%D0%B5%D1%80%D0%BE%D1%8F%D1%82%D0%BD%D0%B0%D1%8F-%D1%81%D0%B8%D0%BB%D0%B0-%D0%BF%D0%BE%D1%81%D1%82%D0%B5%D0%BF%D0%B5%D0%BD%D0%BD%D0%BE%D1%81%D1%82%D0%B8/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5443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40BF9-6B4E-46AF-9CC6-69B4B968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итеративного внедрения и учет эффекта “</a:t>
            </a:r>
            <a:r>
              <a:rPr lang="en-GB" dirty="0"/>
              <a:t>path dependence”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D496-BC68-4DFA-A5F9-79EF03ABB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Положительный пример: формирование  налоговой системы с «плоской шкалой»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5CCDA8-4D8E-4699-B196-5A4B7F31D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903477"/>
            <a:ext cx="5183188" cy="8239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Анти-пример: приватизация банковской сферы, итогом которой стало возвращение государства в отрасль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055B1-5529-4F0F-883A-888900ACF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9375"/>
            <a:ext cx="5183188" cy="2840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223DE64-ED5E-4BF4-9989-F093883E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004" y="6356350"/>
            <a:ext cx="4572396" cy="27039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5044E5E-2E39-4027-99A1-7C0F077B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13</a:t>
            </a:fld>
            <a:endParaRPr lang="ru-RU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566F630-DACF-40BE-85DF-A8192D0604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58919"/>
            <a:ext cx="4572396" cy="34292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5798F1-17BE-4494-9F94-E7647183CB74}"/>
              </a:ext>
            </a:extLst>
          </p:cNvPr>
          <p:cNvSpPr txBox="1"/>
          <p:nvPr/>
        </p:nvSpPr>
        <p:spPr>
          <a:xfrm>
            <a:off x="880737" y="2519969"/>
            <a:ext cx="5183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Политика включала снижение налогов наряду с упрощением налоговой системы и упорядочиванием налогового администрирования. Введение «плоской шкалы», одной стороны, резко упростило администрирование (появилась возможность взимать налог практически у источника доходов, отказаться от налоговых деклараций), с другой - увеличился сбор этого налога, его умеренный уровень способствовал тому, что из "тени", по оценкам экспертов, было выведено 20-30% доходов физических лиц (Кузьминов Я.,  </a:t>
            </a:r>
            <a:r>
              <a:rPr lang="ru-RU" dirty="0" err="1"/>
              <a:t>Радаев</a:t>
            </a:r>
            <a:r>
              <a:rPr lang="ru-RU" dirty="0"/>
              <a:t> В., Яковлев А., Ясин Е., 2005). </a:t>
            </a:r>
          </a:p>
        </p:txBody>
      </p:sp>
    </p:spTree>
    <p:extLst>
      <p:ext uri="{BB962C8B-B14F-4D97-AF65-F5344CB8AC3E}">
        <p14:creationId xmlns:p14="http://schemas.microsoft.com/office/powerpoint/2010/main" val="421548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55FE-57EA-4D81-A066-63351324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 трансмиссионных механизмов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19B68-D862-47F4-B327-EE91BD62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Трансмиссионные механизмы обеспечивают </a:t>
            </a:r>
            <a:r>
              <a:rPr lang="ru-RU" b="1" dirty="0"/>
              <a:t>трансляцию </a:t>
            </a:r>
            <a:r>
              <a:rPr lang="ru-RU" dirty="0"/>
              <a:t>принимаемых на макроуровне решений в мезо- и микроэкономическую среду и </a:t>
            </a:r>
            <a:r>
              <a:rPr lang="ru-RU" b="1" dirty="0"/>
              <a:t>одновременно  имплементацию </a:t>
            </a:r>
            <a:r>
              <a:rPr lang="ru-RU" dirty="0"/>
              <a:t>на верхний уровень форм и процедур, создаваемых экономическими субъектами микро- и </a:t>
            </a:r>
            <a:r>
              <a:rPr lang="ru-RU" dirty="0" err="1"/>
              <a:t>мезоуровней</a:t>
            </a:r>
            <a:r>
              <a:rPr lang="ru-RU" dirty="0"/>
              <a:t> в ходе социальной самоорганизации. Клод </a:t>
            </a:r>
            <a:r>
              <a:rPr lang="ru-RU" dirty="0" err="1"/>
              <a:t>Менар</a:t>
            </a:r>
            <a:r>
              <a:rPr lang="ru-RU" dirty="0"/>
              <a:t> с коллегами  (Франция) ввел для изучения этих процессов категорию «</a:t>
            </a:r>
            <a:r>
              <a:rPr lang="ru-RU" dirty="0" err="1"/>
              <a:t>мезоинституты</a:t>
            </a:r>
            <a:r>
              <a:rPr lang="ru-RU" dirty="0"/>
              <a:t>» </a:t>
            </a:r>
            <a:r>
              <a:rPr lang="en-US" dirty="0"/>
              <a:t>(</a:t>
            </a:r>
            <a:r>
              <a:rPr lang="en-US" dirty="0" err="1"/>
              <a:t>Ménard</a:t>
            </a:r>
            <a:r>
              <a:rPr lang="ru-RU" dirty="0"/>
              <a:t>, </a:t>
            </a:r>
            <a:r>
              <a:rPr lang="en-US" dirty="0"/>
              <a:t>2017)</a:t>
            </a:r>
            <a:r>
              <a:rPr lang="ru-RU" dirty="0"/>
              <a:t>.</a:t>
            </a:r>
          </a:p>
          <a:p>
            <a:r>
              <a:rPr lang="ru-RU" dirty="0"/>
              <a:t>Сравнительный анализ продвижения экономических реформ в России и Китае показал, что в нашей стране таким механизмам </a:t>
            </a:r>
            <a:r>
              <a:rPr lang="ru-RU" b="1" dirty="0"/>
              <a:t>уделяется меньше внимания</a:t>
            </a:r>
            <a:r>
              <a:rPr lang="ru-RU" dirty="0"/>
              <a:t>, а  приоритет отдается принятию решений (и контролю за этими решениями) федеральным уровнем, где созданы и действуют удобные и легко мобилизуемые инструменты для реализации вырабатываемых законодательной и исполнительной властью программ экономических реформ. </a:t>
            </a:r>
            <a:r>
              <a:rPr lang="en-US" b="1" dirty="0"/>
              <a:t>COVID19</a:t>
            </a:r>
            <a:r>
              <a:rPr lang="en-US" dirty="0"/>
              <a:t> </a:t>
            </a:r>
            <a:r>
              <a:rPr lang="ru-RU" dirty="0"/>
              <a:t>поправил дело.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319FEC-C90B-4C49-B382-85109C75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766354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5987D4-F764-4E03-80AC-38EB07DA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54B5A0-7641-4F5D-8543-546DFF15C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813" y="272835"/>
            <a:ext cx="2071904" cy="15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E170-D03C-42CF-A920-11060023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проблемы институционального дизайна экономических реформ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035A8-F10C-4036-8957-F219507E2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035CE-6360-4C6A-A8FF-F9D4FCAB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663611" cy="291030"/>
          </a:xfrm>
        </p:spPr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629565-FA1F-4E6B-BFAD-1D54007D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14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674190" y="6035675"/>
            <a:ext cx="4489896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международная конференция, г. Ставрополь, 7-8 октября 2020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500" dirty="0"/>
              <a:t>Недоиспользование потенциала «низовой активности»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60" y="1690688"/>
            <a:ext cx="10264740" cy="372144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ru-RU" sz="2600" dirty="0"/>
              <a:t>Успешность институциональных реформ зависит не только от планов организаторов, но не в меньшей степени от уровня </a:t>
            </a:r>
            <a:r>
              <a:rPr lang="ru-RU" sz="2600" b="1" dirty="0"/>
              <a:t>творческой активности, доверия и поддержки</a:t>
            </a:r>
            <a:r>
              <a:rPr lang="ru-RU" sz="2600" dirty="0"/>
              <a:t> населения. Механизм обратной связи позволяет:</a:t>
            </a:r>
          </a:p>
          <a:p>
            <a:pPr marL="0" indent="0" eaLnBrk="1" hangingPunct="1">
              <a:buNone/>
            </a:pPr>
            <a:r>
              <a:rPr lang="ru-RU" sz="2600" dirty="0"/>
              <a:t>- формулировать и </a:t>
            </a:r>
            <a:r>
              <a:rPr lang="ru-RU" sz="2600" b="1" dirty="0"/>
              <a:t>выбирать различные варианты</a:t>
            </a:r>
            <a:r>
              <a:rPr lang="ru-RU" sz="2600" dirty="0"/>
              <a:t> институционального дизайна с учетом реальных потребностей;</a:t>
            </a:r>
          </a:p>
          <a:p>
            <a:pPr marL="0" indent="0" eaLnBrk="1" hangingPunct="1">
              <a:buNone/>
            </a:pPr>
            <a:r>
              <a:rPr lang="ru-RU" sz="2600" dirty="0"/>
              <a:t>- </a:t>
            </a:r>
            <a:r>
              <a:rPr lang="ru-RU" sz="2600" b="1" dirty="0"/>
              <a:t>контролировать</a:t>
            </a:r>
            <a:r>
              <a:rPr lang="ru-RU" sz="2600" dirty="0"/>
              <a:t> ход преобразований;</a:t>
            </a:r>
          </a:p>
          <a:p>
            <a:pPr marL="0" indent="0" eaLnBrk="1" hangingPunct="1">
              <a:buNone/>
            </a:pPr>
            <a:r>
              <a:rPr lang="ru-RU" sz="2600" dirty="0"/>
              <a:t>- осуществлять </a:t>
            </a:r>
            <a:r>
              <a:rPr lang="ru-RU" sz="2600" b="1" dirty="0"/>
              <a:t>коррекцию</a:t>
            </a:r>
            <a:r>
              <a:rPr lang="ru-RU" sz="2600" dirty="0"/>
              <a:t> реформ в ходе их осуществления; </a:t>
            </a:r>
          </a:p>
          <a:p>
            <a:pPr marL="0" indent="0" eaLnBrk="1" hangingPunct="1">
              <a:buNone/>
            </a:pPr>
            <a:r>
              <a:rPr lang="ru-RU" sz="2600" dirty="0"/>
              <a:t>Анализ показал, что в России, по сравнению, например, с </a:t>
            </a:r>
            <a:r>
              <a:rPr lang="ru-RU" sz="2600" b="1" dirty="0"/>
              <a:t>КНР,</a:t>
            </a:r>
            <a:r>
              <a:rPr lang="ru-RU" sz="2600" dirty="0"/>
              <a:t> данные формы задействованы существенно меньше. </a:t>
            </a: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B4567-1ECC-4ACC-BB3D-64AD8DBB58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Обратная связь.docx">
            <a:extLst>
              <a:ext uri="{FF2B5EF4-FFF2-40B4-BE49-F238E27FC236}">
                <a16:creationId xmlns:a16="http://schemas.microsoft.com/office/drawing/2014/main" id="{4878082F-47DE-4B55-91B1-04F89B76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4930775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DB895-3103-4A8B-9E37-F24EEB96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Дисбаланс доминантных и комплементарных институтов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03F79-E25E-4714-AA8D-355601622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Показано, что более эффективны те экономические реформы, дизайн которых - при преимущественной опоре на институты Х-матрицы, - одновременно предполагает </a:t>
            </a:r>
            <a:r>
              <a:rPr lang="ru-RU" b="1" dirty="0"/>
              <a:t>использование комплементарных</a:t>
            </a:r>
            <a:r>
              <a:rPr lang="ru-RU" dirty="0"/>
              <a:t> институциональных форм, соответствующих институтам Y-матрицы  (пример:  система трудовых контрактов в государственных бюджетных организациях).</a:t>
            </a:r>
          </a:p>
          <a:p>
            <a:pPr marL="0" indent="0">
              <a:buNone/>
            </a:pPr>
            <a:r>
              <a:rPr lang="ru-RU" dirty="0"/>
              <a:t>Однако </a:t>
            </a:r>
            <a:r>
              <a:rPr lang="ru-RU" b="1" dirty="0"/>
              <a:t>пропорция</a:t>
            </a:r>
            <a:r>
              <a:rPr lang="ru-RU" dirty="0"/>
              <a:t> доминантных и комплементарных форм имеет существенное значение. Анти-пример: закон о банкротстве 1998 г.. Так, в  2000 г. до  40%  дел о банкротстве содержали признаки фиктивного или преднамеренного банкротства с целью захвата активов (Кузьминов Я.,  </a:t>
            </a:r>
            <a:r>
              <a:rPr lang="ru-RU" dirty="0" err="1"/>
              <a:t>Радаев</a:t>
            </a:r>
            <a:r>
              <a:rPr lang="ru-RU" dirty="0"/>
              <a:t> В., Яковлев А., Ясин Е., 2005).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BF9843-BCC4-4C2C-8866-CFE09C67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73885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D5A2B-522A-4BEB-A82C-C9BB78D5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7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11E8-0839-4F82-B4DB-9D7AE3DA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«институциональных диссонансов» (динамический аспект)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42618-3F6D-46A2-8580-6EC3426E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dirty="0"/>
              <a:t>Институциональный диссонанс</a:t>
            </a:r>
            <a:r>
              <a:rPr lang="ru-RU" dirty="0"/>
              <a:t>» возникает  в ходе взаимодействия доминантных и комплементарных институтов (достаточно «хороших» и прогрессивных самих по себе) и обнаруживается, как правило, лишь </a:t>
            </a:r>
            <a:r>
              <a:rPr lang="ru-RU" b="1" dirty="0"/>
              <a:t>после их внедрения </a:t>
            </a:r>
            <a:r>
              <a:rPr lang="ru-RU" dirty="0"/>
              <a:t>по прошествии некоторого времени. </a:t>
            </a:r>
          </a:p>
          <a:p>
            <a:r>
              <a:rPr lang="ru-RU" dirty="0"/>
              <a:t>Один из примеров -  реформа организации финансирования научных исследований в современной России (речь идет об использовании различных источников финансирования научных исследований, проводимых отдельным ученым).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503AA0-F174-4FFF-8507-5F919B20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2917ED-7BBD-4A49-9823-EE8A9F93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49E8E-155C-4157-BE24-74CE1A8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Институциональный диссонанс в дизайне финансирования фундаментальной науки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11B2B-3912-4670-B9A6-47BB3997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10959548" cy="4665661"/>
          </a:xfrm>
        </p:spPr>
        <p:txBody>
          <a:bodyPr>
            <a:noAutofit/>
          </a:bodyPr>
          <a:lstStyle/>
          <a:p>
            <a:r>
              <a:rPr lang="ru-RU" sz="2100" dirty="0"/>
              <a:t>Основная цель - </a:t>
            </a:r>
            <a:r>
              <a:rPr lang="ru-RU" sz="2100" b="1" dirty="0"/>
              <a:t>совместить</a:t>
            </a:r>
            <a:r>
              <a:rPr lang="ru-RU" sz="2100" dirty="0"/>
              <a:t> базовое (по линии научных организаций) и дополнительное (по линии научных грантов) финансирование, т.е. использовать альтернативные институты. </a:t>
            </a:r>
          </a:p>
          <a:p>
            <a:r>
              <a:rPr lang="ru-RU" sz="2100" dirty="0"/>
              <a:t>Однако научная деятельность является </a:t>
            </a:r>
            <a:r>
              <a:rPr lang="ru-RU" sz="2100" b="1" dirty="0"/>
              <a:t>холистическим по сути процессом</a:t>
            </a:r>
            <a:r>
              <a:rPr lang="ru-RU" sz="2100" dirty="0"/>
              <a:t>, для которого принципы проектного финансирования могут быть использованы лишь в определенных случаях. </a:t>
            </a:r>
          </a:p>
          <a:p>
            <a:r>
              <a:rPr lang="ru-RU" sz="2100" dirty="0"/>
              <a:t>В результате возникла и постоянно воспроизводится ситуация, когда исследователи вынуждены порой </a:t>
            </a:r>
            <a:r>
              <a:rPr lang="ru-RU" sz="2100" b="1" dirty="0"/>
              <a:t>искусственно </a:t>
            </a:r>
            <a:r>
              <a:rPr lang="ru-RU" sz="2100" dirty="0"/>
              <a:t>разделять публикации и другие работы, выполняемые в рамках государственного задания и в рамках грантов. Причем для особо продуктивных ученых, выигрывающих гранты, это становится </a:t>
            </a:r>
            <a:r>
              <a:rPr lang="ru-RU" sz="2100" dirty="0" err="1"/>
              <a:t>бОльшей</a:t>
            </a:r>
            <a:r>
              <a:rPr lang="ru-RU" sz="2100" dirty="0"/>
              <a:t> помехой по сравнению с другими.</a:t>
            </a:r>
          </a:p>
          <a:p>
            <a:r>
              <a:rPr lang="ru-RU" sz="2100" dirty="0"/>
              <a:t>Тем самым наряду с функцией поддержки перспективных ученых возникают существенные </a:t>
            </a:r>
            <a:r>
              <a:rPr lang="ru-RU" sz="2100" b="1" dirty="0"/>
              <a:t>косвенные затраты</a:t>
            </a:r>
            <a:r>
              <a:rPr lang="ru-RU" sz="2100" dirty="0"/>
              <a:t>, мешающие их эффективной деятельности. Социальным эффектом является рост напряженности, не способствующий достижению высоких результатов, переориентация на формальные, а не содержательные стороны научной деятельности. Тем самым возникает противоречие между целями науки и складывающейся практикой ее организации. </a:t>
            </a:r>
          </a:p>
          <a:p>
            <a:endParaRPr lang="ru-RU" sz="2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5C6848-AC4F-498E-B137-CD98809A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A26145-7FCE-4993-8645-2DC144BB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69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94557-514D-43D7-9987-825D4B47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72" y="382986"/>
            <a:ext cx="9144000" cy="399361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prstClr val="black"/>
                </a:solidFill>
              </a:rPr>
              <a:t>Исследования </a:t>
            </a:r>
            <a:r>
              <a:rPr lang="ru-RU" sz="2700" b="1" dirty="0">
                <a:solidFill>
                  <a:prstClr val="black"/>
                </a:solidFill>
              </a:rPr>
              <a:t>институционального дизайна </a:t>
            </a:r>
            <a:r>
              <a:rPr lang="ru-RU" sz="2700" dirty="0">
                <a:solidFill>
                  <a:prstClr val="black"/>
                </a:solidFill>
              </a:rPr>
              <a:t>(проектирования) российских экономических реформ проводятся в Институте экономики РАН совместно с сотрудниками других научных учреждений РАН  </a:t>
            </a:r>
            <a:r>
              <a:rPr lang="ru-RU" sz="2700" b="1" dirty="0">
                <a:solidFill>
                  <a:prstClr val="black"/>
                </a:solidFill>
              </a:rPr>
              <a:t>с 2017 г</a:t>
            </a:r>
            <a:r>
              <a:rPr lang="ru-RU" sz="2700" dirty="0">
                <a:solidFill>
                  <a:prstClr val="black"/>
                </a:solidFill>
              </a:rPr>
              <a:t>. </a:t>
            </a:r>
            <a:br>
              <a:rPr lang="ru-RU" sz="2700" dirty="0">
                <a:solidFill>
                  <a:prstClr val="black"/>
                </a:solidFill>
              </a:rPr>
            </a:br>
            <a:r>
              <a:rPr lang="ru-RU" sz="2700" dirty="0">
                <a:solidFill>
                  <a:prstClr val="black"/>
                </a:solidFill>
              </a:rPr>
              <a:t>Основная цель - определить как </a:t>
            </a:r>
            <a:r>
              <a:rPr lang="ru-RU" sz="2700" b="1" dirty="0">
                <a:solidFill>
                  <a:prstClr val="black"/>
                </a:solidFill>
              </a:rPr>
              <a:t>факторы успеха, </a:t>
            </a:r>
            <a:r>
              <a:rPr lang="ru-RU" sz="2700" dirty="0">
                <a:solidFill>
                  <a:prstClr val="black"/>
                </a:solidFill>
              </a:rPr>
              <a:t>так и </a:t>
            </a:r>
            <a:r>
              <a:rPr lang="ru-RU" sz="2700" b="1" dirty="0">
                <a:solidFill>
                  <a:prstClr val="black"/>
                </a:solidFill>
              </a:rPr>
              <a:t>основные проблемы</a:t>
            </a:r>
            <a:r>
              <a:rPr lang="ru-RU" sz="2700" dirty="0">
                <a:solidFill>
                  <a:prstClr val="black"/>
                </a:solidFill>
              </a:rPr>
              <a:t>, возникающие в ходе проектной деятельности по внедрению необходимых экономических институтов.</a:t>
            </a:r>
            <a:endParaRPr lang="ru-RU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8923DC5-3A01-4277-B005-C71E0B6F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015" y="5065713"/>
            <a:ext cx="9144000" cy="6699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84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D2FBF4-81DE-4438-9494-B49CF220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3" y="356961"/>
            <a:ext cx="5326497" cy="2671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9E8DB-A319-42D5-BDF1-7F93BC8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470496"/>
            <a:ext cx="10515600" cy="4571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CC4F82-3AE6-41EE-8126-148413495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15508" y="1395949"/>
            <a:ext cx="4069596" cy="4351338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A73946-7B79-4E1E-8A51-1474054F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572000" cy="319406"/>
          </a:xfrm>
        </p:spPr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E3A9C4-2107-4B2B-9D97-59C26D13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77CD5-3E72-4107-B9BA-C0B08C59CF2A}"/>
              </a:ext>
            </a:extLst>
          </p:cNvPr>
          <p:cNvSpPr txBox="1"/>
          <p:nvPr/>
        </p:nvSpPr>
        <p:spPr>
          <a:xfrm>
            <a:off x="8130798" y="5747287"/>
            <a:ext cx="2464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" dirty="0"/>
              <a:t>https://ru.dreamstime.com/%D0%B8%D0%BB%D0%BB%D1%8E%D1%81%D1%82%D1%80%D0%B0%D1%86%D0%B8%D1%8F-%D1%88%D1%82%D0%BE%D0%BA%D0%B0-%D0%B6%D1%83%D1%80%D0%BD%D0%B0-%D0%B8%D1%81%D1%82-%D0%BF%D0%B8%D1%81%D0%B0%D1%82%D0%B5-%D1%8F-%D1%83%D1%87%D0%B5%D0%BD%D1%8B%D0%B9-%D1%83%D0%BC%D0%B0%D0%B5%D1%82-%D0%BF%D0%B8%D1%88%D0%B5%D1%82-image60551130</a:t>
            </a:r>
            <a:endParaRPr lang="ru-RU" sz="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BA821-3EE0-41D4-9F84-FE09451B741D}"/>
              </a:ext>
            </a:extLst>
          </p:cNvPr>
          <p:cNvSpPr txBox="1"/>
          <p:nvPr/>
        </p:nvSpPr>
        <p:spPr>
          <a:xfrm>
            <a:off x="628890" y="3129843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https://hbr-russia.ru/karera/lichnye-kachestva-i-navyki/p18104/</a:t>
            </a:r>
            <a:endParaRPr lang="ru-RU" sz="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1B57BD-96CF-468D-91D7-2C42E98B6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239" y="3484600"/>
            <a:ext cx="3914361" cy="2610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2CFC46-246C-4AF2-91C6-F7B4343A4939}"/>
              </a:ext>
            </a:extLst>
          </p:cNvPr>
          <p:cNvSpPr txBox="1"/>
          <p:nvPr/>
        </p:nvSpPr>
        <p:spPr>
          <a:xfrm>
            <a:off x="1088335" y="5959361"/>
            <a:ext cx="13219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Фото: </a:t>
            </a:r>
            <a:r>
              <a:rPr lang="en-GB" sz="1000" dirty="0" err="1"/>
              <a:t>Depositphotos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5375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ABC3-64B4-4186-9EEE-AF04CCD2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публикации по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17FE2-70F4-40D1-8957-917243DF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Кузьминов Я.,  </a:t>
            </a:r>
            <a:r>
              <a:rPr lang="ru-RU" dirty="0" err="1"/>
              <a:t>Радаев</a:t>
            </a:r>
            <a:r>
              <a:rPr lang="ru-RU" dirty="0"/>
              <a:t> В., Яковлев А., Ясин Е. Институты: от заимствования к выращиванию… </a:t>
            </a:r>
            <a:r>
              <a:rPr lang="en-US" dirty="0"/>
              <a:t>//</a:t>
            </a:r>
            <a:r>
              <a:rPr lang="ru-RU" dirty="0"/>
              <a:t> Вопросы экономики, 2005,  № 5. </a:t>
            </a:r>
            <a:br>
              <a:rPr lang="ru-RU" dirty="0"/>
            </a:br>
            <a:r>
              <a:rPr lang="ru-RU" dirty="0"/>
              <a:t>Кирдина-Чэндлер С.Г. Мезоуровень: новый взгляд на экономику? 2017. Научный доклад. М.: Институт экономики РАН.</a:t>
            </a:r>
          </a:p>
          <a:p>
            <a:r>
              <a:rPr lang="ru-RU" dirty="0"/>
              <a:t>Круглова М.С. Теория институционального дизайна: от поиска идеальных институтов к работам </a:t>
            </a:r>
            <a:r>
              <a:rPr lang="ru-RU" dirty="0" err="1"/>
              <a:t>блумингтонской</a:t>
            </a:r>
            <a:r>
              <a:rPr lang="ru-RU" dirty="0"/>
              <a:t> школы</a:t>
            </a:r>
            <a:r>
              <a:rPr lang="en-US" dirty="0"/>
              <a:t> </a:t>
            </a:r>
            <a:r>
              <a:rPr lang="en-GB" dirty="0"/>
              <a:t>// Terra Economicus, 2018, </a:t>
            </a:r>
            <a:r>
              <a:rPr lang="ru-RU" dirty="0"/>
              <a:t>т. 16, № 4.</a:t>
            </a:r>
          </a:p>
          <a:p>
            <a:r>
              <a:rPr lang="ru-RU" dirty="0"/>
              <a:t>Волынский А.И. Институциональный дизайн и теория реформ в российском экономическом дискурсе // </a:t>
            </a:r>
            <a:r>
              <a:rPr lang="ru-RU" dirty="0" err="1"/>
              <a:t>Terra</a:t>
            </a:r>
            <a:r>
              <a:rPr lang="ru-RU" dirty="0"/>
              <a:t> Economicus, 2018, т. 16, № 4.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9F47DC-3462-4828-A281-8AC5CE89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F1A450-9646-438B-9E99-C1074A2C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58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C114C-A2FB-4FF2-AE84-FFA18E6E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068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F22B8-B11D-4162-A0A6-A0AA2A99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3501"/>
            <a:ext cx="10515600" cy="1923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www.kirdina.ru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kirdina@bk.ru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96235-6F13-49F1-ADC2-B53879B1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DD16C9-E7CC-4FF6-A7AC-73129E8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3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8"/>
            <a:ext cx="6785812" cy="936103"/>
          </a:xfrm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1628800"/>
            <a:ext cx="1215517" cy="18258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564904"/>
            <a:ext cx="1204838" cy="1923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060849"/>
            <a:ext cx="1554264" cy="2025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340769"/>
            <a:ext cx="1481006" cy="1762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501009"/>
            <a:ext cx="1173431" cy="17807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4149081"/>
            <a:ext cx="1562407" cy="16101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1124744"/>
            <a:ext cx="1422949" cy="16407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4005064"/>
            <a:ext cx="1459941" cy="20353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3140968"/>
            <a:ext cx="1433655" cy="16307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492896"/>
            <a:ext cx="1197777" cy="1787728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99225" cy="30899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международная конференция, г. Ставрополь, 7-8 октября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6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8408B-D773-4AB3-9B8F-0CDD1BD8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CA48D-D74D-45DF-B605-D9865249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Основные определения.</a:t>
            </a:r>
          </a:p>
          <a:p>
            <a:r>
              <a:rPr lang="ru-RU" dirty="0"/>
              <a:t>Методология исследования, опирающаяся на теорию институциональных Х-</a:t>
            </a:r>
            <a:r>
              <a:rPr lang="en-US" dirty="0"/>
              <a:t>Y</a:t>
            </a:r>
            <a:r>
              <a:rPr lang="ru-RU" dirty="0"/>
              <a:t>-матриц.</a:t>
            </a:r>
          </a:p>
          <a:p>
            <a:r>
              <a:rPr lang="ru-RU" dirty="0"/>
              <a:t>Основные факторы успеха институционального дизайна экономических реформ:  итеративный (не шоковый) режим внедрения; учет эффекта «</a:t>
            </a:r>
            <a:r>
              <a:rPr lang="en-US" dirty="0"/>
              <a:t>path dependence</a:t>
            </a:r>
            <a:r>
              <a:rPr lang="ru-RU" dirty="0"/>
              <a:t>»; организация  трансмиссионных механизмов.</a:t>
            </a:r>
          </a:p>
          <a:p>
            <a:r>
              <a:rPr lang="ru-RU" dirty="0"/>
              <a:t>Основные проблемы институционального дизайна экономических реформ: недоиспользование потенциала «низовой активности», дисбаланс доминантных и комплементарных институтов, возникающие «институциональные диссонансы».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0DB793-5300-4714-9899-04CF6174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78676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1E2F1-CDC2-4144-A0BB-53D16890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27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DEFC2-8DBB-4EBF-A242-5E47C2DC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28095"/>
            <a:ext cx="10515600" cy="2852737"/>
          </a:xfrm>
        </p:spPr>
        <p:txBody>
          <a:bodyPr/>
          <a:lstStyle/>
          <a:p>
            <a:r>
              <a:rPr lang="ru-RU" dirty="0"/>
              <a:t>Основные определения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F3C0AD-7A81-4E72-9385-206C0927F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B1BCDE-9BF7-4097-BA1D-1A3E8B1F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73885" cy="501650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09FDC8-DB5A-4B13-B5FF-A0028E08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43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77F65F-959F-4807-AF77-9AF40A04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9" y="263983"/>
            <a:ext cx="7530957" cy="1527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03CBD-D3B7-49F5-A084-A8F189D4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453" y="1190201"/>
            <a:ext cx="2538574" cy="601627"/>
          </a:xfrm>
        </p:spPr>
        <p:txBody>
          <a:bodyPr>
            <a:normAutofit fontScale="90000"/>
          </a:bodyPr>
          <a:lstStyle/>
          <a:p>
            <a:r>
              <a:rPr lang="en-GB" sz="1600" dirty="0"/>
              <a:t>http://irdomracheva10.blogspot.com/2015/12/blog-post.html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DE406-2593-4779-9123-38402E3E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19" y="224541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Институциональный дизайн </a:t>
            </a:r>
            <a:r>
              <a:rPr lang="en-GB" b="1" dirty="0"/>
              <a:t> </a:t>
            </a:r>
            <a:r>
              <a:rPr lang="en-GB" dirty="0"/>
              <a:t>(Ostrom, 1990, pp. 149–153)</a:t>
            </a:r>
            <a:r>
              <a:rPr lang="ru-RU" dirty="0"/>
              <a:t> означает «преднамеренные попытки изменения свода формальных и неформальных правил» (</a:t>
            </a:r>
            <a:r>
              <a:rPr lang="ru-RU" dirty="0" err="1"/>
              <a:t>Klijn</a:t>
            </a:r>
            <a:r>
              <a:rPr lang="ru-RU" dirty="0"/>
              <a:t> &amp; Koppenjan,2006, p. 149),  «целенаправленное изменение институтов, предполагающее присутствие в экономической системе агентов, которые разрабатывают и реализуют план трансформации» (</a:t>
            </a:r>
            <a:r>
              <a:rPr lang="ru-RU" dirty="0" err="1"/>
              <a:t>Полтерович</a:t>
            </a:r>
            <a:r>
              <a:rPr lang="ru-RU" dirty="0"/>
              <a:t>, 2008, c. 7).</a:t>
            </a:r>
          </a:p>
          <a:p>
            <a:r>
              <a:rPr lang="ru-RU" b="1" dirty="0"/>
              <a:t>Успешность</a:t>
            </a:r>
            <a:r>
              <a:rPr lang="ru-RU" dirty="0"/>
              <a:t> институционального дизайна понимается как достижение поставленных в ходе экономических реформ целей в заданные сроки, «построение институциональной траектории, ведущей к намеченной цели» (</a:t>
            </a:r>
            <a:r>
              <a:rPr lang="ru-RU" dirty="0" err="1"/>
              <a:t>Полтерович</a:t>
            </a:r>
            <a:r>
              <a:rPr lang="ru-RU" dirty="0"/>
              <a:t>, 2017, c. 316).</a:t>
            </a:r>
          </a:p>
          <a:p>
            <a:r>
              <a:rPr lang="ru-RU" dirty="0"/>
              <a:t>Под </a:t>
            </a:r>
            <a:r>
              <a:rPr lang="ru-RU" b="1" dirty="0"/>
              <a:t>проблемами</a:t>
            </a:r>
            <a:r>
              <a:rPr lang="ru-RU" dirty="0"/>
              <a:t> понимаются непредвиденные негативные эффекты в ходе проведения институциональных преобразований и экономических реформ.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7DD922-FF57-458D-BB5F-6BDC74E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776627" cy="365124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73372-AA42-46F9-8AA2-1B38CFEB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4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5B5EC-3241-4476-991E-28FF847C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6873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Методология исследования, опирающаяся на теорию институциональных Х-Y-матриц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176CD6-48B2-4F8C-AEAC-4D4D51F9A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ED8FCF-4390-4A82-A0E0-4E6D4B38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04708" cy="365125"/>
          </a:xfrm>
        </p:spPr>
        <p:txBody>
          <a:bodyPr/>
          <a:lstStyle/>
          <a:p>
            <a:r>
              <a:rPr lang="ru-RU" dirty="0"/>
              <a:t>VI международная конференция, г. Ставрополь, 7-8 октября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EC33E-D002-4174-B43D-B946CB04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78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E7A681C-914E-41D8-9D63-7410809F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7260" y="583300"/>
            <a:ext cx="1069848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0" dirty="0"/>
              <a:t>Схематическое представление </a:t>
            </a:r>
            <a:r>
              <a:rPr lang="en-US" sz="4000" b="0" dirty="0"/>
              <a:t>X- </a:t>
            </a:r>
            <a:r>
              <a:rPr lang="ru-RU" sz="4000" b="0" dirty="0"/>
              <a:t>и </a:t>
            </a:r>
            <a:r>
              <a:rPr lang="en-US" sz="4000" b="0" dirty="0"/>
              <a:t> Y-</a:t>
            </a:r>
            <a:r>
              <a:rPr lang="ru-RU" sz="4000" b="0" dirty="0"/>
              <a:t>матриц</a:t>
            </a:r>
          </a:p>
        </p:txBody>
      </p:sp>
      <p:sp>
        <p:nvSpPr>
          <p:cNvPr id="34819" name="Текст 18">
            <a:extLst>
              <a:ext uri="{FF2B5EF4-FFF2-40B4-BE49-F238E27FC236}">
                <a16:creationId xmlns:a16="http://schemas.microsoft.com/office/drawing/2014/main" id="{6BA8939B-8419-42BF-9C97-5541573E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8763000" cy="121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1600" b="1" dirty="0"/>
              <a:t>* </a:t>
            </a:r>
            <a:r>
              <a:rPr lang="ru-RU" altLang="ru-RU" sz="1600" b="1" dirty="0" err="1"/>
              <a:t>Редистрибутивная</a:t>
            </a:r>
            <a:r>
              <a:rPr lang="ru-RU" altLang="ru-RU" sz="1600" b="1" dirty="0"/>
              <a:t> экономика                                        * 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Рыночная экономика (купля-продажа)</a:t>
            </a:r>
            <a:r>
              <a:rPr lang="en-US" altLang="ru-RU" sz="1600" b="1" dirty="0"/>
              <a:t> </a:t>
            </a:r>
          </a:p>
          <a:p>
            <a:pPr eaLnBrk="1" hangingPunct="1"/>
            <a:r>
              <a:rPr lang="en-US" altLang="ru-RU" sz="1600" b="1" dirty="0"/>
              <a:t>   </a:t>
            </a:r>
            <a:r>
              <a:rPr lang="ru-RU" altLang="ru-RU" sz="1600" b="1" dirty="0"/>
              <a:t>во главе с Центром</a:t>
            </a:r>
          </a:p>
          <a:p>
            <a:pPr eaLnBrk="1" hangingPunct="1"/>
            <a:r>
              <a:rPr lang="ru-RU" altLang="ru-RU" sz="1600" b="1" dirty="0"/>
              <a:t> * Централизованная структура </a:t>
            </a:r>
            <a:r>
              <a:rPr lang="en-US" altLang="ru-RU" sz="1600" b="1" dirty="0"/>
              <a:t> (top-down model)       </a:t>
            </a:r>
            <a:r>
              <a:rPr lang="ru-RU" altLang="ru-RU" sz="1600" b="1" dirty="0"/>
              <a:t>* Федеративная структура </a:t>
            </a:r>
            <a:r>
              <a:rPr lang="en-US" altLang="ru-RU" sz="1600" b="1" dirty="0"/>
              <a:t> (bottom-up model) </a:t>
            </a:r>
          </a:p>
          <a:p>
            <a:pPr eaLnBrk="1" hangingPunct="1"/>
            <a:r>
              <a:rPr lang="ru-RU" altLang="ru-RU" sz="1600" b="1" dirty="0"/>
              <a:t>* </a:t>
            </a:r>
            <a:r>
              <a:rPr lang="ru-RU" altLang="ru-RU" sz="1600" b="1" dirty="0" err="1"/>
              <a:t>Коммунитарная</a:t>
            </a:r>
            <a:r>
              <a:rPr lang="ru-RU" altLang="ru-RU" sz="1600" b="1" dirty="0"/>
              <a:t> идеология (Мы над Я)        </a:t>
            </a:r>
            <a:r>
              <a:rPr lang="en-US" altLang="ru-RU" sz="1600" b="1" dirty="0"/>
              <a:t>                </a:t>
            </a:r>
            <a:r>
              <a:rPr lang="ru-RU" altLang="ru-RU" sz="1600" b="1" dirty="0"/>
              <a:t>*</a:t>
            </a:r>
            <a:r>
              <a:rPr lang="en-US" altLang="ru-RU" sz="1600" b="1" dirty="0"/>
              <a:t>  </a:t>
            </a:r>
            <a:r>
              <a:rPr lang="ru-RU" altLang="ru-RU" sz="1600" b="1" dirty="0"/>
              <a:t>Индивидуалистская идеология (Я над Мы)</a:t>
            </a:r>
          </a:p>
        </p:txBody>
      </p:sp>
      <p:sp>
        <p:nvSpPr>
          <p:cNvPr id="34820" name="Номер слайда 13">
            <a:extLst>
              <a:ext uri="{FF2B5EF4-FFF2-40B4-BE49-F238E27FC236}">
                <a16:creationId xmlns:a16="http://schemas.microsoft.com/office/drawing/2014/main" id="{251C85B1-104A-4072-BD8F-08882F6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C7E86-245A-41FF-86E3-9C0C3184DF0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20">
            <a:extLst>
              <a:ext uri="{FF2B5EF4-FFF2-40B4-BE49-F238E27FC236}">
                <a16:creationId xmlns:a16="http://schemas.microsoft.com/office/drawing/2014/main" id="{7839FAFF-FF8D-4CB9-8315-A26D346B9E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16275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X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2" name="AutoShape 21">
            <a:extLst>
              <a:ext uri="{FF2B5EF4-FFF2-40B4-BE49-F238E27FC236}">
                <a16:creationId xmlns:a16="http://schemas.microsoft.com/office/drawing/2014/main" id="{14827D63-987A-4B6C-B441-6E8A4F8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Y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3" name="Text Box 24">
            <a:extLst>
              <a:ext uri="{FF2B5EF4-FFF2-40B4-BE49-F238E27FC236}">
                <a16:creationId xmlns:a16="http://schemas.microsoft.com/office/drawing/2014/main" id="{9D55BCA3-BC67-45B9-A4F2-E5676A30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88" y="1700213"/>
            <a:ext cx="3934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err="1">
                <a:latin typeface="Tahoma" panose="020B0604030504040204" pitchFamily="34" charset="0"/>
              </a:rPr>
              <a:t>Редистрибутивная</a:t>
            </a:r>
            <a:r>
              <a:rPr lang="ru-RU" altLang="ru-RU" b="1" i="1" dirty="0">
                <a:latin typeface="Tahoma" panose="020B0604030504040204" pitchFamily="34" charset="0"/>
              </a:rPr>
              <a:t> экономика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33F69DCC-C25C-4D18-9438-03DD6CBABBC6}"/>
              </a:ext>
            </a:extLst>
          </p:cNvPr>
          <p:cNvSpPr txBox="1">
            <a:spLocks noChangeArrowheads="1"/>
          </p:cNvSpPr>
          <p:nvPr/>
        </p:nvSpPr>
        <p:spPr bwMode="auto">
          <a:xfrm rot="17966816">
            <a:off x="4139858" y="3080329"/>
            <a:ext cx="251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latin typeface="Tahoma" panose="020B0604030504040204" pitchFamily="34" charset="0"/>
              </a:rPr>
              <a:t>Коммунитарная</a:t>
            </a:r>
            <a:r>
              <a:rPr lang="ru-RU" altLang="ru-RU" b="1" dirty="0">
                <a:latin typeface="Tahoma" panose="020B0604030504040204" pitchFamily="34" charset="0"/>
              </a:rPr>
              <a:t> идеология</a:t>
            </a:r>
          </a:p>
        </p:txBody>
      </p:sp>
      <p:sp>
        <p:nvSpPr>
          <p:cNvPr id="34825" name="Text Box 27">
            <a:extLst>
              <a:ext uri="{FF2B5EF4-FFF2-40B4-BE49-F238E27FC236}">
                <a16:creationId xmlns:a16="http://schemas.microsoft.com/office/drawing/2014/main" id="{3D94464F-1773-4CB4-91FC-5C9989BA9B2C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1870112" y="3057091"/>
            <a:ext cx="31288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atin typeface="Tahoma" panose="020B0604030504040204" pitchFamily="34" charset="0"/>
              </a:rPr>
              <a:t>Унитарно-централизованное политическое устройство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34826" name="Text Box 28">
            <a:extLst>
              <a:ext uri="{FF2B5EF4-FFF2-40B4-BE49-F238E27FC236}">
                <a16:creationId xmlns:a16="http://schemas.microsoft.com/office/drawing/2014/main" id="{A70CFB4D-47B0-498E-BD8C-D37D0B3C233A}"/>
              </a:ext>
            </a:extLst>
          </p:cNvPr>
          <p:cNvSpPr txBox="1">
            <a:spLocks noChangeArrowheads="1"/>
          </p:cNvSpPr>
          <p:nvPr/>
        </p:nvSpPr>
        <p:spPr bwMode="auto">
          <a:xfrm rot="18095753">
            <a:off x="5235029" y="2656875"/>
            <a:ext cx="28638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Федеративное политическое устройство</a:t>
            </a:r>
          </a:p>
        </p:txBody>
      </p:sp>
      <p:sp>
        <p:nvSpPr>
          <p:cNvPr id="34827" name="Text Box 29">
            <a:extLst>
              <a:ext uri="{FF2B5EF4-FFF2-40B4-BE49-F238E27FC236}">
                <a16:creationId xmlns:a16="http://schemas.microsoft.com/office/drawing/2014/main" id="{30E502EB-7312-4715-9061-D759CC722F54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7344960" y="2860143"/>
            <a:ext cx="3005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Индивидуалистская идеология</a:t>
            </a:r>
          </a:p>
        </p:txBody>
      </p:sp>
      <p:sp>
        <p:nvSpPr>
          <p:cNvPr id="34828" name="Text Box 30">
            <a:extLst>
              <a:ext uri="{FF2B5EF4-FFF2-40B4-BE49-F238E27FC236}">
                <a16:creationId xmlns:a16="http://schemas.microsoft.com/office/drawing/2014/main" id="{064BCE45-6AD2-4318-8527-41C0233B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610" y="4365626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Рыночная экономика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66584A4-FF2D-4A6C-BB34-D0E10892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26940" cy="305355"/>
          </a:xfrm>
        </p:spPr>
        <p:txBody>
          <a:bodyPr/>
          <a:lstStyle/>
          <a:p>
            <a:pPr>
              <a:defRPr/>
            </a:pPr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630" y="556591"/>
            <a:ext cx="10709910" cy="14265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Как правило, в каждой стране  одна матрица </a:t>
            </a:r>
            <a:r>
              <a:rPr lang="ru-RU" sz="3600" b="1" dirty="0"/>
              <a:t>доминирует</a:t>
            </a:r>
            <a:r>
              <a:rPr lang="ru-RU" sz="3600" dirty="0"/>
              <a:t>, другая является </a:t>
            </a:r>
            <a:r>
              <a:rPr lang="ru-RU" sz="3600" b="1" dirty="0"/>
              <a:t>комплементарной</a:t>
            </a:r>
            <a:r>
              <a:rPr lang="ru-RU" sz="3600" dirty="0"/>
              <a:t>.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66989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3106529" y="6137651"/>
            <a:ext cx="593391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VI международная конференция, г. Ставрополь, 7-8 октября 2020</a:t>
            </a:r>
            <a:endParaRPr lang="ru-RU" dirty="0"/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524001" y="2091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51076" y="1983172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1981200" y="4896618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Россия</a:t>
            </a:r>
            <a:r>
              <a:rPr lang="ru-RU" dirty="0">
                <a:latin typeface="+mj-lt"/>
              </a:rPr>
              <a:t>, Китай, Индия,</a:t>
            </a:r>
            <a:r>
              <a:rPr lang="en-US" dirty="0">
                <a:latin typeface="+mj-lt"/>
              </a:rPr>
              <a:t>                 </a:t>
            </a:r>
            <a:r>
              <a:rPr lang="ru-RU" dirty="0">
                <a:latin typeface="+mj-lt"/>
              </a:rPr>
              <a:t>      Европа и другие западные </a:t>
            </a:r>
            <a:r>
              <a:rPr lang="en-US" dirty="0">
                <a:latin typeface="+mj-lt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            многие страны Азии, </a:t>
            </a:r>
            <a:r>
              <a:rPr lang="en-US" dirty="0">
                <a:latin typeface="+mj-lt"/>
              </a:rPr>
              <a:t>           </a:t>
            </a:r>
            <a:r>
              <a:rPr lang="ru-RU" dirty="0">
                <a:latin typeface="+mj-lt"/>
              </a:rPr>
              <a:t>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страны: США, Канада, Австралия, </a:t>
            </a:r>
            <a:r>
              <a:rPr lang="en-US" dirty="0">
                <a:latin typeface="+mj-lt"/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Латинской Америки                             Новая Зеландия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                 </a:t>
            </a:r>
            <a:r>
              <a:rPr lang="en-US" sz="1600" dirty="0">
                <a:latin typeface="+mj-lt"/>
              </a:rPr>
              <a:t> 	</a:t>
            </a:r>
            <a:r>
              <a:rPr lang="en-US" sz="1400" dirty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591098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2353</Words>
  <Application>Microsoft Office PowerPoint</Application>
  <PresentationFormat>Широкоэкранный</PresentationFormat>
  <Paragraphs>169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Monotype Corsiva</vt:lpstr>
      <vt:lpstr>Tahoma</vt:lpstr>
      <vt:lpstr>Verdana</vt:lpstr>
      <vt:lpstr>Wingdings</vt:lpstr>
      <vt:lpstr>1_Тема Office</vt:lpstr>
      <vt:lpstr>Тема Office</vt:lpstr>
      <vt:lpstr>ИНСТИТУЦИОНАЛЬНЫЙ ДИЗАЙН РОССИЙСКИХ ЭКОНОМИЧЕСКИХ РЕФОРМ: ОСНОВНЫЕ ВЫЗОВЫ</vt:lpstr>
      <vt:lpstr>Исследования институционального дизайна (проектирования) российских экономических реформ проводятся в Институте экономики РАН совместно с сотрудниками других научных учреждений РАН  с 2017 г.  Основная цель - определить как факторы успеха, так и основные проблемы, возникающие в ходе проектной деятельности по внедрению необходимых экономических институтов.</vt:lpstr>
      <vt:lpstr> </vt:lpstr>
      <vt:lpstr>План доклада</vt:lpstr>
      <vt:lpstr>Основные определения</vt:lpstr>
      <vt:lpstr>http://irdomracheva10.blogspot.com/2015/12/blog-post.html</vt:lpstr>
      <vt:lpstr>Методология исследования, опирающаяся на теорию институциональных Х-Y-матриц  </vt:lpstr>
      <vt:lpstr>Схематическое представление X- и  Y-матриц</vt:lpstr>
      <vt:lpstr>Как правило, в каждой стране  одна матрица доминирует, другая является комплементарной.</vt:lpstr>
      <vt:lpstr>Экономические институты (подробнее см. Кирдина, 2014;  Бессонова, 1997)</vt:lpstr>
      <vt:lpstr>Основные факторы успеха институционального дизайна экономических реформ</vt:lpstr>
      <vt:lpstr>Итеративный (не шоковый) режим внедрения</vt:lpstr>
      <vt:lpstr>Преимущества итеративного внедрения и учет эффекта “path dependence”</vt:lpstr>
      <vt:lpstr>Организация  трансмиссионных механизмов</vt:lpstr>
      <vt:lpstr>Основные проблемы институционального дизайна экономических реформ</vt:lpstr>
      <vt:lpstr>Недоиспользование потенциала «низовой активности»</vt:lpstr>
      <vt:lpstr>Дисбаланс доминантных и комплементарных институтов</vt:lpstr>
      <vt:lpstr>Проблема «институциональных диссонансов» (динамический аспект)</vt:lpstr>
      <vt:lpstr>Институциональный диссонанс в дизайне финансирования фундаментальной науки </vt:lpstr>
      <vt:lpstr>    </vt:lpstr>
      <vt:lpstr>Некоторые публикации по теме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институциональных    Х-Y матриц как результат системного теоретизирования</dc:title>
  <dc:creator>Svetlana Kirdina</dc:creator>
  <cp:lastModifiedBy>Svetlana Kirdina</cp:lastModifiedBy>
  <cp:revision>49</cp:revision>
  <dcterms:created xsi:type="dcterms:W3CDTF">2020-02-21T11:17:43Z</dcterms:created>
  <dcterms:modified xsi:type="dcterms:W3CDTF">2020-10-07T04:54:39Z</dcterms:modified>
</cp:coreProperties>
</file>