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3"/>
  </p:notesMasterIdLst>
  <p:sldIdLst>
    <p:sldId id="289" r:id="rId2"/>
    <p:sldId id="259" r:id="rId3"/>
    <p:sldId id="288" r:id="rId4"/>
    <p:sldId id="287" r:id="rId5"/>
    <p:sldId id="305" r:id="rId6"/>
    <p:sldId id="303" r:id="rId7"/>
    <p:sldId id="316" r:id="rId8"/>
    <p:sldId id="304" r:id="rId9"/>
    <p:sldId id="260" r:id="rId10"/>
    <p:sldId id="274" r:id="rId11"/>
    <p:sldId id="267" r:id="rId12"/>
    <p:sldId id="273" r:id="rId13"/>
    <p:sldId id="277" r:id="rId14"/>
    <p:sldId id="278" r:id="rId15"/>
    <p:sldId id="261" r:id="rId16"/>
    <p:sldId id="280" r:id="rId17"/>
    <p:sldId id="306" r:id="rId18"/>
    <p:sldId id="307" r:id="rId19"/>
    <p:sldId id="308" r:id="rId20"/>
    <p:sldId id="309" r:id="rId21"/>
    <p:sldId id="310" r:id="rId22"/>
    <p:sldId id="311" r:id="rId23"/>
    <p:sldId id="312" r:id="rId24"/>
    <p:sldId id="279" r:id="rId25"/>
    <p:sldId id="301" r:id="rId26"/>
    <p:sldId id="302" r:id="rId27"/>
    <p:sldId id="263" r:id="rId28"/>
    <p:sldId id="268" r:id="rId29"/>
    <p:sldId id="281" r:id="rId30"/>
    <p:sldId id="285" r:id="rId31"/>
    <p:sldId id="286" r:id="rId32"/>
    <p:sldId id="313" r:id="rId33"/>
    <p:sldId id="270" r:id="rId34"/>
    <p:sldId id="258" r:id="rId35"/>
    <p:sldId id="294" r:id="rId36"/>
    <p:sldId id="293" r:id="rId37"/>
    <p:sldId id="292" r:id="rId38"/>
    <p:sldId id="291" r:id="rId39"/>
    <p:sldId id="290" r:id="rId40"/>
    <p:sldId id="297" r:id="rId41"/>
    <p:sldId id="282" r:id="rId42"/>
    <p:sldId id="300" r:id="rId43"/>
    <p:sldId id="269" r:id="rId44"/>
    <p:sldId id="284" r:id="rId45"/>
    <p:sldId id="275" r:id="rId46"/>
    <p:sldId id="296" r:id="rId47"/>
    <p:sldId id="315" r:id="rId48"/>
    <p:sldId id="299" r:id="rId49"/>
    <p:sldId id="257" r:id="rId50"/>
    <p:sldId id="314" r:id="rId51"/>
    <p:sldId id="26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06" autoAdjust="0"/>
  </p:normalViewPr>
  <p:slideViewPr>
    <p:cSldViewPr snapToGrid="0" snapToObjects="1">
      <p:cViewPr varScale="1">
        <p:scale>
          <a:sx n="53" d="100"/>
          <a:sy n="53" d="100"/>
        </p:scale>
        <p:origin x="-1644" y="-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812CC-1667-4F6F-832D-68FC45724A4F}" type="datetimeFigureOut">
              <a:rPr lang="ru-RU" smtClean="0"/>
              <a:pPr/>
              <a:t>07.09.2016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DD2D16-49BA-4EDB-923B-47313A1FD83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Поскольку доклад был  распространен заранее, в презентации я хочу подробнее остановиться на тех вопросах, которые в нем были лишь обозначены, и не тратить время на то, что в докладе подробно расписано. Конечно, надо будет сказать что-то по поводу экономики, географии и институтах. Несколько более подробно я хотела бы осветить методологию нашего исследования, а также более наглядно представить результаты. В заключение – некоторые практические выводы для современной экономической политики. </a:t>
            </a:r>
          </a:p>
          <a:p>
            <a:r>
              <a:rPr lang="ru-RU" sz="1200" kern="1200" dirty="0" smtClean="0">
                <a:solidFill>
                  <a:schemeClr val="tx1"/>
                </a:solidFill>
                <a:latin typeface="+mn-lt"/>
                <a:ea typeface="+mn-ea"/>
                <a:cs typeface="+mn-cs"/>
              </a:rPr>
              <a:t>Можно предположить, что большинство экономистов -  несмотря на различия в своих взглядах -  заинтересованы в поиске  закономерностей, ведущих страны к экономическому благополучию. Поэтому каждый раз выявление учеными новых факторов, которые на это влияют, вызывает не только вполне понятную в среде коллег зависть, но и определенный энтузиазм</a:t>
            </a:r>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5E9505A-3D23-4D04-8130-9D91062F3EE2}" type="slidenum">
              <a:rPr lang="ru-RU" smtClean="0"/>
              <a:pPr>
                <a:defRPr/>
              </a:pPr>
              <a:t>18</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15FDDC2-A085-427A-96B7-ABB82645A687}" type="slidenum">
              <a:rPr lang="ru-RU" smtClean="0">
                <a:latin typeface="Arial" charset="0"/>
              </a:rPr>
              <a:pPr/>
              <a:t>19</a:t>
            </a:fld>
            <a:endParaRPr lang="ru-RU" smtClean="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ru-RU" dirty="0" smtClean="0">
                <a:latin typeface="Arial" charset="0"/>
              </a:rPr>
              <a:t>Теперь в политике. Исходно это сопоставление институтов появилось перед одной из моих первых поездок на зарубежную конференцию, в докладе о политических институтах. Надо было сопоставить. Материал для определения институтов Х-матрицы (наших) – не только СССР, но также из работ наших дореволюционных ученых конца 19 века -  активно сопоставлявших политические институты России и Западной Европы – Безобразов, </a:t>
            </a:r>
            <a:r>
              <a:rPr lang="ru-RU" dirty="0" err="1" smtClean="0">
                <a:latin typeface="Arial" charset="0"/>
              </a:rPr>
              <a:t>Градовский</a:t>
            </a:r>
            <a:r>
              <a:rPr lang="ru-RU" dirty="0" smtClean="0">
                <a:latin typeface="Arial" charset="0"/>
              </a:rPr>
              <a:t>, </a:t>
            </a:r>
            <a:r>
              <a:rPr lang="ru-RU" dirty="0" err="1" smtClean="0">
                <a:latin typeface="Arial" charset="0"/>
              </a:rPr>
              <a:t>Мрочек-Дроздовский</a:t>
            </a:r>
            <a:r>
              <a:rPr lang="ru-RU" dirty="0" smtClean="0">
                <a:latin typeface="Arial" charset="0"/>
              </a:rPr>
              <a:t>, Васильчиков и др.). Например, лингвистический парадокс Центр во главе вертикали - и то и другое верно!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611D794-4D9A-4C7A-A14E-55125DA63450}" type="slidenum">
              <a:rPr lang="ru-RU" smtClean="0">
                <a:latin typeface="Arial" charset="0"/>
              </a:rPr>
              <a:pPr/>
              <a:t>21</a:t>
            </a:fld>
            <a:endParaRPr lang="ru-RU" smtClean="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algn="l" eaLnBrk="1" hangingPunct="1"/>
            <a:r>
              <a:rPr lang="ru-RU" dirty="0" smtClean="0">
                <a:latin typeface="Arial" charset="0"/>
              </a:rPr>
              <a:t>Идеологические институты – это </a:t>
            </a:r>
            <a:r>
              <a:rPr lang="ru-RU" dirty="0" err="1" smtClean="0">
                <a:latin typeface="Arial" charset="0"/>
              </a:rPr>
              <a:t>институционализированные</a:t>
            </a:r>
            <a:r>
              <a:rPr lang="ru-RU" dirty="0" smtClean="0">
                <a:latin typeface="Arial" charset="0"/>
              </a:rPr>
              <a:t> обществом в целом (независимо от классовых и групповых интересов) нормы, правила поведения. отношение людей к социальной действительности и друг к другу, имеющие исторически непреходящий воспроизводящийся характер. Для Х-матрицы характерны, справедливы, признанны коллективизм, эгалитаризм и порядок </a:t>
            </a:r>
            <a:r>
              <a:rPr lang="ru-RU" dirty="0" err="1" smtClean="0">
                <a:latin typeface="Arial" charset="0"/>
              </a:rPr>
              <a:t>коммунитарная</a:t>
            </a:r>
            <a:r>
              <a:rPr lang="ru-RU" dirty="0" smtClean="0">
                <a:latin typeface="Arial" charset="0"/>
              </a:rPr>
              <a:t> идеология и т.д.  Для У, соответственно, индивидуализм, стратификация, свобода…  – индивидуалистская  идеология.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5E9505A-3D23-4D04-8130-9D91062F3EE2}" type="slidenum">
              <a:rPr lang="ru-RU" smtClean="0"/>
              <a:pPr>
                <a:defRPr/>
              </a:pPr>
              <a:t>22</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163BA0-9A3B-41DE-803A-02DB749D390B}" type="slidenum">
              <a:rPr lang="ru-RU" smtClean="0"/>
              <a:pPr fontAlgn="base">
                <a:spcBef>
                  <a:spcPct val="0"/>
                </a:spcBef>
                <a:spcAft>
                  <a:spcPct val="0"/>
                </a:spcAft>
                <a:defRPr/>
              </a:pPr>
              <a:t>24</a:t>
            </a:fld>
            <a:endParaRPr lang="ru-RU"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Доминирующая матрица институтов задает границы проявления матрицы </a:t>
            </a:r>
            <a:r>
              <a:rPr lang="ru-RU" dirty="0" err="1" smtClean="0"/>
              <a:t>комплементарных</a:t>
            </a:r>
            <a:r>
              <a:rPr lang="ru-RU" dirty="0" smtClean="0"/>
              <a:t> институтов. Это на схеме представлено. «Фишка» в том, что доминирование одной из матриц имеет исторически непреходящий характер, оно постоянно. Революции, как правило, упрочивают это положение. </a:t>
            </a:r>
          </a:p>
          <a:p>
            <a:pPr marL="0" marR="0" indent="0" algn="l" defTabSz="914400" rtl="0" eaLnBrk="1" fontAlgn="auto" latinLnBrk="0" hangingPunct="1">
              <a:lnSpc>
                <a:spcPct val="100000"/>
              </a:lnSpc>
              <a:spcBef>
                <a:spcPct val="0"/>
              </a:spcBef>
              <a:spcAft>
                <a:spcPts val="0"/>
              </a:spcAft>
              <a:buClrTx/>
              <a:buSzTx/>
              <a:buFontTx/>
              <a:buNone/>
              <a:tabLst/>
              <a:defRPr/>
            </a:pPr>
            <a:r>
              <a:rPr lang="ru-RU" sz="1200" kern="1200" dirty="0" smtClean="0">
                <a:solidFill>
                  <a:schemeClr val="tx1"/>
                </a:solidFill>
                <a:latin typeface="+mn-lt"/>
                <a:ea typeface="+mn-ea"/>
                <a:cs typeface="+mn-cs"/>
              </a:rPr>
              <a:t>Была высказана гипотеза, что условием доминирования той или иной матрицы является характер внешней  среды. Х-матрица доминирует в условиях коммунальной материально-технологической среды, а </a:t>
            </a:r>
            <a:r>
              <a:rPr lang="en-US" sz="1200" kern="1200" dirty="0" smtClean="0">
                <a:solidFill>
                  <a:schemeClr val="tx1"/>
                </a:solidFill>
                <a:latin typeface="+mn-lt"/>
                <a:ea typeface="+mn-ea"/>
                <a:cs typeface="+mn-cs"/>
              </a:rPr>
              <a:t>Y</a:t>
            </a:r>
            <a:r>
              <a:rPr lang="ru-RU" sz="1200" kern="1200" dirty="0" smtClean="0">
                <a:solidFill>
                  <a:schemeClr val="tx1"/>
                </a:solidFill>
                <a:latin typeface="+mn-lt"/>
                <a:ea typeface="+mn-ea"/>
                <a:cs typeface="+mn-cs"/>
              </a:rPr>
              <a:t>-матрица – в условиях </a:t>
            </a:r>
            <a:r>
              <a:rPr lang="ru-RU" sz="1200" kern="1200" dirty="0" err="1" smtClean="0">
                <a:solidFill>
                  <a:schemeClr val="tx1"/>
                </a:solidFill>
                <a:latin typeface="+mn-lt"/>
                <a:ea typeface="+mn-ea"/>
                <a:cs typeface="+mn-cs"/>
              </a:rPr>
              <a:t>некоммунальной</a:t>
            </a:r>
            <a:r>
              <a:rPr lang="ru-RU" sz="1200" kern="1200" dirty="0" smtClean="0">
                <a:solidFill>
                  <a:schemeClr val="tx1"/>
                </a:solidFill>
                <a:latin typeface="+mn-lt"/>
                <a:ea typeface="+mn-ea"/>
                <a:cs typeface="+mn-cs"/>
              </a:rPr>
              <a:t> среды. Становлению преимущественно коммунальной (единой, интегральной) материально-технологической среды способствуют высокий уровень хозяйственных рисков в ареале возникновения государства и высокая неоднородность (или, наоборот, излишняя однородность) условий ведения хозяйства на его территории. В свою очередь, </a:t>
            </a:r>
            <a:r>
              <a:rPr lang="ru-RU" sz="1200" kern="1200" dirty="0" err="1" smtClean="0">
                <a:solidFill>
                  <a:schemeClr val="tx1"/>
                </a:solidFill>
                <a:latin typeface="+mn-lt"/>
                <a:ea typeface="+mn-ea"/>
                <a:cs typeface="+mn-cs"/>
              </a:rPr>
              <a:t>некоммунальная</a:t>
            </a:r>
            <a:r>
              <a:rPr lang="ru-RU" sz="1200" kern="1200" dirty="0" smtClean="0">
                <a:solidFill>
                  <a:schemeClr val="tx1"/>
                </a:solidFill>
                <a:latin typeface="+mn-lt"/>
                <a:ea typeface="+mn-ea"/>
                <a:cs typeface="+mn-cs"/>
              </a:rPr>
              <a:t> (разложимая на части) материально-технологическая среда оказывается эффективной и преобладает на территории государств, где уровень хозяйственных рисков относительно невысок, а различие условий ведения хозяйства находится в некоем оптимальном диапазоне. </a:t>
            </a:r>
            <a:r>
              <a:rPr lang="ru-RU" sz="1200" b="1" kern="1200" dirty="0" smtClean="0">
                <a:solidFill>
                  <a:schemeClr val="tx1"/>
                </a:solidFill>
                <a:latin typeface="+mn-lt"/>
                <a:ea typeface="+mn-ea"/>
                <a:cs typeface="+mn-cs"/>
              </a:rPr>
              <a:t>Сегодняшнее исследование – ответ Дмитрию Семеновичу Львову на его вопрос, заданный в стенах этого института более 10 лет назад. </a:t>
            </a:r>
          </a:p>
          <a:p>
            <a:pPr eaLnBrk="1" hangingPunct="1">
              <a:spcBef>
                <a:spcPct val="0"/>
              </a:spcBef>
            </a:pPr>
            <a:endParaRPr lang="ru-RU"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сумме страны производят 90% мирового ВВП. </a:t>
            </a:r>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27</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Методика исследования включала несколько этапов: 1) выборку стран для анализа; 2) формирование набора индикаторов, описывающих особенности внешней среды - климатические показатели, обеспеченность минеральными ресурсами, характер освоенности территории, обеспеченность ее водными артериями, выход к морям и др.; 3) выбор методов, позволяющих  определить связи между признаками внешней среды и доминирующей институциональной  матрицей; 4) проведение и анализ расчетов с использованием </a:t>
            </a:r>
            <a:r>
              <a:rPr lang="ru-RU" sz="1200" i="1" kern="1200" dirty="0" smtClean="0">
                <a:solidFill>
                  <a:schemeClr val="tx1"/>
                </a:solidFill>
                <a:latin typeface="+mn-lt"/>
                <a:ea typeface="+mn-ea"/>
                <a:cs typeface="+mn-cs"/>
              </a:rPr>
              <a:t>эталонной выборки</a:t>
            </a:r>
            <a:r>
              <a:rPr lang="ru-RU" sz="1200" kern="1200" dirty="0" smtClean="0">
                <a:solidFill>
                  <a:schemeClr val="tx1"/>
                </a:solidFill>
                <a:latin typeface="+mn-lt"/>
                <a:ea typeface="+mn-ea"/>
                <a:cs typeface="+mn-cs"/>
              </a:rPr>
              <a:t> стран,  для которых тип доминирующей матрицы (Х- или </a:t>
            </a:r>
            <a:r>
              <a:rPr lang="en-US" sz="1200" kern="1200" dirty="0" smtClean="0">
                <a:solidFill>
                  <a:schemeClr val="tx1"/>
                </a:solidFill>
                <a:latin typeface="+mn-lt"/>
                <a:ea typeface="+mn-ea"/>
                <a:cs typeface="+mn-cs"/>
              </a:rPr>
              <a:t>Y</a:t>
            </a:r>
            <a:r>
              <a:rPr lang="ru-RU" sz="1200" kern="1200" dirty="0" smtClean="0">
                <a:solidFill>
                  <a:schemeClr val="tx1"/>
                </a:solidFill>
                <a:latin typeface="+mn-lt"/>
                <a:ea typeface="+mn-ea"/>
                <a:cs typeface="+mn-cs"/>
              </a:rPr>
              <a:t>-) был известен. Начиная со второго этапа, работа носила итеративный характер, что позволяло уточнять структуру признакового пространства и постоянно корректировать используемые процедуры расчетов (подробное описание методики см. в: Кирилюк, Волынский, Круглова, Кузнецова, Рубинштейн, </a:t>
            </a:r>
            <a:r>
              <a:rPr lang="ru-RU" sz="1200" kern="1200" dirty="0" err="1" smtClean="0">
                <a:solidFill>
                  <a:schemeClr val="tx1"/>
                </a:solidFill>
                <a:latin typeface="+mn-lt"/>
                <a:ea typeface="+mn-ea"/>
                <a:cs typeface="+mn-cs"/>
              </a:rPr>
              <a:t>Сенько</a:t>
            </a:r>
            <a:r>
              <a:rPr lang="ru-RU" sz="1200" kern="1200" dirty="0" smtClean="0">
                <a:solidFill>
                  <a:schemeClr val="tx1"/>
                </a:solidFill>
                <a:latin typeface="+mn-lt"/>
                <a:ea typeface="+mn-ea"/>
                <a:cs typeface="+mn-cs"/>
              </a:rPr>
              <a:t>, 2015; Кирдина, Кузнецова, </a:t>
            </a:r>
            <a:r>
              <a:rPr lang="ru-RU" sz="1200" kern="1200" dirty="0" err="1" smtClean="0">
                <a:solidFill>
                  <a:schemeClr val="tx1"/>
                </a:solidFill>
                <a:latin typeface="+mn-lt"/>
                <a:ea typeface="+mn-ea"/>
                <a:cs typeface="+mn-cs"/>
              </a:rPr>
              <a:t>Сенько</a:t>
            </a:r>
            <a:r>
              <a:rPr lang="ru-RU" sz="1200" kern="1200" dirty="0" smtClean="0">
                <a:solidFill>
                  <a:schemeClr val="tx1"/>
                </a:solidFill>
                <a:latin typeface="+mn-lt"/>
                <a:ea typeface="+mn-ea"/>
                <a:cs typeface="+mn-cs"/>
              </a:rPr>
              <a:t>, 2015). </a:t>
            </a:r>
          </a:p>
          <a:p>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28</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Можно видеть, что </a:t>
            </a:r>
            <a:r>
              <a:rPr lang="en-US" dirty="0" smtClean="0"/>
              <a:t>Y</a:t>
            </a:r>
            <a:r>
              <a:rPr lang="ru-RU" dirty="0" smtClean="0"/>
              <a:t>-страны располагаются в более умеренной климатической зоне. </a:t>
            </a:r>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34</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37</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38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Можно предположить, что большинство экономистов -  несмотря на различия в своих взглядах -  заинтересованы в поиске  закономерностей, ведущих страны к экономическому благополучию. Поэтому каждый раз выявление учеными новых факторов, которые на это влияют, вызывает не только вполне понятную в среде коллег зависть, но и определенный энтузиазм. В свое время с таким энтузиазмом были восприняты идеи о влиянии институциональных факторов на экономический рост. … </a:t>
            </a:r>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9</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ru-RU" sz="1200" dirty="0" smtClean="0"/>
              <a:t>История любого государства начинается со стадии оседлого аграрного производства, и в этом сходятся представители разных наук – от археологов и историков до  экономистов, культурологов, социологов и т.д. Общества могут выживать, если они, прежде всего,  научились устойчиво обеспечивать свое население продуктами питания и защищать его  от окружающей среды независимо от капризов природы. На заре первых государств именно в аграрной сфере начинают складываться определенные социальные технологии (институты), которые организуют социум для выживания на данной ему территории, т.е. формируются те самые адаптационные механизмы, благодаря которым удается овладеть окружающей средой и использовать ее для удовлетворения социальных потребностей. Еще Карл </a:t>
            </a:r>
            <a:r>
              <a:rPr lang="ru-RU" sz="1200" dirty="0" err="1" smtClean="0"/>
              <a:t>Поланьи</a:t>
            </a:r>
            <a:r>
              <a:rPr lang="ru-RU" sz="1200" dirty="0" smtClean="0"/>
              <a:t> в свое время прозорливо отмечал, что «социальная организация присвоения окружающей энергии и мощностей... определяет институциональную матрицу» (</a:t>
            </a:r>
            <a:r>
              <a:rPr lang="ru-RU" sz="1200" dirty="0" err="1" smtClean="0"/>
              <a:t>Polanyi</a:t>
            </a:r>
            <a:r>
              <a:rPr lang="ru-RU" sz="1200" dirty="0" smtClean="0"/>
              <a:t>, 1977: </a:t>
            </a:r>
            <a:r>
              <a:rPr lang="ru-RU" sz="1200" dirty="0" err="1" smtClean="0"/>
              <a:t>xxxii</a:t>
            </a:r>
            <a:r>
              <a:rPr lang="ru-RU" sz="1200" dirty="0" smtClean="0"/>
              <a:t>). </a:t>
            </a:r>
          </a:p>
          <a:p>
            <a:r>
              <a:rPr lang="ru-RU" sz="1200" dirty="0" smtClean="0"/>
              <a:t>Очевидно, что аграрная сфера весьма подвержена влиянию климата. История свидетельствует, что в разных климатических зонах сельское хозяйство развивалось по-разному. Примеры засушливого Египта с централизованными формами ведения хозяйства и плодородной Месопотамии с ее начатками рыночных форм координации – известные тому подтверждения. Подробнее об этом см. Кирдина, 2001: 85-92; Кирдина, 2014: 89-98. </a:t>
            </a:r>
          </a:p>
          <a:p>
            <a:r>
              <a:rPr lang="ru-RU" sz="1200" dirty="0" smtClean="0"/>
              <a:t>Переход от аграрной к индустриальной и последующим стадиям общественного развития не отменял, но впитывал в себя институциональные достижения предыдущих эпох. Выявленные в экономике и социологии механизмы </a:t>
            </a:r>
            <a:r>
              <a:rPr lang="ru-RU" sz="1200" i="1" dirty="0" smtClean="0"/>
              <a:t>кумулятивной причинности </a:t>
            </a:r>
            <a:r>
              <a:rPr lang="ru-RU" sz="1200" dirty="0" smtClean="0"/>
              <a:t>(Т. Веблен),</a:t>
            </a:r>
            <a:r>
              <a:rPr lang="ru-RU" sz="1200" i="1" dirty="0" smtClean="0"/>
              <a:t> </a:t>
            </a:r>
            <a:r>
              <a:rPr lang="en-US" sz="1200" i="1" dirty="0" smtClean="0"/>
              <a:t>path dependence </a:t>
            </a:r>
            <a:r>
              <a:rPr lang="ru-RU" sz="1200" dirty="0" smtClean="0"/>
              <a:t>(П. Дэвид, П. Пирсон, С. </a:t>
            </a:r>
            <a:r>
              <a:rPr lang="ru-RU" sz="1200" dirty="0" err="1" smtClean="0"/>
              <a:t>Лейбовиц</a:t>
            </a:r>
            <a:r>
              <a:rPr lang="ru-RU" sz="1200" dirty="0" smtClean="0"/>
              <a:t>, С. Марголис и др.)</a:t>
            </a:r>
            <a:r>
              <a:rPr lang="ru-RU" sz="1200" i="1" dirty="0" smtClean="0"/>
              <a:t>, эффекты блокировки </a:t>
            </a:r>
            <a:r>
              <a:rPr lang="ru-RU" sz="1200" dirty="0" smtClean="0"/>
              <a:t>(Д. Норт), </a:t>
            </a:r>
            <a:r>
              <a:rPr lang="ru-RU" sz="1200" i="1" dirty="0" smtClean="0"/>
              <a:t> </a:t>
            </a:r>
            <a:r>
              <a:rPr lang="ru-RU" sz="1200" i="1" dirty="0" err="1" smtClean="0"/>
              <a:t>социокультурной</a:t>
            </a:r>
            <a:r>
              <a:rPr lang="ru-RU" sz="1200" i="1" dirty="0" smtClean="0"/>
              <a:t> эволюции</a:t>
            </a:r>
            <a:r>
              <a:rPr lang="ru-RU" sz="1200" dirty="0" smtClean="0"/>
              <a:t> (Дж. и Г. </a:t>
            </a:r>
            <a:r>
              <a:rPr lang="ru-RU" sz="1200" dirty="0" err="1" smtClean="0"/>
              <a:t>Ленски</a:t>
            </a:r>
            <a:r>
              <a:rPr lang="ru-RU" sz="1200" dirty="0" smtClean="0"/>
              <a:t>) и др.  обеспечивали  трансляцию социальных технологий и поддерживали возникшее на заре истории государства доминирующее положение той или иной институциональной матрицы. Наконец, необратимость «стрелы времени» (А. Эддингтон)  также не позволяет игнорировать различия, возникшие на предыдущих этапах социального развития.  </a:t>
            </a:r>
          </a:p>
          <a:p>
            <a:r>
              <a:rPr lang="ru-RU" sz="1200" dirty="0" smtClean="0"/>
              <a:t>В данном случае не столь важно, происходит формирование государств - в результате медленного поступательного роста или в результате прерывистой эволюции и нелинейного развития (подробнее об этом см. </a:t>
            </a:r>
            <a:r>
              <a:rPr lang="en-US" sz="1200" dirty="0" err="1" smtClean="0"/>
              <a:t>Abrutyn</a:t>
            </a:r>
            <a:r>
              <a:rPr lang="ru-RU" sz="1200" dirty="0" smtClean="0"/>
              <a:t>,  </a:t>
            </a:r>
            <a:r>
              <a:rPr lang="en-US" sz="1200" dirty="0" smtClean="0"/>
              <a:t>Lawrence</a:t>
            </a:r>
            <a:r>
              <a:rPr lang="ru-RU" sz="1200" dirty="0" smtClean="0"/>
              <a:t>, 2010). Важно,  что это непредсказуемо и необратимо, как было отмечено в докладе ранее. </a:t>
            </a:r>
          </a:p>
          <a:p>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40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ru-RU" sz="1200" dirty="0" smtClean="0"/>
              <a:t>История любого государства начинается со стадии оседлого аграрного производства, и в этом сходятся представители разных наук – от археологов и историков до  экономистов, культурологов, социологов и т.д. Общества могут выживать, если они, прежде всего,  научились устойчиво обеспечивать свое население продуктами питания и защищать его  от окружающей среды независимо от капризов природы. На заре первых государств именно в аграрной сфере начинают складываться определенные социальные технологии (институты), которые организуют социум для выживания на данной ему территории, т.е. формируются те самые адаптационные механизмы, благодаря которым удается овладеть окружающей средой и использовать ее для удовлетворения социальных потребностей. Еще Карл </a:t>
            </a:r>
            <a:r>
              <a:rPr lang="ru-RU" sz="1200" dirty="0" err="1" smtClean="0"/>
              <a:t>Поланьи</a:t>
            </a:r>
            <a:r>
              <a:rPr lang="ru-RU" sz="1200" dirty="0" smtClean="0"/>
              <a:t> в свое время прозорливо отмечал, что «социальная организация присвоения окружающей энергии и мощностей... определяет институциональную матрицу» (</a:t>
            </a:r>
            <a:r>
              <a:rPr lang="ru-RU" sz="1200" dirty="0" err="1" smtClean="0"/>
              <a:t>Polanyi</a:t>
            </a:r>
            <a:r>
              <a:rPr lang="ru-RU" sz="1200" dirty="0" smtClean="0"/>
              <a:t>, 1977: </a:t>
            </a:r>
            <a:r>
              <a:rPr lang="ru-RU" sz="1200" dirty="0" err="1" smtClean="0"/>
              <a:t>xxxii</a:t>
            </a:r>
            <a:r>
              <a:rPr lang="ru-RU" sz="1200" dirty="0" smtClean="0"/>
              <a:t>). </a:t>
            </a:r>
          </a:p>
          <a:p>
            <a:r>
              <a:rPr lang="ru-RU" sz="1200" dirty="0" smtClean="0"/>
              <a:t>Очевидно, что аграрная сфера весьма подвержена влиянию климата. История свидетельствует, что в разных климатических зонах сельское хозяйство развивалось по-разному. Примеры засушливого Египта с централизованными формами ведения хозяйства и плодородной Месопотамии с ее начатками рыночных форм координации – известные тому подтверждения. Подробнее об этом см. Кирдина, 2001: 85-92; Кирдина, 2014: 89-98. </a:t>
            </a:r>
          </a:p>
          <a:p>
            <a:r>
              <a:rPr lang="ru-RU" sz="1200" dirty="0" smtClean="0"/>
              <a:t>Переход от аграрной к индустриальной и последующим стадиям общественного развития не отменял, но впитывал в себя институциональные достижения предыдущих эпох. Выявленные в экономике и социологии механизмы </a:t>
            </a:r>
            <a:r>
              <a:rPr lang="ru-RU" sz="1200" i="1" dirty="0" smtClean="0"/>
              <a:t>кумулятивной причинности </a:t>
            </a:r>
            <a:r>
              <a:rPr lang="ru-RU" sz="1200" dirty="0" smtClean="0"/>
              <a:t>(Т. Веблен),</a:t>
            </a:r>
            <a:r>
              <a:rPr lang="ru-RU" sz="1200" i="1" dirty="0" smtClean="0"/>
              <a:t> </a:t>
            </a:r>
            <a:r>
              <a:rPr lang="en-US" sz="1200" i="1" dirty="0" smtClean="0"/>
              <a:t>path dependence </a:t>
            </a:r>
            <a:r>
              <a:rPr lang="ru-RU" sz="1200" dirty="0" smtClean="0"/>
              <a:t>(П. Дэвид, П. Пирсон, С. </a:t>
            </a:r>
            <a:r>
              <a:rPr lang="ru-RU" sz="1200" dirty="0" err="1" smtClean="0"/>
              <a:t>Лейбовиц</a:t>
            </a:r>
            <a:r>
              <a:rPr lang="ru-RU" sz="1200" dirty="0" smtClean="0"/>
              <a:t>, С. Марголис и др.)</a:t>
            </a:r>
            <a:r>
              <a:rPr lang="ru-RU" sz="1200" i="1" dirty="0" smtClean="0"/>
              <a:t>, эффекты блокировки </a:t>
            </a:r>
            <a:r>
              <a:rPr lang="ru-RU" sz="1200" dirty="0" smtClean="0"/>
              <a:t>(Д. Норт), </a:t>
            </a:r>
            <a:r>
              <a:rPr lang="ru-RU" sz="1200" i="1" dirty="0" smtClean="0"/>
              <a:t> </a:t>
            </a:r>
            <a:r>
              <a:rPr lang="ru-RU" sz="1200" i="1" dirty="0" err="1" smtClean="0"/>
              <a:t>социокультурной</a:t>
            </a:r>
            <a:r>
              <a:rPr lang="ru-RU" sz="1200" i="1" dirty="0" smtClean="0"/>
              <a:t> эволюции</a:t>
            </a:r>
            <a:r>
              <a:rPr lang="ru-RU" sz="1200" dirty="0" smtClean="0"/>
              <a:t> (Дж. и Г. </a:t>
            </a:r>
            <a:r>
              <a:rPr lang="ru-RU" sz="1200" dirty="0" err="1" smtClean="0"/>
              <a:t>Ленски</a:t>
            </a:r>
            <a:r>
              <a:rPr lang="ru-RU" sz="1200" dirty="0" smtClean="0"/>
              <a:t>) и др.  обеспечивали  трансляцию социальных технологий и поддерживали возникшее на заре истории государства доминирующее положение той или иной институциональной матрицы. Наконец, необратимость «стрелы времени» (А. Эддингтон)  также не позволяет игнорировать различия, возникшие на предыдущих этапах социального развития.  </a:t>
            </a:r>
          </a:p>
          <a:p>
            <a:r>
              <a:rPr lang="ru-RU" sz="1200" dirty="0" smtClean="0"/>
              <a:t>В данном случае не столь важно, происходит формирование государств - в результате медленного поступательного роста или в результате прерывистой эволюции и нелинейного развития (подробнее об этом см. </a:t>
            </a:r>
            <a:r>
              <a:rPr lang="en-US" sz="1200" dirty="0" err="1" smtClean="0"/>
              <a:t>Abrutyn</a:t>
            </a:r>
            <a:r>
              <a:rPr lang="ru-RU" sz="1200" dirty="0" smtClean="0"/>
              <a:t>,  </a:t>
            </a:r>
            <a:r>
              <a:rPr lang="en-US" sz="1200" dirty="0" smtClean="0"/>
              <a:t>Lawrence</a:t>
            </a:r>
            <a:r>
              <a:rPr lang="ru-RU" sz="1200" dirty="0" smtClean="0"/>
              <a:t>, 2010). Важно,  что это непредсказуемо и необратимо, как было отмечено в докладе ранее. </a:t>
            </a:r>
          </a:p>
          <a:p>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41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Никто не отменял необратимость «стрелы времени».</a:t>
            </a:r>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43</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Была обозначена основная задача антикризисной политики - опираясь на внутренние источники финансирования, трансформировать имеющиеся предпосылки в действующие факторы роста. Среди мер предлагались следующие:  ..Другими словами, предложено повышение качества институциональной политики в направлении усиления  регулирующей роли централизованного начала.  </a:t>
            </a:r>
          </a:p>
          <a:p>
            <a:r>
              <a:rPr lang="ru-RU" sz="1200" kern="1200" dirty="0" smtClean="0">
                <a:solidFill>
                  <a:schemeClr val="tx1"/>
                </a:solidFill>
                <a:latin typeface="+mn-lt"/>
                <a:ea typeface="+mn-ea"/>
                <a:cs typeface="+mn-cs"/>
              </a:rPr>
              <a:t>Меры </a:t>
            </a:r>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49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отличие от институтов – относительно нового для экономистов фактора экономического развития, географические факторы – традиционный объект анализа. …На русском языке хороший исторический обзор представлен в недавней статье Миронова…  </a:t>
            </a:r>
            <a:r>
              <a:rPr lang="ru-RU" sz="1200" kern="1200" dirty="0" smtClean="0">
                <a:solidFill>
                  <a:schemeClr val="tx1"/>
                </a:solidFill>
                <a:latin typeface="+mn-lt"/>
                <a:ea typeface="+mn-ea"/>
                <a:cs typeface="+mn-cs"/>
              </a:rPr>
              <a:t>На английском языке интересен анализ, представленный Андреасом </a:t>
            </a:r>
            <a:r>
              <a:rPr lang="ru-RU" sz="1200" kern="1200" dirty="0" err="1" smtClean="0">
                <a:solidFill>
                  <a:schemeClr val="tx1"/>
                </a:solidFill>
                <a:latin typeface="+mn-lt"/>
                <a:ea typeface="+mn-ea"/>
                <a:cs typeface="+mn-cs"/>
              </a:rPr>
              <a:t>Лоренцом</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Хансом-Римбертом</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Хеммером</a:t>
            </a:r>
            <a:r>
              <a:rPr lang="ru-RU" sz="1200" kern="1200" dirty="0" smtClean="0">
                <a:solidFill>
                  <a:schemeClr val="tx1"/>
                </a:solidFill>
                <a:latin typeface="+mn-lt"/>
                <a:ea typeface="+mn-ea"/>
                <a:cs typeface="+mn-cs"/>
              </a:rPr>
              <a:t>  и Себастьяном </a:t>
            </a:r>
            <a:r>
              <a:rPr lang="ru-RU" sz="1200" kern="1200" dirty="0" err="1" smtClean="0">
                <a:solidFill>
                  <a:schemeClr val="tx1"/>
                </a:solidFill>
                <a:latin typeface="+mn-lt"/>
                <a:ea typeface="+mn-ea"/>
                <a:cs typeface="+mn-cs"/>
              </a:rPr>
              <a:t>Ахфельдом</a:t>
            </a:r>
            <a:r>
              <a:rPr lang="ru-RU" sz="1200" kern="1200" dirty="0" smtClean="0">
                <a:solidFill>
                  <a:schemeClr val="tx1"/>
                </a:solidFill>
                <a:latin typeface="+mn-lt"/>
                <a:ea typeface="+mn-ea"/>
                <a:cs typeface="+mn-cs"/>
              </a:rPr>
              <a:t> в их статье 2005 г.  с характерным названием</a:t>
            </a:r>
            <a:r>
              <a:rPr lang="en-US" sz="1200" kern="1200" dirty="0" smtClean="0">
                <a:solidFill>
                  <a:schemeClr val="tx1"/>
                </a:solidFill>
                <a:latin typeface="+mn-lt"/>
                <a:ea typeface="+mn-ea"/>
                <a:cs typeface="+mn-cs"/>
              </a:rPr>
              <a:t> «The Economic Growth Debate – Geography Versus Institutions: Is There Anything Really New? </a:t>
            </a:r>
            <a:r>
              <a:rPr lang="ru-RU"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Lorenz</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Hemmer</a:t>
            </a:r>
            <a:r>
              <a:rPr lang="ru-RU"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Ahlfeld</a:t>
            </a:r>
            <a:r>
              <a:rPr lang="ru-RU" sz="1200" kern="1200" dirty="0" smtClean="0">
                <a:solidFill>
                  <a:schemeClr val="tx1"/>
                </a:solidFill>
                <a:latin typeface="+mn-lt"/>
                <a:ea typeface="+mn-ea"/>
                <a:cs typeface="+mn-cs"/>
              </a:rPr>
              <a:t>,  2005). </a:t>
            </a:r>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10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 конца 1990-х гг. проводятся </a:t>
            </a:r>
            <a:r>
              <a:rPr lang="ru-RU" sz="1200" kern="1200" dirty="0" err="1" smtClean="0">
                <a:solidFill>
                  <a:schemeClr val="tx1"/>
                </a:solidFill>
                <a:latin typeface="+mn-lt"/>
                <a:ea typeface="+mn-ea"/>
                <a:cs typeface="+mn-cs"/>
              </a:rPr>
              <a:t>межстрановые</a:t>
            </a:r>
            <a:r>
              <a:rPr lang="ru-RU" sz="1200" kern="1200" dirty="0" smtClean="0">
                <a:solidFill>
                  <a:schemeClr val="tx1"/>
                </a:solidFill>
                <a:latin typeface="+mn-lt"/>
                <a:ea typeface="+mn-ea"/>
                <a:cs typeface="+mn-cs"/>
              </a:rPr>
              <a:t> сопоставительные исследования, направленные на выяснение двух основных групп вопросов. Во-первых, сравнивается роль географии и качества институтов в достижении более высоких показателей экономического развития. Как правило, речь идет о темпах роста ВВП или  уровне доходов. Во-вторых, исследуется влияние географических особенностей разных стран на состояние и развитие в них институтов, способствующих росту экономики. В поле рассмотрения обычно находятся такие экономические институты, как  защищенность прав собственности, эффективность государства, характер регулирования и т.п.  </a:t>
            </a:r>
          </a:p>
          <a:p>
            <a:r>
              <a:rPr lang="ru-RU" sz="1200" kern="1200" dirty="0" smtClean="0">
                <a:solidFill>
                  <a:schemeClr val="tx1"/>
                </a:solidFill>
                <a:latin typeface="+mn-lt"/>
                <a:ea typeface="+mn-ea"/>
                <a:cs typeface="+mn-cs"/>
              </a:rPr>
              <a:t>Многие исследования проводятся в США под эгидой Национального бюро экономических исследований (</a:t>
            </a:r>
            <a:r>
              <a:rPr lang="en-US" sz="1200" kern="1200" dirty="0" smtClean="0">
                <a:solidFill>
                  <a:schemeClr val="tx1"/>
                </a:solidFill>
                <a:latin typeface="+mn-lt"/>
                <a:ea typeface="+mn-ea"/>
                <a:cs typeface="+mn-cs"/>
              </a:rPr>
              <a:t>National Bureau of Economic Research </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NBER</a:t>
            </a:r>
            <a:r>
              <a:rPr lang="ru-RU" sz="1200" kern="1200" dirty="0" smtClean="0">
                <a:solidFill>
                  <a:schemeClr val="tx1"/>
                </a:solidFill>
                <a:latin typeface="+mn-lt"/>
                <a:ea typeface="+mn-ea"/>
                <a:cs typeface="+mn-cs"/>
              </a:rPr>
              <a:t>) – крупнейшей исследовательской организации, из которой вышло немало нобелевских лауреатов с «американской пропиской». Наряду с учеными США, в сравнительных исследованиях активно участвуют специалисты из других регионов, например, Африки и Ближнего Востока. В результате с начала 2000-х гг. в мировой литературе развернулась дискуссия «география </a:t>
            </a:r>
            <a:r>
              <a:rPr lang="en-US" sz="1200" i="1" kern="1200" dirty="0" smtClean="0">
                <a:solidFill>
                  <a:schemeClr val="tx1"/>
                </a:solidFill>
                <a:latin typeface="+mn-lt"/>
                <a:ea typeface="+mn-ea"/>
                <a:cs typeface="+mn-cs"/>
              </a:rPr>
              <a:t>versus</a:t>
            </a:r>
            <a:r>
              <a:rPr lang="ru-RU" sz="1200" kern="1200" dirty="0" smtClean="0">
                <a:solidFill>
                  <a:schemeClr val="tx1"/>
                </a:solidFill>
                <a:latin typeface="+mn-lt"/>
                <a:ea typeface="+mn-ea"/>
                <a:cs typeface="+mn-cs"/>
              </a:rPr>
              <a:t> институты» между теми, кто полагает географические различия более существенными - по сравнению с институциональными -   факторами дифференциации экономического роста и теми, кто считает их менее важными. </a:t>
            </a:r>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11</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нашей команде, которая работает по двум темам </a:t>
            </a:r>
            <a:r>
              <a:rPr lang="ru-RU" dirty="0" err="1" smtClean="0"/>
              <a:t>Госзадания</a:t>
            </a:r>
            <a:r>
              <a:rPr lang="ru-RU" dirty="0" smtClean="0"/>
              <a:t> и гранту РГНФ, есть специалисты со степенями и  дипломами экономистов-кибернетиков, , экономистов-международников, социологов, математиков, биологов, политологов, востоковедов и  физиков. Некоторые присутствуют в этом зале сегодня. Сообща нам удалось провернуть работу, о которой я хочу рассказать.    </a:t>
            </a:r>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12</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 учетом полученных ранее результатов и соображений была выстроена методология нашего исследования.</a:t>
            </a:r>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13</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Поскольку в основе исследования  лежит гипотеза о типах доминирующих в странах институциональных матриц, следует несколько подробнее о ней  сказать. Поскольку вряд ли все присутствующие знакомыми с этими книгами – первое издание относится к  1999 году, третье вышло  в 2014 г. </a:t>
            </a:r>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14</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312206C-316D-467A-A221-E80D59898CEC}" type="slidenum">
              <a:rPr lang="ru-RU" smtClean="0">
                <a:latin typeface="Arial" charset="0"/>
              </a:rPr>
              <a:pPr/>
              <a:t>17</a:t>
            </a:fld>
            <a:endParaRPr lang="ru-RU"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ru-RU" dirty="0" smtClean="0">
                <a:latin typeface="Arial" charset="0"/>
              </a:rPr>
              <a:t>Так, в экономике это следующие симметричные институты. Собственность частная или верховная условная. То есть верхний уровень управления определяет правила и условия Пример с акциями Ходорковского, которые он решил продать за рубеж – грубый, но зримый. Исторические примеры по земле – в моих работах на сайте. Симметрично обмену – </a:t>
            </a:r>
            <a:r>
              <a:rPr lang="ru-RU" dirty="0" err="1" smtClean="0">
                <a:latin typeface="Arial" charset="0"/>
              </a:rPr>
              <a:t>редистрибуция</a:t>
            </a:r>
            <a:r>
              <a:rPr lang="ru-RU" dirty="0" smtClean="0">
                <a:latin typeface="Arial" charset="0"/>
              </a:rPr>
              <a:t>. Отличается наличием центра, опосредующего трансакции – это Карл </a:t>
            </a:r>
            <a:r>
              <a:rPr lang="ru-RU" dirty="0" err="1" smtClean="0">
                <a:latin typeface="Arial" charset="0"/>
              </a:rPr>
              <a:t>Поланьи</a:t>
            </a:r>
            <a:r>
              <a:rPr lang="ru-RU" dirty="0" smtClean="0">
                <a:latin typeface="Arial" charset="0"/>
              </a:rPr>
              <a:t>. (у </a:t>
            </a:r>
            <a:r>
              <a:rPr lang="ru-RU" dirty="0" err="1" smtClean="0">
                <a:latin typeface="Arial" charset="0"/>
              </a:rPr>
              <a:t>Коммонса</a:t>
            </a:r>
            <a:r>
              <a:rPr lang="ru-RU" dirty="0" smtClean="0">
                <a:latin typeface="Arial" charset="0"/>
              </a:rPr>
              <a:t> описание такой модели в терминах  истец, суд и ответчик).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ru-RU" smtClean="0"/>
              <a:t>Образец заголовка</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D180E746-416A-412E-9BDA-E19EA8D60C30}" type="datetime1">
              <a:rPr lang="en-US" smtClean="0"/>
              <a:t>9/7/2016</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r>
              <a:rPr lang="ru-RU" smtClean="0"/>
              <a:t>г. Казань,  7 сентября  2016</a:t>
            </a:r>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объекта">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ru-RU" smtClean="0"/>
              <a:t>Образец заголовка</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5" name="Date Placeholder 4"/>
          <p:cNvSpPr>
            <a:spLocks noGrp="1"/>
          </p:cNvSpPr>
          <p:nvPr>
            <p:ph type="dt" sz="half" idx="10"/>
          </p:nvPr>
        </p:nvSpPr>
        <p:spPr/>
        <p:txBody>
          <a:bodyPr/>
          <a:lstStyle/>
          <a:p>
            <a:fld id="{A9D388B6-77E8-479D-9225-CCA23B0D905E}" type="datetime1">
              <a:rPr lang="en-US" smtClean="0"/>
              <a:t>9/7/2016</a:t>
            </a:fld>
            <a:endParaRPr lang="en-US"/>
          </a:p>
        </p:txBody>
      </p:sp>
      <p:sp>
        <p:nvSpPr>
          <p:cNvPr id="6" name="Footer Placeholder 5"/>
          <p:cNvSpPr>
            <a:spLocks noGrp="1"/>
          </p:cNvSpPr>
          <p:nvPr>
            <p:ph type="ftr" sz="quarter" idx="11"/>
          </p:nvPr>
        </p:nvSpPr>
        <p:spPr/>
        <p:txBody>
          <a:bodyPr/>
          <a:lstStyle/>
          <a:p>
            <a:r>
              <a:rPr lang="ru-RU" smtClean="0"/>
              <a:t>г. Казань,  7 сентября  2016</a:t>
            </a:r>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объекта">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ru-RU" smtClean="0"/>
              <a:t>Образец заголовка</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5" name="Date Placeholder 4"/>
          <p:cNvSpPr>
            <a:spLocks noGrp="1"/>
          </p:cNvSpPr>
          <p:nvPr>
            <p:ph type="dt" sz="half" idx="10"/>
          </p:nvPr>
        </p:nvSpPr>
        <p:spPr/>
        <p:txBody>
          <a:bodyPr/>
          <a:lstStyle/>
          <a:p>
            <a:fld id="{FDF93CA6-30AD-4B65-8395-C087C4C65773}" type="datetime1">
              <a:rPr lang="en-US" smtClean="0"/>
              <a:t>9/7/2016</a:t>
            </a:fld>
            <a:endParaRPr lang="en-US"/>
          </a:p>
        </p:txBody>
      </p:sp>
      <p:sp>
        <p:nvSpPr>
          <p:cNvPr id="6" name="Footer Placeholder 5"/>
          <p:cNvSpPr>
            <a:spLocks noGrp="1"/>
          </p:cNvSpPr>
          <p:nvPr>
            <p:ph type="ftr" sz="quarter" idx="11"/>
          </p:nvPr>
        </p:nvSpPr>
        <p:spPr/>
        <p:txBody>
          <a:bodyPr/>
          <a:lstStyle/>
          <a:p>
            <a:r>
              <a:rPr lang="ru-RU" smtClean="0"/>
              <a:t>г. Казань,  7 сентября  2016</a:t>
            </a:r>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ru-RU" smtClean="0"/>
              <a:t>Образец заголовка</a:t>
            </a:r>
            <a:endParaRPr/>
          </a:p>
        </p:txBody>
      </p:sp>
      <p:sp>
        <p:nvSpPr>
          <p:cNvPr id="3" name="Date Placeholder 2"/>
          <p:cNvSpPr>
            <a:spLocks noGrp="1"/>
          </p:cNvSpPr>
          <p:nvPr>
            <p:ph type="dt" sz="half" idx="10"/>
          </p:nvPr>
        </p:nvSpPr>
        <p:spPr/>
        <p:txBody>
          <a:bodyPr/>
          <a:lstStyle/>
          <a:p>
            <a:fld id="{87A44630-0355-497A-B9B5-2A13F5E392B3}" type="datetime1">
              <a:rPr lang="en-US" smtClean="0"/>
              <a:t>9/7/2016</a:t>
            </a:fld>
            <a:endParaRPr lang="en-US"/>
          </a:p>
        </p:txBody>
      </p:sp>
      <p:sp>
        <p:nvSpPr>
          <p:cNvPr id="4" name="Footer Placeholder 3"/>
          <p:cNvSpPr>
            <a:spLocks noGrp="1"/>
          </p:cNvSpPr>
          <p:nvPr>
            <p:ph type="ftr" sz="quarter" idx="11"/>
          </p:nvPr>
        </p:nvSpPr>
        <p:spPr/>
        <p:txBody>
          <a:bodyPr/>
          <a:lstStyle/>
          <a:p>
            <a:r>
              <a:rPr lang="ru-RU" smtClean="0"/>
              <a:t>г. Казань,  7 сентября  2016</a:t>
            </a:r>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571420F-F2EA-469F-9965-96D15F9154FC}" type="datetime1">
              <a:rPr lang="en-US" smtClean="0"/>
              <a:t>9/7/2016</a:t>
            </a:fld>
            <a:endParaRPr lang="en-US"/>
          </a:p>
        </p:txBody>
      </p:sp>
      <p:sp>
        <p:nvSpPr>
          <p:cNvPr id="3" name="Footer Placeholder 2"/>
          <p:cNvSpPr>
            <a:spLocks noGrp="1"/>
          </p:cNvSpPr>
          <p:nvPr>
            <p:ph type="ftr" sz="quarter" idx="11"/>
          </p:nvPr>
        </p:nvSpPr>
        <p:spPr/>
        <p:txBody>
          <a:bodyPr/>
          <a:lstStyle/>
          <a:p>
            <a:r>
              <a:rPr lang="ru-RU" smtClean="0"/>
              <a:t>г. Казань,  7 сентября  2016</a:t>
            </a:r>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ru-RU" smtClean="0"/>
              <a:t>Образец заголовка</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0B5F49D-DDD7-402B-A3DF-612DCCAAE88B}" type="datetime1">
              <a:rPr lang="en-US" smtClean="0"/>
              <a:t>9/7/2016</a:t>
            </a:fld>
            <a:endParaRPr lang="en-US"/>
          </a:p>
        </p:txBody>
      </p:sp>
      <p:sp>
        <p:nvSpPr>
          <p:cNvPr id="6" name="Footer Placeholder 5"/>
          <p:cNvSpPr>
            <a:spLocks noGrp="1"/>
          </p:cNvSpPr>
          <p:nvPr>
            <p:ph type="ftr" sz="quarter" idx="11"/>
          </p:nvPr>
        </p:nvSpPr>
        <p:spPr/>
        <p:txBody>
          <a:bodyPr/>
          <a:lstStyle/>
          <a:p>
            <a:r>
              <a:rPr lang="ru-RU" smtClean="0"/>
              <a:t>г. Казань,  7 сентября  2016</a:t>
            </a:r>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ru-RU" smtClean="0"/>
              <a:t>Образец заголовка</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3F186BC6-4FAB-4FD0-80B8-749FC8D4235A}" type="datetime1">
              <a:rPr lang="en-US" smtClean="0"/>
              <a:t>9/7/2016</a:t>
            </a:fld>
            <a:endParaRPr lang="en-US"/>
          </a:p>
        </p:txBody>
      </p:sp>
      <p:sp>
        <p:nvSpPr>
          <p:cNvPr id="6" name="Footer Placeholder 5"/>
          <p:cNvSpPr>
            <a:spLocks noGrp="1"/>
          </p:cNvSpPr>
          <p:nvPr>
            <p:ph type="ftr" sz="quarter" idx="11"/>
          </p:nvPr>
        </p:nvSpPr>
        <p:spPr>
          <a:xfrm>
            <a:off x="174812" y="6356350"/>
            <a:ext cx="3863788" cy="365125"/>
          </a:xfrm>
        </p:spPr>
        <p:txBody>
          <a:bodyPr/>
          <a:lstStyle/>
          <a:p>
            <a:r>
              <a:rPr lang="ru-RU" smtClean="0"/>
              <a:t>г. Казань,  7 сентября  2016</a:t>
            </a:r>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ru-RU" smtClean="0"/>
              <a:t>Чтобы добавить рисунок, перетащите его на заполнитель или щелкните значок</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Рисунок над подписью">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ru-RU" smtClean="0"/>
              <a:t>Образец заголовка</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на заполнитель или щелкните значок</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5D413DC-4A53-41F4-BBEE-A87BF31E5E46}" type="datetime1">
              <a:rPr lang="en-US" smtClean="0"/>
              <a:t>9/7/2016</a:t>
            </a:fld>
            <a:endParaRPr lang="en-US"/>
          </a:p>
        </p:txBody>
      </p:sp>
      <p:sp>
        <p:nvSpPr>
          <p:cNvPr id="6" name="Footer Placeholder 5"/>
          <p:cNvSpPr>
            <a:spLocks noGrp="1"/>
          </p:cNvSpPr>
          <p:nvPr>
            <p:ph type="ftr" sz="quarter" idx="11"/>
          </p:nvPr>
        </p:nvSpPr>
        <p:spPr/>
        <p:txBody>
          <a:bodyPr/>
          <a:lstStyle/>
          <a:p>
            <a:r>
              <a:rPr lang="ru-RU" smtClean="0"/>
              <a:t>г. Казань,  7 сентября  2016</a:t>
            </a:r>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рисунка с подписью">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ru-RU" smtClean="0"/>
              <a:t>Образец заголовка</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на заполнитель или щелкните значок</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8F12B30-CEF8-496B-B567-09272F36CBCA}" type="datetime1">
              <a:rPr lang="en-US" smtClean="0"/>
              <a:t>9/7/2016</a:t>
            </a:fld>
            <a:endParaRPr lang="en-US"/>
          </a:p>
        </p:txBody>
      </p:sp>
      <p:sp>
        <p:nvSpPr>
          <p:cNvPr id="6" name="Footer Placeholder 5"/>
          <p:cNvSpPr>
            <a:spLocks noGrp="1"/>
          </p:cNvSpPr>
          <p:nvPr>
            <p:ph type="ftr" sz="quarter" idx="11"/>
          </p:nvPr>
        </p:nvSpPr>
        <p:spPr/>
        <p:txBody>
          <a:bodyPr/>
          <a:lstStyle/>
          <a:p>
            <a:r>
              <a:rPr lang="ru-RU" smtClean="0"/>
              <a:t>г. Казань,  7 сентября  2016</a:t>
            </a:r>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на заполнитель или щелкните значок</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на заполнитель или щелкните значок</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на заполнитель или щелкните значок</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ru-RU" smtClean="0"/>
              <a:t>Образец заголовка</a:t>
            </a:r>
            <a:endParaRPr/>
          </a:p>
        </p:txBody>
      </p:sp>
      <p:sp>
        <p:nvSpPr>
          <p:cNvPr id="3" name="Vertical Text Placeholder 2"/>
          <p:cNvSpPr>
            <a:spLocks noGrp="1"/>
          </p:cNvSpPr>
          <p:nvPr>
            <p:ph type="body" orient="vert" idx="1"/>
          </p:nvPr>
        </p:nvSpPr>
        <p:spPr/>
        <p:txBody>
          <a:bodyPr vert="eaVert"/>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Date Placeholder 3"/>
          <p:cNvSpPr>
            <a:spLocks noGrp="1"/>
          </p:cNvSpPr>
          <p:nvPr>
            <p:ph type="dt" sz="half" idx="10"/>
          </p:nvPr>
        </p:nvSpPr>
        <p:spPr/>
        <p:txBody>
          <a:bodyPr/>
          <a:lstStyle/>
          <a:p>
            <a:fld id="{0772B72C-C462-4F6B-A8AE-9FC2133EADE7}" type="datetime1">
              <a:rPr lang="en-US" smtClean="0"/>
              <a:t>9/7/2016</a:t>
            </a:fld>
            <a:endParaRPr lang="en-US"/>
          </a:p>
        </p:txBody>
      </p:sp>
      <p:sp>
        <p:nvSpPr>
          <p:cNvPr id="5" name="Footer Placeholder 4"/>
          <p:cNvSpPr>
            <a:spLocks noGrp="1"/>
          </p:cNvSpPr>
          <p:nvPr>
            <p:ph type="ftr" sz="quarter" idx="11"/>
          </p:nvPr>
        </p:nvSpPr>
        <p:spPr/>
        <p:txBody>
          <a:bodyPr/>
          <a:lstStyle/>
          <a:p>
            <a:r>
              <a:rPr lang="ru-RU" smtClean="0"/>
              <a:t>г. Казань,  7 сентября  2016</a:t>
            </a:r>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ru-RU" smtClean="0"/>
              <a:t>Образец заголовка</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Date Placeholder 3"/>
          <p:cNvSpPr>
            <a:spLocks noGrp="1"/>
          </p:cNvSpPr>
          <p:nvPr>
            <p:ph type="dt" sz="half" idx="10"/>
          </p:nvPr>
        </p:nvSpPr>
        <p:spPr/>
        <p:txBody>
          <a:bodyPr/>
          <a:lstStyle/>
          <a:p>
            <a:fld id="{F3552E74-B213-46DD-8ACB-27C150E7125E}" type="datetime1">
              <a:rPr lang="en-US" smtClean="0"/>
              <a:t>9/7/2016</a:t>
            </a:fld>
            <a:endParaRPr lang="en-US"/>
          </a:p>
        </p:txBody>
      </p:sp>
      <p:sp>
        <p:nvSpPr>
          <p:cNvPr id="5" name="Footer Placeholder 4"/>
          <p:cNvSpPr>
            <a:spLocks noGrp="1"/>
          </p:cNvSpPr>
          <p:nvPr>
            <p:ph type="ftr" sz="quarter" idx="11"/>
          </p:nvPr>
        </p:nvSpPr>
        <p:spPr/>
        <p:txBody>
          <a:bodyPr/>
          <a:lstStyle/>
          <a:p>
            <a:r>
              <a:rPr lang="ru-RU" smtClean="0"/>
              <a:t>г. Казань,  7 сентября  2016</a:t>
            </a:r>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idx="1"/>
          </p:nvPr>
        </p:nvSpPr>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Date Placeholder 3"/>
          <p:cNvSpPr>
            <a:spLocks noGrp="1"/>
          </p:cNvSpPr>
          <p:nvPr>
            <p:ph type="dt" sz="half" idx="10"/>
          </p:nvPr>
        </p:nvSpPr>
        <p:spPr>
          <a:xfrm>
            <a:off x="7212106" y="6356350"/>
            <a:ext cx="1752600" cy="365125"/>
          </a:xfrm>
        </p:spPr>
        <p:txBody>
          <a:bodyPr/>
          <a:lstStyle/>
          <a:p>
            <a:fld id="{F630947C-BD7A-46FC-A7D0-CC1B5F39A556}" type="datetime1">
              <a:rPr lang="en-US" smtClean="0"/>
              <a:t>9/7/2016</a:t>
            </a:fld>
            <a:endParaRPr lang="en-US"/>
          </a:p>
        </p:txBody>
      </p:sp>
      <p:sp>
        <p:nvSpPr>
          <p:cNvPr id="5" name="Footer Placeholder 4"/>
          <p:cNvSpPr>
            <a:spLocks noGrp="1"/>
          </p:cNvSpPr>
          <p:nvPr>
            <p:ph type="ftr" sz="quarter" idx="11"/>
          </p:nvPr>
        </p:nvSpPr>
        <p:spPr/>
        <p:txBody>
          <a:bodyPr/>
          <a:lstStyle/>
          <a:p>
            <a:r>
              <a:rPr lang="ru-RU" smtClean="0"/>
              <a:t>г. Казань,  7 сентября  2016</a:t>
            </a:r>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2238"/>
            <a:ext cx="7543800" cy="12954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719263"/>
            <a:ext cx="8229600" cy="21288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4000500"/>
            <a:ext cx="8229600" cy="21304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13"/>
          <p:cNvSpPr>
            <a:spLocks noGrp="1"/>
          </p:cNvSpPr>
          <p:nvPr>
            <p:ph type="dt" sz="half" idx="10"/>
          </p:nvPr>
        </p:nvSpPr>
        <p:spPr/>
        <p:txBody>
          <a:bodyPr/>
          <a:lstStyle>
            <a:lvl1pPr>
              <a:defRPr/>
            </a:lvl1pPr>
          </a:lstStyle>
          <a:p>
            <a:pPr>
              <a:defRPr/>
            </a:pPr>
            <a:fld id="{90571067-CB1D-4B24-A161-5D569B0AC527}" type="datetime1">
              <a:rPr lang="en-US" smtClean="0"/>
              <a:t>9/7/2016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r>
              <a:rPr lang="ru-RU" smtClean="0"/>
              <a:t>г. Казань,  7 сентября  2016</a:t>
            </a:r>
            <a:endParaRPr lang="ru-RU"/>
          </a:p>
        </p:txBody>
      </p:sp>
      <p:sp>
        <p:nvSpPr>
          <p:cNvPr id="7" name="Номер слайда 22"/>
          <p:cNvSpPr>
            <a:spLocks noGrp="1"/>
          </p:cNvSpPr>
          <p:nvPr>
            <p:ph type="sldNum" sz="quarter" idx="12"/>
          </p:nvPr>
        </p:nvSpPr>
        <p:spPr/>
        <p:txBody>
          <a:bodyPr/>
          <a:lstStyle>
            <a:lvl1pPr>
              <a:defRPr/>
            </a:lvl1pPr>
          </a:lstStyle>
          <a:p>
            <a:pPr>
              <a:defRPr/>
            </a:pPr>
            <a:fld id="{B0C01F9C-CE6C-4C3D-9B5A-B306910B1292}"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838200" y="1905000"/>
            <a:ext cx="8007350" cy="4191000"/>
          </a:xfrm>
        </p:spPr>
        <p:txBody>
          <a:bodyPr/>
          <a:lstStyle/>
          <a:p>
            <a:pPr lvl="0"/>
            <a:endParaRPr lang="ru-RU" noProof="0" smtClean="0"/>
          </a:p>
        </p:txBody>
      </p:sp>
      <p:sp>
        <p:nvSpPr>
          <p:cNvPr id="4" name="Rectangle 11"/>
          <p:cNvSpPr>
            <a:spLocks noGrp="1" noChangeArrowheads="1"/>
          </p:cNvSpPr>
          <p:nvPr>
            <p:ph type="dt" sz="half" idx="10"/>
          </p:nvPr>
        </p:nvSpPr>
        <p:spPr>
          <a:ln/>
        </p:spPr>
        <p:txBody>
          <a:bodyPr/>
          <a:lstStyle>
            <a:lvl1pPr>
              <a:defRPr/>
            </a:lvl1pPr>
          </a:lstStyle>
          <a:p>
            <a:fld id="{B94B18CB-725E-435F-88C5-6D4959CF483F}" type="datetime1">
              <a:rPr lang="en-US" smtClean="0"/>
              <a:t>9/7/2016</a:t>
            </a:fld>
            <a:endParaRPr lang="en-US"/>
          </a:p>
        </p:txBody>
      </p:sp>
      <p:sp>
        <p:nvSpPr>
          <p:cNvPr id="5" name="Rectangle 12"/>
          <p:cNvSpPr>
            <a:spLocks noGrp="1" noChangeArrowheads="1"/>
          </p:cNvSpPr>
          <p:nvPr>
            <p:ph type="ftr" sz="quarter" idx="11"/>
          </p:nvPr>
        </p:nvSpPr>
        <p:spPr>
          <a:ln/>
        </p:spPr>
        <p:txBody>
          <a:bodyPr/>
          <a:lstStyle>
            <a:lvl1pPr>
              <a:defRPr/>
            </a:lvl1pPr>
          </a:lstStyle>
          <a:p>
            <a:r>
              <a:rPr lang="ru-RU" smtClean="0"/>
              <a:t>г. Казань,  7 сентября  2016</a:t>
            </a:r>
            <a:endParaRPr lang="ru-RU"/>
          </a:p>
        </p:txBody>
      </p:sp>
      <p:sp>
        <p:nvSpPr>
          <p:cNvPr id="6" name="Rectangle 13"/>
          <p:cNvSpPr>
            <a:spLocks noGrp="1" noChangeArrowheads="1"/>
          </p:cNvSpPr>
          <p:nvPr>
            <p:ph type="sldNum" sz="quarter" idx="12"/>
          </p:nvPr>
        </p:nvSpPr>
        <p:spPr>
          <a:ln/>
        </p:spPr>
        <p:txBody>
          <a:bodyPr/>
          <a:lstStyle>
            <a:lvl1pPr>
              <a:defRPr/>
            </a:lvl1pPr>
          </a:lstStyle>
          <a:p>
            <a:fld id="{84C2C689-375C-49B0-A18D-A7086F2FD9EC}"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Титульный слайд с рисунком">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ru-RU" smtClean="0"/>
              <a:t>Образец заголовка</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31C0E6E3-2C25-44BA-BEE4-A8F7974E5C51}" type="datetime1">
              <a:rPr lang="en-US" smtClean="0"/>
              <a:t>9/7/2016</a:t>
            </a:fld>
            <a:endParaRPr lang="en-US"/>
          </a:p>
        </p:txBody>
      </p:sp>
      <p:sp>
        <p:nvSpPr>
          <p:cNvPr id="5" name="Footer Placeholder 4"/>
          <p:cNvSpPr>
            <a:spLocks noGrp="1"/>
          </p:cNvSpPr>
          <p:nvPr>
            <p:ph type="ftr" sz="quarter" idx="11"/>
          </p:nvPr>
        </p:nvSpPr>
        <p:spPr>
          <a:xfrm>
            <a:off x="3213847" y="6356350"/>
            <a:ext cx="4734112" cy="365125"/>
          </a:xfrm>
        </p:spPr>
        <p:txBody>
          <a:bodyPr/>
          <a:lstStyle/>
          <a:p>
            <a:r>
              <a:rPr lang="ru-RU" smtClean="0"/>
              <a:t>г. Казань,  7 сентября  2016</a:t>
            </a:r>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ru-RU" smtClean="0"/>
              <a:t>Чтобы добавить рисунок, перетащите его на заполнитель или щелкните значок</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Заголовок, объект и рисунок">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ru-RU" smtClean="0"/>
              <a:t>Образец заголовка</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Date Placeholder 3"/>
          <p:cNvSpPr>
            <a:spLocks noGrp="1"/>
          </p:cNvSpPr>
          <p:nvPr>
            <p:ph type="dt" sz="half" idx="10"/>
          </p:nvPr>
        </p:nvSpPr>
        <p:spPr>
          <a:xfrm>
            <a:off x="7212106" y="6356350"/>
            <a:ext cx="1752600" cy="365125"/>
          </a:xfrm>
        </p:spPr>
        <p:txBody>
          <a:bodyPr/>
          <a:lstStyle/>
          <a:p>
            <a:fld id="{B6D1837E-F2C1-4E90-A9A7-8B28C9287015}" type="datetime1">
              <a:rPr lang="en-US" smtClean="0"/>
              <a:t>9/7/2016</a:t>
            </a:fld>
            <a:endParaRPr lang="en-US"/>
          </a:p>
        </p:txBody>
      </p:sp>
      <p:sp>
        <p:nvSpPr>
          <p:cNvPr id="5" name="Footer Placeholder 4"/>
          <p:cNvSpPr>
            <a:spLocks noGrp="1"/>
          </p:cNvSpPr>
          <p:nvPr>
            <p:ph type="ftr" sz="quarter" idx="11"/>
          </p:nvPr>
        </p:nvSpPr>
        <p:spPr>
          <a:xfrm>
            <a:off x="2178423" y="6356350"/>
            <a:ext cx="4926852" cy="365125"/>
          </a:xfrm>
        </p:spPr>
        <p:txBody>
          <a:bodyPr/>
          <a:lstStyle/>
          <a:p>
            <a:r>
              <a:rPr lang="ru-RU" smtClean="0"/>
              <a:t>г. Казань,  7 сентября  2016</a:t>
            </a:r>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ru-RU" smtClean="0"/>
              <a:t>Чтобы добавить рисунок, перетащите его на заполнитель или щелкните значок</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ru-RU" smtClean="0"/>
              <a:t>Образец заголовка</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562600" y="6356350"/>
            <a:ext cx="1622612" cy="365125"/>
          </a:xfrm>
        </p:spPr>
        <p:txBody>
          <a:bodyPr/>
          <a:lstStyle/>
          <a:p>
            <a:fld id="{851E9CD5-D2C1-4CC7-AA61-A106987FBE76}" type="datetime1">
              <a:rPr lang="en-US" smtClean="0"/>
              <a:t>9/7/2016</a:t>
            </a:fld>
            <a:endParaRPr lang="en-US"/>
          </a:p>
        </p:txBody>
      </p:sp>
      <p:sp>
        <p:nvSpPr>
          <p:cNvPr id="5" name="Footer Placeholder 4"/>
          <p:cNvSpPr>
            <a:spLocks noGrp="1"/>
          </p:cNvSpPr>
          <p:nvPr>
            <p:ph type="ftr" sz="quarter" idx="11"/>
          </p:nvPr>
        </p:nvSpPr>
        <p:spPr>
          <a:xfrm>
            <a:off x="174812" y="6356350"/>
            <a:ext cx="5311588" cy="365125"/>
          </a:xfrm>
        </p:spPr>
        <p:txBody>
          <a:bodyPr/>
          <a:lstStyle/>
          <a:p>
            <a:r>
              <a:rPr lang="ru-RU" smtClean="0"/>
              <a:t>г. Казань,  7 сентября  2016</a:t>
            </a:r>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Раздел с рисунком">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ru-RU" smtClean="0"/>
              <a:t>Образец заголовка</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ru-RU" smtClean="0"/>
              <a:t>Чтобы добавить рисунок, перетащите его на заполнитель или щелкните значок</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ru-RU" smtClean="0"/>
              <a:t>Образец заголовка</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5" name="Date Placeholder 4"/>
          <p:cNvSpPr>
            <a:spLocks noGrp="1"/>
          </p:cNvSpPr>
          <p:nvPr>
            <p:ph type="dt" sz="half" idx="10"/>
          </p:nvPr>
        </p:nvSpPr>
        <p:spPr/>
        <p:txBody>
          <a:bodyPr/>
          <a:lstStyle/>
          <a:p>
            <a:fld id="{0CBF69A1-2726-4398-8AA4-AF0188ACFBFA}" type="datetime1">
              <a:rPr lang="en-US" smtClean="0"/>
              <a:t>9/7/2016</a:t>
            </a:fld>
            <a:endParaRPr lang="en-US"/>
          </a:p>
        </p:txBody>
      </p:sp>
      <p:sp>
        <p:nvSpPr>
          <p:cNvPr id="6" name="Footer Placeholder 5"/>
          <p:cNvSpPr>
            <a:spLocks noGrp="1"/>
          </p:cNvSpPr>
          <p:nvPr>
            <p:ph type="ftr" sz="quarter" idx="11"/>
          </p:nvPr>
        </p:nvSpPr>
        <p:spPr/>
        <p:txBody>
          <a:bodyPr/>
          <a:lstStyle/>
          <a:p>
            <a:r>
              <a:rPr lang="ru-RU" smtClean="0"/>
              <a:t>г. Казань,  7 сентября  2016</a:t>
            </a:r>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ru-RU" smtClean="0"/>
              <a:t>Образец заголовка</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7" name="Date Placeholder 6"/>
          <p:cNvSpPr>
            <a:spLocks noGrp="1"/>
          </p:cNvSpPr>
          <p:nvPr>
            <p:ph type="dt" sz="half" idx="10"/>
          </p:nvPr>
        </p:nvSpPr>
        <p:spPr/>
        <p:txBody>
          <a:bodyPr/>
          <a:lstStyle/>
          <a:p>
            <a:fld id="{90BF291F-EC64-408D-888D-AD8DD129DE49}" type="datetime1">
              <a:rPr lang="en-US" smtClean="0"/>
              <a:t>9/7/2016</a:t>
            </a:fld>
            <a:endParaRPr lang="en-US"/>
          </a:p>
        </p:txBody>
      </p:sp>
      <p:sp>
        <p:nvSpPr>
          <p:cNvPr id="8" name="Footer Placeholder 7"/>
          <p:cNvSpPr>
            <a:spLocks noGrp="1"/>
          </p:cNvSpPr>
          <p:nvPr>
            <p:ph type="ftr" sz="quarter" idx="11"/>
          </p:nvPr>
        </p:nvSpPr>
        <p:spPr/>
        <p:txBody>
          <a:bodyPr/>
          <a:lstStyle/>
          <a:p>
            <a:r>
              <a:rPr lang="ru-RU" smtClean="0"/>
              <a:t>г. Казань,  7 сентября  2016</a:t>
            </a:r>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объекта, вверху и внизу">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ru-RU" smtClean="0"/>
              <a:t>Образец заголовка</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5" name="Date Placeholder 4"/>
          <p:cNvSpPr>
            <a:spLocks noGrp="1"/>
          </p:cNvSpPr>
          <p:nvPr>
            <p:ph type="dt" sz="half" idx="10"/>
          </p:nvPr>
        </p:nvSpPr>
        <p:spPr/>
        <p:txBody>
          <a:bodyPr/>
          <a:lstStyle/>
          <a:p>
            <a:fld id="{6644B298-30C1-4535-B89E-894B71A7A8A8}" type="datetime1">
              <a:rPr lang="en-US" smtClean="0"/>
              <a:t>9/7/2016</a:t>
            </a:fld>
            <a:endParaRPr lang="en-US"/>
          </a:p>
        </p:txBody>
      </p:sp>
      <p:sp>
        <p:nvSpPr>
          <p:cNvPr id="6" name="Footer Placeholder 5"/>
          <p:cNvSpPr>
            <a:spLocks noGrp="1"/>
          </p:cNvSpPr>
          <p:nvPr>
            <p:ph type="ftr" sz="quarter" idx="11"/>
          </p:nvPr>
        </p:nvSpPr>
        <p:spPr/>
        <p:txBody>
          <a:bodyPr/>
          <a:lstStyle/>
          <a:p>
            <a:r>
              <a:rPr lang="ru-RU" smtClean="0"/>
              <a:t>г. Казань,  7 сентября  2016</a:t>
            </a:r>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ru-RU" smtClean="0"/>
              <a:t>Образец заголовка</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97DDED52-DD41-4B18-A094-837BA330EA6B}" type="datetime1">
              <a:rPr lang="en-US" smtClean="0"/>
              <a:t>9/7/2016</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r>
              <a:rPr lang="ru-RU" smtClean="0"/>
              <a:t>г. Казань,  7 сентября  2016</a:t>
            </a:r>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hyperlink" Target="http://www.google.ru/imgres?imgurl=http://www.3dnews.ru/_imgdata/img/2011/07/11/613922/vol-1.jpg&amp;imgrefurl=http://www.3dnews.ru/news/613922&amp;h=395&amp;w=600&amp;sz=30&amp;tbnid=8ZwbaMl024b5BM:&amp;tbnh=67&amp;tbnw=102&amp;prev=/search?q=%D1%80%D0%B5%D0%B3%D1%83%D0%BB%D1%8F%D1%82%D0%BE%D1%80+%D0%BA%D0%B0%D1%80%D1%82%D0%B8%D0%BD%D0%BA%D0%B8&amp;tbm=isch&amp;tbo=u&amp;zoom=1&amp;q=%D1%80%D0%B5%D0%B3%D1%83%D0%BB%D1%8F%D1%82%D0%BE%D1%80+%D0%BA%D0%B0%D1%80%D1%82%D0%B8%D0%BD%D0%BA%D0%B8&amp;usg=__rWSamtu2xrDnLXwPZZ2qSG8E_eU=&amp;docid=poQtDSa00M188M&amp;hl=ru&amp;sa=X&amp;ei=oH0bUdeULarb4QSo6oDICQ&amp;ved=0CDoQ9QEwBA&amp;dur=58" TargetMode="Externa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hyperlink" Target="http://en.wikipedia.org/" TargetMode="External"/><Relationship Id="rId3" Type="http://schemas.openxmlformats.org/officeDocument/2006/relationships/hyperlink" Target="http://www.worldbank.org/" TargetMode="External"/><Relationship Id="rId7" Type="http://schemas.openxmlformats.org/officeDocument/2006/relationships/hyperlink" Target="http://www.indexmundi.com/" TargetMode="External"/><Relationship Id="rId12" Type="http://schemas.openxmlformats.org/officeDocument/2006/relationships/hyperlink" Target="http://minerals.usgs.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faostat3.fao.org/" TargetMode="External"/><Relationship Id="rId11" Type="http://schemas.openxmlformats.org/officeDocument/2006/relationships/hyperlink" Target="http://www.bp.com/" TargetMode="External"/><Relationship Id="rId5" Type="http://schemas.openxmlformats.org/officeDocument/2006/relationships/hyperlink" Target="http://www.gapminder.org/" TargetMode="External"/><Relationship Id="rId10" Type="http://schemas.openxmlformats.org/officeDocument/2006/relationships/hyperlink" Target="http://www.world-nuclear.org/" TargetMode="External"/><Relationship Id="rId4" Type="http://schemas.openxmlformats.org/officeDocument/2006/relationships/hyperlink" Target="http://www.cia.gov/" TargetMode="External"/><Relationship Id="rId9" Type="http://schemas.openxmlformats.org/officeDocument/2006/relationships/hyperlink" Target="http://unstats.un.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noAutofit/>
          </a:bodyPr>
          <a:lstStyle/>
          <a:p>
            <a:r>
              <a:rPr lang="ru-RU" sz="2400" b="1" dirty="0" smtClean="0"/>
              <a:t>Кирдина  Светлана Георгиевна, </a:t>
            </a:r>
          </a:p>
          <a:p>
            <a:r>
              <a:rPr lang="ru-RU" sz="2400" dirty="0" smtClean="0"/>
              <a:t>д.с.н., Институт экономики РАН</a:t>
            </a:r>
          </a:p>
          <a:p>
            <a:endParaRPr lang="ru-RU" sz="2400"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1</a:t>
            </a:fld>
            <a:endParaRPr lang="en-US"/>
          </a:p>
        </p:txBody>
      </p:sp>
      <p:pic>
        <p:nvPicPr>
          <p:cNvPr id="7" name="Рисунок 6" descr="Image result for россия и америка карты"/>
          <p:cNvPicPr>
            <a:picLocks noGrp="1"/>
          </p:cNvPicPr>
          <p:nvPr>
            <p:ph type="pic" sz="quarter" idx="13"/>
          </p:nvPr>
        </p:nvPicPr>
        <p:blipFill>
          <a:blip r:embed="rId2" cstate="print"/>
          <a:srcRect t="35708" b="35708"/>
          <a:stretch>
            <a:fillRect/>
          </a:stretch>
        </p:blipFill>
        <p:spPr bwMode="auto">
          <a:xfrm>
            <a:off x="2249906" y="3140242"/>
            <a:ext cx="4348384" cy="1746176"/>
          </a:xfrm>
          <a:prstGeom prst="rect">
            <a:avLst/>
          </a:prstGeom>
          <a:noFill/>
          <a:ln w="9525">
            <a:noFill/>
            <a:miter lim="800000"/>
            <a:headEnd/>
            <a:tailEnd/>
          </a:ln>
        </p:spPr>
      </p:pic>
      <p:sp>
        <p:nvSpPr>
          <p:cNvPr id="8" name="Прямоугольник 7"/>
          <p:cNvSpPr/>
          <p:nvPr/>
        </p:nvSpPr>
        <p:spPr>
          <a:xfrm>
            <a:off x="2249906" y="0"/>
            <a:ext cx="7519736" cy="2677656"/>
          </a:xfrm>
          <a:prstGeom prst="rect">
            <a:avLst/>
          </a:prstGeom>
        </p:spPr>
        <p:txBody>
          <a:bodyPr wrap="square">
            <a:spAutoFit/>
          </a:bodyPr>
          <a:lstStyle/>
          <a:p>
            <a:r>
              <a:rPr lang="ru-RU" sz="4800" b="1" dirty="0" smtClean="0"/>
              <a:t>«Почему </a:t>
            </a:r>
            <a:r>
              <a:rPr lang="ru-RU" sz="4800" b="1" dirty="0" smtClean="0"/>
              <a:t>Россия </a:t>
            </a:r>
            <a:endParaRPr lang="ru-RU" sz="4800" b="1" dirty="0" smtClean="0"/>
          </a:p>
          <a:p>
            <a:r>
              <a:rPr lang="ru-RU" sz="4800" b="1" dirty="0" smtClean="0"/>
              <a:t>не  </a:t>
            </a:r>
            <a:r>
              <a:rPr lang="ru-RU" sz="4800" b="1" dirty="0" smtClean="0"/>
              <a:t>Америка?» </a:t>
            </a:r>
          </a:p>
          <a:p>
            <a:r>
              <a:rPr lang="ru-RU" sz="3600" b="1" dirty="0" smtClean="0"/>
              <a:t>Ответ с точки зрения </a:t>
            </a:r>
          </a:p>
          <a:p>
            <a:r>
              <a:rPr lang="ru-RU" sz="3600" b="1" dirty="0" smtClean="0"/>
              <a:t>институциональной теории</a:t>
            </a:r>
            <a:endParaRPr lang="ru-RU"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География и экономический рост </a:t>
            </a:r>
            <a:endParaRPr lang="ru-RU" b="1" dirty="0"/>
          </a:p>
        </p:txBody>
      </p:sp>
      <p:sp>
        <p:nvSpPr>
          <p:cNvPr id="3" name="Содержимое 2"/>
          <p:cNvSpPr>
            <a:spLocks noGrp="1"/>
          </p:cNvSpPr>
          <p:nvPr>
            <p:ph idx="1"/>
          </p:nvPr>
        </p:nvSpPr>
        <p:spPr>
          <a:xfrm>
            <a:off x="457199" y="2057400"/>
            <a:ext cx="7156175" cy="4298950"/>
          </a:xfrm>
        </p:spPr>
        <p:txBody>
          <a:bodyPr>
            <a:normAutofit fontScale="92500" lnSpcReduction="20000"/>
          </a:bodyPr>
          <a:lstStyle/>
          <a:p>
            <a:r>
              <a:rPr lang="ru-RU" sz="2400" dirty="0" smtClean="0"/>
              <a:t>Известные традиции объяснения экономического развития влиянием таких факторов, как  климат, особенности территории и т.п., идут еще от древнегреческих философов  - </a:t>
            </a:r>
            <a:r>
              <a:rPr lang="ru-RU" sz="2400" dirty="0" err="1" smtClean="0"/>
              <a:t>Демокрита</a:t>
            </a:r>
            <a:r>
              <a:rPr lang="ru-RU" sz="2400" dirty="0" smtClean="0"/>
              <a:t>, Гиппократа, Плиния и др. </a:t>
            </a:r>
          </a:p>
          <a:p>
            <a:r>
              <a:rPr lang="ru-RU" sz="2400" dirty="0" smtClean="0"/>
              <a:t>Они нашли продолжение в трудах Шарля-Луи де Монтескье и далее (на русском языке см. Миронов Б.Н. 2014. «Кто виноват: природа или институты. Географический фактор в истории России»; на  английском языке:  </a:t>
            </a:r>
            <a:r>
              <a:rPr lang="en-US" sz="2400" dirty="0" smtClean="0"/>
              <a:t>Lorenz</a:t>
            </a:r>
            <a:r>
              <a:rPr lang="ru-RU" sz="2400" dirty="0" smtClean="0"/>
              <a:t> </a:t>
            </a:r>
            <a:r>
              <a:rPr lang="en-US" sz="2400" dirty="0" smtClean="0"/>
              <a:t>A</a:t>
            </a:r>
            <a:r>
              <a:rPr lang="ru-RU" sz="2400" dirty="0" smtClean="0"/>
              <a:t>, </a:t>
            </a:r>
            <a:r>
              <a:rPr lang="en-US" sz="2400" dirty="0" smtClean="0"/>
              <a:t>Hemmer H.-R.,</a:t>
            </a:r>
            <a:r>
              <a:rPr lang="ru-RU" sz="2400" dirty="0" smtClean="0"/>
              <a:t> </a:t>
            </a:r>
            <a:r>
              <a:rPr lang="en-US" sz="2400" dirty="0" err="1" smtClean="0"/>
              <a:t>Ahlfeld</a:t>
            </a:r>
            <a:r>
              <a:rPr lang="en-US" sz="2400" dirty="0" smtClean="0"/>
              <a:t> S</a:t>
            </a:r>
            <a:r>
              <a:rPr lang="ru-RU" sz="2400" dirty="0" smtClean="0"/>
              <a:t>.   2005. </a:t>
            </a:r>
            <a:r>
              <a:rPr lang="en-US" sz="2400" dirty="0" smtClean="0"/>
              <a:t>«The Economic Growth Debate – Geography Versus Institutions: Is There Anything Really New?</a:t>
            </a:r>
            <a:r>
              <a:rPr lang="ru-RU" sz="2400" dirty="0" smtClean="0"/>
              <a:t>»)</a:t>
            </a:r>
            <a:r>
              <a:rPr lang="en-US" sz="2400" dirty="0" smtClean="0"/>
              <a:t> </a:t>
            </a:r>
            <a:r>
              <a:rPr lang="ru-RU" sz="2400" dirty="0" smtClean="0"/>
              <a:t> </a:t>
            </a:r>
          </a:p>
          <a:p>
            <a:endParaRPr lang="ru-RU"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361016"/>
            <a:ext cx="6508377" cy="1143000"/>
          </a:xfrm>
        </p:spPr>
        <p:txBody>
          <a:bodyPr/>
          <a:lstStyle/>
          <a:p>
            <a:pPr algn="ctr"/>
            <a:r>
              <a:rPr lang="ru-RU" sz="2800" b="1" dirty="0" smtClean="0"/>
              <a:t>«Географическая гипотеза» в дискуссиях </a:t>
            </a:r>
            <a:r>
              <a:rPr lang="ru-RU" sz="2800" b="1" dirty="0" err="1" smtClean="0"/>
              <a:t>институционалистов</a:t>
            </a:r>
            <a:endParaRPr lang="ru-RU" sz="2800"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11</a:t>
            </a:fld>
            <a:endParaRPr lang="en-US"/>
          </a:p>
        </p:txBody>
      </p:sp>
      <p:pic>
        <p:nvPicPr>
          <p:cNvPr id="9" name="Содержимое 8" descr="dani-rodrik13.jpg"/>
          <p:cNvPicPr>
            <a:picLocks noGrp="1" noChangeAspect="1"/>
          </p:cNvPicPr>
          <p:nvPr>
            <p:ph idx="1"/>
          </p:nvPr>
        </p:nvPicPr>
        <p:blipFill>
          <a:blip r:embed="rId3" cstate="print"/>
          <a:stretch>
            <a:fillRect/>
          </a:stretch>
        </p:blipFill>
        <p:spPr>
          <a:xfrm>
            <a:off x="774303" y="2209801"/>
            <a:ext cx="3322074" cy="2214716"/>
          </a:xfrm>
        </p:spPr>
      </p:pic>
      <p:pic>
        <p:nvPicPr>
          <p:cNvPr id="10" name="Рисунок 9" descr="jeffrey_sachs_rtr_img.jpg"/>
          <p:cNvPicPr>
            <a:picLocks noChangeAspect="1"/>
          </p:cNvPicPr>
          <p:nvPr/>
        </p:nvPicPr>
        <p:blipFill>
          <a:blip r:embed="rId4" cstate="print"/>
          <a:stretch>
            <a:fillRect/>
          </a:stretch>
        </p:blipFill>
        <p:spPr>
          <a:xfrm>
            <a:off x="4934420" y="2209801"/>
            <a:ext cx="3322074" cy="2214716"/>
          </a:xfrm>
          <a:prstGeom prst="rect">
            <a:avLst/>
          </a:prstGeom>
        </p:spPr>
      </p:pic>
      <p:sp>
        <p:nvSpPr>
          <p:cNvPr id="12" name="TextBox 11"/>
          <p:cNvSpPr txBox="1"/>
          <p:nvPr/>
        </p:nvSpPr>
        <p:spPr>
          <a:xfrm>
            <a:off x="774304" y="4602024"/>
            <a:ext cx="3322073" cy="1754326"/>
          </a:xfrm>
          <a:prstGeom prst="rect">
            <a:avLst/>
          </a:prstGeom>
          <a:noFill/>
        </p:spPr>
        <p:txBody>
          <a:bodyPr wrap="square" rtlCol="0">
            <a:spAutoFit/>
          </a:bodyPr>
          <a:lstStyle/>
          <a:p>
            <a:r>
              <a:rPr lang="en-US" b="1" dirty="0" smtClean="0">
                <a:solidFill>
                  <a:srgbClr val="FF0000"/>
                </a:solidFill>
              </a:rPr>
              <a:t>«Institutions Rule: </a:t>
            </a:r>
            <a:r>
              <a:rPr lang="en-US" b="1" dirty="0" smtClean="0"/>
              <a:t>The Primacy of Institutions over Geography </a:t>
            </a:r>
            <a:endParaRPr lang="ru-RU" b="1" dirty="0" smtClean="0"/>
          </a:p>
          <a:p>
            <a:r>
              <a:rPr lang="en-US" b="1" dirty="0" smtClean="0"/>
              <a:t>and Integration in Economic Development» </a:t>
            </a:r>
            <a:r>
              <a:rPr lang="en-US" dirty="0" smtClean="0"/>
              <a:t>(</a:t>
            </a:r>
            <a:r>
              <a:rPr lang="en-US" dirty="0" err="1" smtClean="0"/>
              <a:t>Rodrik</a:t>
            </a:r>
            <a:r>
              <a:rPr lang="ru-RU" dirty="0" smtClean="0"/>
              <a:t> </a:t>
            </a:r>
            <a:r>
              <a:rPr lang="en-US" dirty="0" smtClean="0"/>
              <a:t>at al., 2002)</a:t>
            </a:r>
            <a:endParaRPr lang="ru-RU" dirty="0"/>
          </a:p>
        </p:txBody>
      </p:sp>
      <p:sp>
        <p:nvSpPr>
          <p:cNvPr id="13" name="TextBox 12"/>
          <p:cNvSpPr txBox="1"/>
          <p:nvPr/>
        </p:nvSpPr>
        <p:spPr>
          <a:xfrm>
            <a:off x="4934420" y="4754880"/>
            <a:ext cx="3322073" cy="1200329"/>
          </a:xfrm>
          <a:prstGeom prst="rect">
            <a:avLst/>
          </a:prstGeom>
          <a:noFill/>
        </p:spPr>
        <p:txBody>
          <a:bodyPr wrap="square" rtlCol="0">
            <a:spAutoFit/>
          </a:bodyPr>
          <a:lstStyle/>
          <a:p>
            <a:r>
              <a:rPr lang="ru-RU" dirty="0" smtClean="0">
                <a:solidFill>
                  <a:srgbClr val="FF0000"/>
                </a:solidFill>
              </a:rPr>
              <a:t>«</a:t>
            </a:r>
            <a:r>
              <a:rPr lang="en-US" b="1" dirty="0" smtClean="0">
                <a:solidFill>
                  <a:srgbClr val="FF0000"/>
                </a:solidFill>
              </a:rPr>
              <a:t>Institutions Don</a:t>
            </a:r>
            <a:r>
              <a:rPr lang="ru-RU" b="1" dirty="0" smtClean="0">
                <a:solidFill>
                  <a:srgbClr val="FF0000"/>
                </a:solidFill>
              </a:rPr>
              <a:t>’</a:t>
            </a:r>
            <a:r>
              <a:rPr lang="en-US" b="1" dirty="0" smtClean="0">
                <a:solidFill>
                  <a:srgbClr val="FF0000"/>
                </a:solidFill>
              </a:rPr>
              <a:t>t Rule</a:t>
            </a:r>
            <a:r>
              <a:rPr lang="ru-RU" b="1" dirty="0" smtClean="0">
                <a:solidFill>
                  <a:srgbClr val="FF0000"/>
                </a:solidFill>
              </a:rPr>
              <a:t>: </a:t>
            </a:r>
            <a:r>
              <a:rPr lang="en-US" b="1" dirty="0" smtClean="0"/>
              <a:t>Direct Effects of Geography on Per Capita Income</a:t>
            </a:r>
            <a:r>
              <a:rPr lang="ru-RU" b="1" dirty="0" smtClean="0"/>
              <a:t>» </a:t>
            </a:r>
            <a:r>
              <a:rPr lang="ru-RU" dirty="0" smtClean="0"/>
              <a:t>(</a:t>
            </a:r>
            <a:r>
              <a:rPr lang="en-US" dirty="0" smtClean="0"/>
              <a:t>Sachs</a:t>
            </a:r>
            <a:r>
              <a:rPr lang="ru-RU" dirty="0" smtClean="0"/>
              <a:t>,  2003)</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914399"/>
            <a:ext cx="6785812" cy="1414903"/>
          </a:xfrm>
        </p:spPr>
        <p:txBody>
          <a:bodyPr/>
          <a:lstStyle/>
          <a:p>
            <a:r>
              <a:rPr lang="ru-RU" sz="2400" b="1" dirty="0" smtClean="0"/>
              <a:t>Наша проверка географической гипотезы: </a:t>
            </a:r>
            <a:br>
              <a:rPr lang="ru-RU" sz="2400" b="1" dirty="0" smtClean="0"/>
            </a:br>
            <a:r>
              <a:rPr lang="ru-RU" sz="2400" b="1" dirty="0" smtClean="0"/>
              <a:t>т</a:t>
            </a:r>
            <a:r>
              <a:rPr lang="ru-RU" sz="2400" b="1" dirty="0" smtClean="0"/>
              <a:t>емы  </a:t>
            </a:r>
            <a:r>
              <a:rPr lang="ru-RU" sz="2400" b="1" dirty="0" smtClean="0"/>
              <a:t>Государственного задания </a:t>
            </a:r>
            <a:br>
              <a:rPr lang="ru-RU" sz="2400" b="1" dirty="0" smtClean="0"/>
            </a:br>
            <a:r>
              <a:rPr lang="ru-RU" sz="2400" b="1" dirty="0" smtClean="0"/>
              <a:t>№ 0166-20140013 и № 0166-20140012, </a:t>
            </a:r>
            <a:br>
              <a:rPr lang="ru-RU" sz="2400" b="1" dirty="0" smtClean="0"/>
            </a:br>
            <a:r>
              <a:rPr lang="ru-RU" sz="2400" b="1" dirty="0" smtClean="0"/>
              <a:t>грант  РГНФ № 14-02-00422</a:t>
            </a:r>
            <a:r>
              <a:rPr lang="ru-RU" b="1" dirty="0" smtClean="0"/>
              <a:t> </a:t>
            </a:r>
            <a:endParaRPr lang="ru-RU" dirty="0"/>
          </a:p>
        </p:txBody>
      </p:sp>
      <p:pic>
        <p:nvPicPr>
          <p:cNvPr id="6" name="Объект 5"/>
          <p:cNvPicPr>
            <a:picLocks noGrp="1" noChangeAspect="1"/>
          </p:cNvPicPr>
          <p:nvPr>
            <p:ph idx="1"/>
          </p:nvPr>
        </p:nvPicPr>
        <p:blipFill>
          <a:blip r:embed="rId3" cstate="email">
            <a:extLst>
              <a:ext uri="{28A0092B-C50C-407E-A947-70E740481C1C}">
                <a14:useLocalDpi xmlns="" xmlns:a14="http://schemas.microsoft.com/office/drawing/2010/main" val="0"/>
              </a:ext>
            </a:extLst>
          </a:blip>
          <a:stretch>
            <a:fillRect/>
          </a:stretch>
        </p:blipFill>
        <p:spPr>
          <a:xfrm>
            <a:off x="4067479" y="2329303"/>
            <a:ext cx="1215517" cy="1825884"/>
          </a:xfrm>
        </p:spPr>
      </p:pic>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12</a:t>
            </a:fld>
            <a:endParaRPr lang="en-US"/>
          </a:p>
        </p:txBody>
      </p:sp>
      <p:pic>
        <p:nvPicPr>
          <p:cNvPr id="16" name="Рисунок 15"/>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5240910" y="3242245"/>
            <a:ext cx="1204838" cy="1923514"/>
          </a:xfrm>
          <a:prstGeom prst="rect">
            <a:avLst/>
          </a:prstGeom>
        </p:spPr>
      </p:pic>
      <p:pic>
        <p:nvPicPr>
          <p:cNvPr id="17" name="Рисунок 16"/>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2513215" y="3242244"/>
            <a:ext cx="1554264" cy="2025465"/>
          </a:xfrm>
          <a:prstGeom prst="rect">
            <a:avLst/>
          </a:prstGeom>
        </p:spPr>
      </p:pic>
      <p:pic>
        <p:nvPicPr>
          <p:cNvPr id="18" name="Рисунок 17"/>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1633821" y="2492477"/>
            <a:ext cx="1481006" cy="1762499"/>
          </a:xfrm>
          <a:prstGeom prst="rect">
            <a:avLst/>
          </a:prstGeom>
        </p:spPr>
      </p:pic>
      <p:pic>
        <p:nvPicPr>
          <p:cNvPr id="19" name="Рисунок 18"/>
          <p:cNvPicPr>
            <a:picLocks noChangeAspect="1"/>
          </p:cNvPicPr>
          <p:nvPr/>
        </p:nvPicPr>
        <p:blipFill>
          <a:blip r:embed="rId7" cstate="email">
            <a:extLst>
              <a:ext uri="{28A0092B-C50C-407E-A947-70E740481C1C}">
                <a14:useLocalDpi xmlns="" xmlns:a14="http://schemas.microsoft.com/office/drawing/2010/main" val="0"/>
              </a:ext>
            </a:extLst>
          </a:blip>
          <a:stretch>
            <a:fillRect/>
          </a:stretch>
        </p:blipFill>
        <p:spPr>
          <a:xfrm>
            <a:off x="4067479" y="4110427"/>
            <a:ext cx="1173431" cy="1780783"/>
          </a:xfrm>
          <a:prstGeom prst="rect">
            <a:avLst/>
          </a:prstGeom>
        </p:spPr>
      </p:pic>
      <p:pic>
        <p:nvPicPr>
          <p:cNvPr id="20" name="Рисунок 19"/>
          <p:cNvPicPr>
            <a:picLocks noChangeAspect="1"/>
          </p:cNvPicPr>
          <p:nvPr/>
        </p:nvPicPr>
        <p:blipFill>
          <a:blip r:embed="rId8" cstate="email">
            <a:extLst>
              <a:ext uri="{28A0092B-C50C-407E-A947-70E740481C1C}">
                <a14:useLocalDpi xmlns="" xmlns:a14="http://schemas.microsoft.com/office/drawing/2010/main" val="0"/>
              </a:ext>
            </a:extLst>
          </a:blip>
          <a:stretch>
            <a:fillRect/>
          </a:stretch>
        </p:blipFill>
        <p:spPr>
          <a:xfrm>
            <a:off x="6445748" y="4360659"/>
            <a:ext cx="1562407" cy="1610199"/>
          </a:xfrm>
          <a:prstGeom prst="rect">
            <a:avLst/>
          </a:prstGeom>
        </p:spPr>
      </p:pic>
      <p:pic>
        <p:nvPicPr>
          <p:cNvPr id="21" name="Рисунок 20"/>
          <p:cNvPicPr>
            <a:picLocks noChangeAspect="1"/>
          </p:cNvPicPr>
          <p:nvPr/>
        </p:nvPicPr>
        <p:blipFill>
          <a:blip r:embed="rId9" cstate="email">
            <a:extLst>
              <a:ext uri="{28A0092B-C50C-407E-A947-70E740481C1C}">
                <a14:useLocalDpi xmlns="" xmlns:a14="http://schemas.microsoft.com/office/drawing/2010/main" val="0"/>
              </a:ext>
            </a:extLst>
          </a:blip>
          <a:stretch>
            <a:fillRect/>
          </a:stretch>
        </p:blipFill>
        <p:spPr>
          <a:xfrm>
            <a:off x="6390539" y="2421853"/>
            <a:ext cx="1422949" cy="1640782"/>
          </a:xfrm>
          <a:prstGeom prst="rect">
            <a:avLst/>
          </a:prstGeom>
        </p:spPr>
      </p:pic>
      <p:pic>
        <p:nvPicPr>
          <p:cNvPr id="22" name="Рисунок 21"/>
          <p:cNvPicPr>
            <a:picLocks noChangeAspect="1"/>
          </p:cNvPicPr>
          <p:nvPr/>
        </p:nvPicPr>
        <p:blipFill>
          <a:blip r:embed="rId10" cstate="email">
            <a:extLst>
              <a:ext uri="{28A0092B-C50C-407E-A947-70E740481C1C}">
                <a14:useLocalDpi xmlns="" xmlns:a14="http://schemas.microsoft.com/office/drawing/2010/main" val="0"/>
              </a:ext>
            </a:extLst>
          </a:blip>
          <a:stretch>
            <a:fillRect/>
          </a:stretch>
        </p:blipFill>
        <p:spPr>
          <a:xfrm>
            <a:off x="2607538" y="4686089"/>
            <a:ext cx="1459941" cy="2035386"/>
          </a:xfrm>
          <a:prstGeom prst="rect">
            <a:avLst/>
          </a:prstGeom>
        </p:spPr>
      </p:pic>
      <p:pic>
        <p:nvPicPr>
          <p:cNvPr id="23" name="Рисунок 22"/>
          <p:cNvPicPr>
            <a:picLocks noChangeAspect="1"/>
          </p:cNvPicPr>
          <p:nvPr/>
        </p:nvPicPr>
        <p:blipFill>
          <a:blip r:embed="rId11" cstate="email">
            <a:extLst>
              <a:ext uri="{28A0092B-C50C-407E-A947-70E740481C1C}">
                <a14:useLocalDpi xmlns="" xmlns:a14="http://schemas.microsoft.com/office/drawing/2010/main" val="0"/>
              </a:ext>
            </a:extLst>
          </a:blip>
          <a:stretch>
            <a:fillRect/>
          </a:stretch>
        </p:blipFill>
        <p:spPr>
          <a:xfrm>
            <a:off x="1173883" y="3965090"/>
            <a:ext cx="1433655" cy="1630750"/>
          </a:xfrm>
          <a:prstGeom prst="rect">
            <a:avLst/>
          </a:prstGeom>
        </p:spPr>
      </p:pic>
      <p:pic>
        <p:nvPicPr>
          <p:cNvPr id="24" name="Рисунок 23"/>
          <p:cNvPicPr>
            <a:picLocks noChangeAspect="1"/>
          </p:cNvPicPr>
          <p:nvPr/>
        </p:nvPicPr>
        <p:blipFill>
          <a:blip r:embed="rId12" cstate="email">
            <a:extLst>
              <a:ext uri="{28A0092B-C50C-407E-A947-70E740481C1C}">
                <a14:useLocalDpi xmlns="" xmlns:a14="http://schemas.microsoft.com/office/drawing/2010/main" val="0"/>
              </a:ext>
            </a:extLst>
          </a:blip>
          <a:stretch>
            <a:fillRect/>
          </a:stretch>
        </p:blipFill>
        <p:spPr>
          <a:xfrm>
            <a:off x="7813488" y="3147593"/>
            <a:ext cx="1197777" cy="1787728"/>
          </a:xfrm>
          <a:prstGeom prst="rect">
            <a:avLst/>
          </a:prstGeom>
        </p:spPr>
      </p:pic>
    </p:spTree>
    <p:extLst>
      <p:ext uri="{BB962C8B-B14F-4D97-AF65-F5344CB8AC3E}">
        <p14:creationId xmlns="" xmlns:p14="http://schemas.microsoft.com/office/powerpoint/2010/main" val="2325865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smtClean="0"/>
              <a:t>Исходные предпосылки нашей  методологии</a:t>
            </a:r>
            <a:endParaRPr lang="ru-RU" sz="4000" b="1" dirty="0"/>
          </a:p>
        </p:txBody>
      </p:sp>
      <p:sp>
        <p:nvSpPr>
          <p:cNvPr id="3" name="Содержимое 2"/>
          <p:cNvSpPr>
            <a:spLocks noGrp="1"/>
          </p:cNvSpPr>
          <p:nvPr>
            <p:ph idx="1"/>
          </p:nvPr>
        </p:nvSpPr>
        <p:spPr>
          <a:xfrm>
            <a:off x="457199" y="2209800"/>
            <a:ext cx="8070575" cy="3916363"/>
          </a:xfrm>
        </p:spPr>
        <p:txBody>
          <a:bodyPr>
            <a:noAutofit/>
          </a:bodyPr>
          <a:lstStyle/>
          <a:p>
            <a:r>
              <a:rPr lang="ru-RU" sz="2200" dirty="0" smtClean="0"/>
              <a:t>География  является несомненно экзогенным фактором. </a:t>
            </a:r>
          </a:p>
          <a:p>
            <a:r>
              <a:rPr lang="ru-RU" sz="2200" dirty="0" smtClean="0"/>
              <a:t>Географические и институциональные факторы существенны, прежде всего, для  объяснения долгосрочных трендов. </a:t>
            </a:r>
          </a:p>
          <a:p>
            <a:r>
              <a:rPr lang="ru-RU" sz="2200" dirty="0" smtClean="0"/>
              <a:t>Институциональные структуры имеют </a:t>
            </a:r>
            <a:r>
              <a:rPr lang="ru-RU" sz="2200" dirty="0" err="1" smtClean="0"/>
              <a:t>холистическую</a:t>
            </a:r>
            <a:r>
              <a:rPr lang="ru-RU" sz="2200" dirty="0" smtClean="0"/>
              <a:t> природу.  Для  экономических институтов  характерно свойство </a:t>
            </a:r>
            <a:r>
              <a:rPr lang="ru-RU" sz="2200" i="1" dirty="0" err="1" smtClean="0"/>
              <a:t>embeddedness</a:t>
            </a:r>
            <a:r>
              <a:rPr lang="ru-RU" sz="2200" dirty="0" smtClean="0"/>
              <a:t> - включенности, </a:t>
            </a:r>
            <a:r>
              <a:rPr lang="ru-RU" sz="2200" dirty="0" err="1" smtClean="0"/>
              <a:t>укоренённости</a:t>
            </a:r>
            <a:r>
              <a:rPr lang="ru-RU" sz="2200" dirty="0" smtClean="0"/>
              <a:t> в социальной «</a:t>
            </a:r>
            <a:r>
              <a:rPr lang="ru-RU" sz="2200" dirty="0" err="1" smtClean="0"/>
              <a:t>не-экономической</a:t>
            </a:r>
            <a:r>
              <a:rPr lang="ru-RU" sz="2200" dirty="0" smtClean="0"/>
              <a:t>» структуре (К. </a:t>
            </a:r>
            <a:r>
              <a:rPr lang="ru-RU" sz="2200" dirty="0" err="1" smtClean="0"/>
              <a:t>Поланьи</a:t>
            </a:r>
            <a:r>
              <a:rPr lang="ru-RU" sz="2200" dirty="0" smtClean="0"/>
              <a:t>, М. </a:t>
            </a:r>
            <a:r>
              <a:rPr lang="ru-RU" sz="2200" dirty="0" err="1" smtClean="0"/>
              <a:t>Грановеттер</a:t>
            </a:r>
            <a:r>
              <a:rPr lang="ru-RU" sz="2200" dirty="0" smtClean="0"/>
              <a:t>). </a:t>
            </a:r>
          </a:p>
        </p:txBody>
      </p:sp>
      <p:sp>
        <p:nvSpPr>
          <p:cNvPr id="4" name="Нижний колонтитул 3"/>
          <p:cNvSpPr>
            <a:spLocks noGrp="1"/>
          </p:cNvSpPr>
          <p:nvPr>
            <p:ph type="ftr" sz="quarter" idx="11"/>
          </p:nvPr>
        </p:nvSpPr>
        <p:spPr/>
        <p:txBody>
          <a:bodyPr/>
          <a:lstStyle/>
          <a:p>
            <a:r>
              <a:rPr lang="ru-RU" dirty="0" smtClean="0"/>
              <a:t>г. Казань,  7 сентября  2016</a:t>
            </a:r>
            <a:endParaRPr lang="en-US" dirty="0"/>
          </a:p>
        </p:txBody>
      </p:sp>
      <p:sp>
        <p:nvSpPr>
          <p:cNvPr id="5" name="Номер слайда 4"/>
          <p:cNvSpPr>
            <a:spLocks noGrp="1"/>
          </p:cNvSpPr>
          <p:nvPr>
            <p:ph type="sldNum" sz="quarter" idx="12"/>
          </p:nvPr>
        </p:nvSpPr>
        <p:spPr/>
        <p:txBody>
          <a:bodyPr/>
          <a:lstStyle/>
          <a:p>
            <a:fld id="{57AF16DE-A0D5-4438-950F-5B1E159C2C28}"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Особенности нашей методологии</a:t>
            </a:r>
            <a:endParaRPr lang="ru-RU" b="1" dirty="0"/>
          </a:p>
        </p:txBody>
      </p:sp>
      <p:sp>
        <p:nvSpPr>
          <p:cNvPr id="3" name="Содержимое 2"/>
          <p:cNvSpPr>
            <a:spLocks noGrp="1"/>
          </p:cNvSpPr>
          <p:nvPr>
            <p:ph idx="1"/>
          </p:nvPr>
        </p:nvSpPr>
        <p:spPr>
          <a:xfrm>
            <a:off x="457199" y="2209800"/>
            <a:ext cx="7981123" cy="3916363"/>
          </a:xfrm>
        </p:spPr>
        <p:txBody>
          <a:bodyPr>
            <a:normAutofit fontScale="92500" lnSpcReduction="20000"/>
          </a:bodyPr>
          <a:lstStyle/>
          <a:p>
            <a:r>
              <a:rPr lang="ru-RU" dirty="0" smtClean="0"/>
              <a:t> Использован гораздо более широкий набор географических переменных. </a:t>
            </a:r>
          </a:p>
          <a:p>
            <a:r>
              <a:rPr lang="ru-RU" dirty="0" smtClean="0"/>
              <a:t>Характеристика институциональной среды представлена  типом доминирующей в государстве институциональной матрицы - Х- или </a:t>
            </a:r>
            <a:r>
              <a:rPr lang="en-US" dirty="0" smtClean="0"/>
              <a:t>Y</a:t>
            </a:r>
            <a:r>
              <a:rPr lang="ru-RU" dirty="0" smtClean="0"/>
              <a:t>-, а не отдельными  экономическими институтами (на основе известных индексов и экспертных оценок).</a:t>
            </a:r>
          </a:p>
          <a:p>
            <a:r>
              <a:rPr lang="ru-RU" dirty="0" smtClean="0"/>
              <a:t> Расчеты  базируются на статистическом  моделировании, которое использует  процедуры интеллектуального анализа данных в оригинальных методах  классификации, позволяющих учитывать нелинейный характер связи между признаками, а не на линейных эконометрических моделях с несколькими объясняющими переменными. </a:t>
            </a:r>
          </a:p>
          <a:p>
            <a:endParaRPr lang="ru-RU"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Гипотеза об институциональных матрицах</a:t>
            </a:r>
            <a:endParaRPr lang="ru-RU" b="1" dirty="0"/>
          </a:p>
        </p:txBody>
      </p:sp>
      <p:sp>
        <p:nvSpPr>
          <p:cNvPr id="3" name="Содержимое 2"/>
          <p:cNvSpPr>
            <a:spLocks noGrp="1"/>
          </p:cNvSpPr>
          <p:nvPr>
            <p:ph idx="1"/>
          </p:nvPr>
        </p:nvSpPr>
        <p:spPr>
          <a:xfrm>
            <a:off x="457199" y="2057400"/>
            <a:ext cx="7484166" cy="4068763"/>
          </a:xfrm>
        </p:spPr>
        <p:txBody>
          <a:bodyPr>
            <a:normAutofit fontScale="92500" lnSpcReduction="20000"/>
          </a:bodyPr>
          <a:lstStyle/>
          <a:p>
            <a:r>
              <a:rPr lang="ru-RU" dirty="0" smtClean="0"/>
              <a:t>Институциональная структура любого государства может быть представлена как комбинация институтов Х- и </a:t>
            </a:r>
            <a:r>
              <a:rPr lang="en-US" dirty="0" smtClean="0"/>
              <a:t>Y</a:t>
            </a:r>
            <a:r>
              <a:rPr lang="ru-RU" dirty="0" smtClean="0"/>
              <a:t>-матрицы. </a:t>
            </a:r>
          </a:p>
          <a:p>
            <a:r>
              <a:rPr lang="ru-RU" dirty="0" smtClean="0"/>
              <a:t>Х-матрица включает в себя набор институтов, обслуживающих </a:t>
            </a:r>
            <a:r>
              <a:rPr lang="ru-RU" dirty="0" err="1" smtClean="0"/>
              <a:t>редистрибутивную</a:t>
            </a:r>
            <a:r>
              <a:rPr lang="ru-RU" dirty="0" smtClean="0"/>
              <a:t> экономику, политическую систему унитарного типа и </a:t>
            </a:r>
            <a:r>
              <a:rPr lang="ru-RU" dirty="0" err="1" smtClean="0"/>
              <a:t>коммунитарную</a:t>
            </a:r>
            <a:r>
              <a:rPr lang="ru-RU" dirty="0" smtClean="0"/>
              <a:t> идеологию. </a:t>
            </a:r>
          </a:p>
          <a:p>
            <a:r>
              <a:rPr lang="en-US" dirty="0" smtClean="0"/>
              <a:t>Y</a:t>
            </a:r>
            <a:r>
              <a:rPr lang="ru-RU" dirty="0" smtClean="0"/>
              <a:t>-матрица – это набор институтов рыночной экономики, федеративной политической системы и индивидуалистской идеологии. </a:t>
            </a:r>
          </a:p>
          <a:p>
            <a:r>
              <a:rPr lang="ru-RU" dirty="0" smtClean="0"/>
              <a:t>В структуре каждого государства на протяжении его истории  устойчиво доминирует одна из этих матриц, в то время как институты альтернативной матрицы имеют </a:t>
            </a:r>
            <a:r>
              <a:rPr lang="ru-RU" dirty="0" err="1" smtClean="0"/>
              <a:t>комплементарный</a:t>
            </a:r>
            <a:r>
              <a:rPr lang="ru-RU" dirty="0" smtClean="0"/>
              <a:t> характер.</a:t>
            </a:r>
            <a:endParaRPr lang="ru-RU"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dirty="0"/>
          </a:p>
        </p:txBody>
      </p:sp>
      <p:sp>
        <p:nvSpPr>
          <p:cNvPr id="5" name="Номер слайда 4"/>
          <p:cNvSpPr>
            <a:spLocks noGrp="1"/>
          </p:cNvSpPr>
          <p:nvPr>
            <p:ph type="sldNum" sz="quarter" idx="12"/>
          </p:nvPr>
        </p:nvSpPr>
        <p:spPr/>
        <p:txBody>
          <a:bodyPr/>
          <a:lstStyle/>
          <a:p>
            <a:fld id="{57AF16DE-A0D5-4438-950F-5B1E159C2C28}"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Равнобедренный треугольник 4"/>
          <p:cNvSpPr>
            <a:spLocks/>
          </p:cNvSpPr>
          <p:nvPr/>
        </p:nvSpPr>
        <p:spPr>
          <a:xfrm rot="10800000">
            <a:off x="1187450" y="1484313"/>
            <a:ext cx="3024188" cy="2703512"/>
          </a:xfrm>
          <a:prstGeom prst="triangl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600" dirty="0">
                <a:solidFill>
                  <a:schemeClr val="tx1">
                    <a:lumMod val="95000"/>
                    <a:lumOff val="5000"/>
                  </a:schemeClr>
                </a:solidFill>
              </a:rPr>
              <a:t>X</a:t>
            </a:r>
            <a:endParaRPr lang="ru-RU" sz="9600" dirty="0">
              <a:solidFill>
                <a:schemeClr val="tx1">
                  <a:lumMod val="95000"/>
                  <a:lumOff val="5000"/>
                </a:schemeClr>
              </a:solidFill>
            </a:endParaRPr>
          </a:p>
        </p:txBody>
      </p:sp>
      <p:sp>
        <p:nvSpPr>
          <p:cNvPr id="6" name="Равнобедренный треугольник 5"/>
          <p:cNvSpPr/>
          <p:nvPr/>
        </p:nvSpPr>
        <p:spPr>
          <a:xfrm>
            <a:off x="5076825" y="1412875"/>
            <a:ext cx="2879725" cy="2703513"/>
          </a:xfrm>
          <a:prstGeom prst="triangl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600" dirty="0">
                <a:solidFill>
                  <a:schemeClr val="tx1">
                    <a:lumMod val="95000"/>
                    <a:lumOff val="5000"/>
                  </a:schemeClr>
                </a:solidFill>
              </a:rPr>
              <a:t>Y</a:t>
            </a:r>
            <a:endParaRPr lang="ru-RU" sz="9600" dirty="0">
              <a:solidFill>
                <a:schemeClr val="tx1">
                  <a:lumMod val="95000"/>
                  <a:lumOff val="5000"/>
                </a:schemeClr>
              </a:solidFill>
            </a:endParaRPr>
          </a:p>
        </p:txBody>
      </p:sp>
      <p:sp>
        <p:nvSpPr>
          <p:cNvPr id="7" name="TextBox 6"/>
          <p:cNvSpPr txBox="1">
            <a:spLocks noChangeArrowheads="1"/>
          </p:cNvSpPr>
          <p:nvPr/>
        </p:nvSpPr>
        <p:spPr bwMode="auto">
          <a:xfrm>
            <a:off x="2441065" y="5430490"/>
            <a:ext cx="4265911" cy="461665"/>
          </a:xfrm>
          <a:prstGeom prst="rect">
            <a:avLst/>
          </a:prstGeom>
          <a:noFill/>
          <a:ln w="9525">
            <a:noFill/>
            <a:miter lim="800000"/>
            <a:headEnd/>
            <a:tailEnd/>
          </a:ln>
        </p:spPr>
        <p:txBody>
          <a:bodyPr wrap="none">
            <a:spAutoFit/>
          </a:bodyPr>
          <a:lstStyle/>
          <a:p>
            <a:r>
              <a:rPr lang="ru-RU" sz="2400" b="1" dirty="0" smtClean="0">
                <a:latin typeface="+mj-lt"/>
              </a:rPr>
              <a:t> Институты </a:t>
            </a:r>
            <a:r>
              <a:rPr lang="en-US" sz="2400" b="1" dirty="0">
                <a:latin typeface="+mj-lt"/>
              </a:rPr>
              <a:t>X- </a:t>
            </a:r>
            <a:r>
              <a:rPr lang="ru-RU" sz="2400" b="1" dirty="0">
                <a:latin typeface="+mj-lt"/>
              </a:rPr>
              <a:t>и </a:t>
            </a:r>
            <a:r>
              <a:rPr lang="en-US" sz="2400" b="1" dirty="0">
                <a:latin typeface="+mj-lt"/>
              </a:rPr>
              <a:t>Y</a:t>
            </a:r>
            <a:r>
              <a:rPr lang="ru-RU" sz="2400" b="1" dirty="0">
                <a:latin typeface="+mj-lt"/>
              </a:rPr>
              <a:t>-матриц</a:t>
            </a:r>
          </a:p>
        </p:txBody>
      </p:sp>
      <p:sp>
        <p:nvSpPr>
          <p:cNvPr id="8" name="TextBox 7"/>
          <p:cNvSpPr txBox="1">
            <a:spLocks noChangeArrowheads="1"/>
          </p:cNvSpPr>
          <p:nvPr/>
        </p:nvSpPr>
        <p:spPr bwMode="auto">
          <a:xfrm>
            <a:off x="1103313" y="958850"/>
            <a:ext cx="3751348" cy="369332"/>
          </a:xfrm>
          <a:prstGeom prst="rect">
            <a:avLst/>
          </a:prstGeom>
          <a:noFill/>
          <a:ln w="9525">
            <a:noFill/>
            <a:miter lim="800000"/>
            <a:headEnd/>
            <a:tailEnd/>
          </a:ln>
        </p:spPr>
        <p:txBody>
          <a:bodyPr wrap="none">
            <a:spAutoFit/>
          </a:bodyPr>
          <a:lstStyle/>
          <a:p>
            <a:r>
              <a:rPr lang="ru-RU" b="1" dirty="0" err="1">
                <a:latin typeface="+mj-lt"/>
              </a:rPr>
              <a:t>Редистрибутивная</a:t>
            </a:r>
            <a:r>
              <a:rPr lang="ru-RU" b="1" dirty="0">
                <a:latin typeface="+mj-lt"/>
              </a:rPr>
              <a:t> экономика</a:t>
            </a:r>
          </a:p>
        </p:txBody>
      </p:sp>
      <p:sp>
        <p:nvSpPr>
          <p:cNvPr id="10" name="TextBox 9"/>
          <p:cNvSpPr txBox="1">
            <a:spLocks noChangeArrowheads="1"/>
          </p:cNvSpPr>
          <p:nvPr/>
        </p:nvSpPr>
        <p:spPr bwMode="auto">
          <a:xfrm rot="3751490">
            <a:off x="-57435" y="2966594"/>
            <a:ext cx="3106738" cy="1200329"/>
          </a:xfrm>
          <a:prstGeom prst="rect">
            <a:avLst/>
          </a:prstGeom>
          <a:noFill/>
          <a:ln w="9525">
            <a:noFill/>
            <a:miter lim="800000"/>
            <a:headEnd/>
            <a:tailEnd/>
          </a:ln>
        </p:spPr>
        <p:txBody>
          <a:bodyPr>
            <a:spAutoFit/>
          </a:bodyPr>
          <a:lstStyle/>
          <a:p>
            <a:r>
              <a:rPr lang="ru-RU" b="1" dirty="0">
                <a:latin typeface="+mj-lt"/>
              </a:rPr>
              <a:t>Унитарно-централизованное </a:t>
            </a:r>
          </a:p>
          <a:p>
            <a:r>
              <a:rPr lang="ru-RU" b="1" dirty="0">
                <a:latin typeface="+mj-lt"/>
              </a:rPr>
              <a:t>политическое устройство</a:t>
            </a:r>
          </a:p>
        </p:txBody>
      </p:sp>
      <p:sp>
        <p:nvSpPr>
          <p:cNvPr id="11" name="TextBox 10"/>
          <p:cNvSpPr txBox="1">
            <a:spLocks noChangeArrowheads="1"/>
          </p:cNvSpPr>
          <p:nvPr/>
        </p:nvSpPr>
        <p:spPr bwMode="auto">
          <a:xfrm rot="-3721755">
            <a:off x="2301875" y="2525217"/>
            <a:ext cx="3205163" cy="923330"/>
          </a:xfrm>
          <a:prstGeom prst="rect">
            <a:avLst/>
          </a:prstGeom>
          <a:noFill/>
          <a:ln w="9525">
            <a:noFill/>
            <a:miter lim="800000"/>
            <a:headEnd/>
            <a:tailEnd/>
          </a:ln>
        </p:spPr>
        <p:txBody>
          <a:bodyPr>
            <a:spAutoFit/>
          </a:bodyPr>
          <a:lstStyle/>
          <a:p>
            <a:pPr algn="ctr"/>
            <a:r>
              <a:rPr lang="ru-RU" b="1" dirty="0" err="1">
                <a:latin typeface="+mj-lt"/>
              </a:rPr>
              <a:t>Коммунитарная</a:t>
            </a:r>
            <a:r>
              <a:rPr lang="ru-RU" b="1" dirty="0">
                <a:latin typeface="+mj-lt"/>
              </a:rPr>
              <a:t> идеология </a:t>
            </a:r>
          </a:p>
          <a:p>
            <a:pPr algn="ctr"/>
            <a:r>
              <a:rPr lang="ru-RU" b="1" dirty="0">
                <a:latin typeface="+mj-lt"/>
              </a:rPr>
              <a:t>(Мы над Я)</a:t>
            </a:r>
          </a:p>
        </p:txBody>
      </p:sp>
      <p:sp>
        <p:nvSpPr>
          <p:cNvPr id="12" name="TextBox 11"/>
          <p:cNvSpPr txBox="1">
            <a:spLocks noChangeArrowheads="1"/>
          </p:cNvSpPr>
          <p:nvPr/>
        </p:nvSpPr>
        <p:spPr bwMode="auto">
          <a:xfrm>
            <a:off x="5059363" y="4271963"/>
            <a:ext cx="3032125" cy="368300"/>
          </a:xfrm>
          <a:prstGeom prst="rect">
            <a:avLst/>
          </a:prstGeom>
          <a:noFill/>
          <a:ln w="9525">
            <a:noFill/>
            <a:miter lim="800000"/>
            <a:headEnd/>
            <a:tailEnd/>
          </a:ln>
        </p:spPr>
        <p:txBody>
          <a:bodyPr>
            <a:spAutoFit/>
          </a:bodyPr>
          <a:lstStyle/>
          <a:p>
            <a:r>
              <a:rPr lang="ru-RU" b="1" dirty="0">
                <a:latin typeface="+mj-lt"/>
              </a:rPr>
              <a:t>Рыночная экономика</a:t>
            </a:r>
          </a:p>
        </p:txBody>
      </p:sp>
      <p:sp>
        <p:nvSpPr>
          <p:cNvPr id="13" name="TextBox 12"/>
          <p:cNvSpPr txBox="1">
            <a:spLocks noChangeArrowheads="1"/>
          </p:cNvSpPr>
          <p:nvPr/>
        </p:nvSpPr>
        <p:spPr bwMode="auto">
          <a:xfrm rot="-3731804">
            <a:off x="3287093" y="2543066"/>
            <a:ext cx="3706464" cy="646331"/>
          </a:xfrm>
          <a:prstGeom prst="rect">
            <a:avLst/>
          </a:prstGeom>
          <a:noFill/>
          <a:ln w="9525">
            <a:noFill/>
            <a:miter lim="800000"/>
            <a:headEnd/>
            <a:tailEnd/>
          </a:ln>
        </p:spPr>
        <p:txBody>
          <a:bodyPr wrap="none">
            <a:spAutoFit/>
          </a:bodyPr>
          <a:lstStyle/>
          <a:p>
            <a:pPr algn="ctr"/>
            <a:r>
              <a:rPr lang="ru-RU" b="1" dirty="0">
                <a:latin typeface="+mj-lt"/>
              </a:rPr>
              <a:t>Федеративное политическое </a:t>
            </a:r>
          </a:p>
          <a:p>
            <a:pPr algn="ctr"/>
            <a:r>
              <a:rPr lang="ru-RU" b="1" dirty="0">
                <a:latin typeface="+mj-lt"/>
              </a:rPr>
              <a:t>устройство</a:t>
            </a:r>
          </a:p>
        </p:txBody>
      </p:sp>
      <p:sp>
        <p:nvSpPr>
          <p:cNvPr id="14" name="TextBox 13"/>
          <p:cNvSpPr txBox="1">
            <a:spLocks noChangeArrowheads="1"/>
          </p:cNvSpPr>
          <p:nvPr/>
        </p:nvSpPr>
        <p:spPr bwMode="auto">
          <a:xfrm rot="3640666">
            <a:off x="5998492" y="2509728"/>
            <a:ext cx="3881192" cy="646331"/>
          </a:xfrm>
          <a:prstGeom prst="rect">
            <a:avLst/>
          </a:prstGeom>
          <a:noFill/>
          <a:ln w="9525">
            <a:noFill/>
            <a:miter lim="800000"/>
            <a:headEnd/>
            <a:tailEnd/>
          </a:ln>
        </p:spPr>
        <p:txBody>
          <a:bodyPr wrap="none">
            <a:spAutoFit/>
          </a:bodyPr>
          <a:lstStyle/>
          <a:p>
            <a:pPr algn="ctr"/>
            <a:r>
              <a:rPr lang="ru-RU" b="1" dirty="0">
                <a:latin typeface="+mj-lt"/>
              </a:rPr>
              <a:t>Индивидуалистская идеология </a:t>
            </a:r>
          </a:p>
          <a:p>
            <a:pPr algn="ctr"/>
            <a:r>
              <a:rPr lang="ru-RU" b="1" dirty="0">
                <a:latin typeface="+mj-lt"/>
              </a:rPr>
              <a:t>(Я над Мы)</a:t>
            </a:r>
          </a:p>
        </p:txBody>
      </p:sp>
      <p:sp>
        <p:nvSpPr>
          <p:cNvPr id="20491" name="Номер слайда 1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3812728-D7CC-4402-9C82-3A2D3B07E2F4}" type="slidenum">
              <a:rPr lang="ru-RU" smtClean="0"/>
              <a:pPr fontAlgn="base">
                <a:spcBef>
                  <a:spcPct val="0"/>
                </a:spcBef>
                <a:spcAft>
                  <a:spcPct val="0"/>
                </a:spcAft>
                <a:defRPr/>
              </a:pPr>
              <a:t>16</a:t>
            </a:fld>
            <a:endParaRPr lang="ru-RU" smtClean="0"/>
          </a:p>
        </p:txBody>
      </p:sp>
      <p:sp>
        <p:nvSpPr>
          <p:cNvPr id="20492" name="Нижний колонтитул 15"/>
          <p:cNvSpPr>
            <a:spLocks noGrp="1"/>
          </p:cNvSpPr>
          <p:nvPr>
            <p:ph type="ftr" sz="quarter" idx="11"/>
          </p:nvPr>
        </p:nvSpPr>
        <p:spPr bwMode="auto">
          <a:xfrm>
            <a:off x="325438" y="6122988"/>
            <a:ext cx="3886200" cy="457200"/>
          </a:xfrm>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ru-RU" smtClean="0"/>
              <a:t>г. Казань,  7 сентября  2016</a:t>
            </a:r>
            <a:endParaRPr lang="ru-RU" dirty="0" smtClean="0"/>
          </a:p>
        </p:txBody>
      </p:sp>
    </p:spTree>
  </p:cSld>
  <p:clrMapOvr>
    <a:masterClrMapping/>
  </p:clrMapOvr>
  <p:transition spd="slow">
    <p:split orient="vert"/>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457200" y="122237"/>
            <a:ext cx="6858000" cy="1393741"/>
          </a:xfrm>
        </p:spPr>
        <p:txBody>
          <a:bodyPr>
            <a:normAutofit fontScale="90000"/>
          </a:bodyPr>
          <a:lstStyle/>
          <a:p>
            <a:pPr eaLnBrk="1" hangingPunct="1"/>
            <a:r>
              <a:rPr lang="ru-RU" sz="4000" b="1" dirty="0" smtClean="0"/>
              <a:t>Экономические институты</a:t>
            </a:r>
            <a:r>
              <a:rPr lang="ru-RU" sz="3600" b="1" dirty="0" smtClean="0"/>
              <a:t/>
            </a:r>
            <a:br>
              <a:rPr lang="ru-RU" sz="3600" b="1" dirty="0" smtClean="0"/>
            </a:br>
            <a:r>
              <a:rPr lang="ru-RU" sz="1600" dirty="0" smtClean="0"/>
              <a:t>(подробнее см. </a:t>
            </a:r>
            <a:r>
              <a:rPr lang="ru-RU" sz="1600" dirty="0" err="1" smtClean="0"/>
              <a:t>Кирдина</a:t>
            </a:r>
            <a:r>
              <a:rPr lang="ru-RU" sz="1600" dirty="0" smtClean="0"/>
              <a:t>, 2014;  Бессонова, 1997)</a:t>
            </a:r>
          </a:p>
        </p:txBody>
      </p:sp>
      <p:sp>
        <p:nvSpPr>
          <p:cNvPr id="15362" name="Нижний колонтитул 4"/>
          <p:cNvSpPr>
            <a:spLocks noGrp="1"/>
          </p:cNvSpPr>
          <p:nvPr>
            <p:ph type="ftr" sz="quarter" idx="11"/>
          </p:nvPr>
        </p:nvSpPr>
        <p:spPr>
          <a:noFill/>
        </p:spPr>
        <p:txBody>
          <a:bodyPr/>
          <a:lstStyle/>
          <a:p>
            <a:r>
              <a:rPr lang="ru-RU" altLang="en-US" smtClean="0">
                <a:latin typeface="Arial" charset="0"/>
              </a:rPr>
              <a:t>г. Казань,  7 сентября  2016</a:t>
            </a:r>
            <a:endParaRPr lang="ru-RU" altLang="en-US" dirty="0" smtClean="0">
              <a:latin typeface="Arial" charset="0"/>
            </a:endParaRPr>
          </a:p>
        </p:txBody>
      </p:sp>
      <p:sp>
        <p:nvSpPr>
          <p:cNvPr id="15363" name="Номер слайда 5"/>
          <p:cNvSpPr>
            <a:spLocks noGrp="1"/>
          </p:cNvSpPr>
          <p:nvPr>
            <p:ph type="sldNum" sz="quarter" idx="12"/>
          </p:nvPr>
        </p:nvSpPr>
        <p:spPr>
          <a:noFill/>
        </p:spPr>
        <p:txBody>
          <a:bodyPr>
            <a:normAutofit fontScale="92500" lnSpcReduction="20000"/>
          </a:bodyPr>
          <a:lstStyle/>
          <a:p>
            <a:fld id="{25162369-56DE-4165-8E47-C9EB9C2944A5}" type="slidenum">
              <a:rPr lang="ru-RU" altLang="en-US" smtClean="0">
                <a:latin typeface="Arial" charset="0"/>
              </a:rPr>
              <a:pPr/>
              <a:t>17</a:t>
            </a:fld>
            <a:endParaRPr lang="ru-RU" altLang="en-US" smtClean="0">
              <a:latin typeface="Arial" charset="0"/>
            </a:endParaRPr>
          </a:p>
        </p:txBody>
      </p:sp>
      <p:graphicFrame>
        <p:nvGraphicFramePr>
          <p:cNvPr id="102403" name="Group 3"/>
          <p:cNvGraphicFramePr>
            <a:graphicFrameLocks noGrp="1"/>
          </p:cNvGraphicFramePr>
          <p:nvPr>
            <p:ph sz="quarter" idx="1"/>
          </p:nvPr>
        </p:nvGraphicFramePr>
        <p:xfrm>
          <a:off x="174812" y="2177716"/>
          <a:ext cx="8642350" cy="3963099"/>
        </p:xfrm>
        <a:graphic>
          <a:graphicData uri="http://schemas.openxmlformats.org/drawingml/2006/table">
            <a:tbl>
              <a:tblPr/>
              <a:tblGrid>
                <a:gridCol w="4657725"/>
                <a:gridCol w="3984625"/>
              </a:tblGrid>
              <a:tr h="21530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600" b="1" i="0" u="none" strike="noStrike" cap="none" normalizeH="0" baseline="0" dirty="0" smtClean="0">
                          <a:ln>
                            <a:noFill/>
                          </a:ln>
                          <a:solidFill>
                            <a:schemeClr val="tx1"/>
                          </a:solidFill>
                          <a:effectLst/>
                          <a:latin typeface="Arial" pitchFamily="34" charset="0"/>
                        </a:rPr>
                        <a:t>Х-матрица</a:t>
                      </a:r>
                      <a:r>
                        <a:rPr kumimoji="0" lang="ru-RU" sz="2600" b="0" i="0" u="none" strike="noStrike" cap="none" normalizeH="0" baseline="0" dirty="0" smtClean="0">
                          <a:ln>
                            <a:noFill/>
                          </a:ln>
                          <a:solidFill>
                            <a:schemeClr val="tx1"/>
                          </a:solidFill>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chemeClr val="tx1"/>
                          </a:solidFill>
                          <a:effectLst/>
                          <a:latin typeface="Arial" pitchFamily="34" charset="0"/>
                        </a:rPr>
                        <a:t>Y</a:t>
                      </a:r>
                      <a:r>
                        <a:rPr kumimoji="0" lang="ru-RU" sz="2600" b="1" i="0" u="none" strike="noStrike" cap="none" normalizeH="0" baseline="0" smtClean="0">
                          <a:ln>
                            <a:noFill/>
                          </a:ln>
                          <a:solidFill>
                            <a:schemeClr val="tx1"/>
                          </a:solidFill>
                          <a:effectLst/>
                          <a:latin typeface="Arial" pitchFamily="34" charset="0"/>
                        </a:rPr>
                        <a:t>-матрица</a:t>
                      </a:r>
                      <a:r>
                        <a:rPr kumimoji="0" lang="ru-RU" sz="2600" b="0" i="0" u="none" strike="noStrike" cap="none" normalizeH="0" baseline="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dirty="0" smtClean="0">
                          <a:ln>
                            <a:noFill/>
                          </a:ln>
                          <a:solidFill>
                            <a:schemeClr val="tx1"/>
                          </a:solidFill>
                          <a:effectLst/>
                          <a:latin typeface="Arial" pitchFamily="34" charset="0"/>
                        </a:rPr>
                        <a:t>Верховная условная собственность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smtClean="0">
                          <a:ln>
                            <a:noFill/>
                          </a:ln>
                          <a:solidFill>
                            <a:schemeClr val="tx1"/>
                          </a:solidFill>
                          <a:effectLst/>
                          <a:latin typeface="Arial" pitchFamily="34" charset="0"/>
                        </a:rPr>
                        <a:t>Частная собственность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smtClean="0">
                          <a:ln>
                            <a:noFill/>
                          </a:ln>
                          <a:solidFill>
                            <a:schemeClr val="tx1"/>
                          </a:solidFill>
                          <a:effectLst/>
                          <a:latin typeface="Arial" pitchFamily="34" charset="0"/>
                        </a:rPr>
                        <a:t>Редистрибуция (аккумуляция-согласование-распределение)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smtClean="0">
                          <a:ln>
                            <a:noFill/>
                          </a:ln>
                          <a:solidFill>
                            <a:schemeClr val="tx1"/>
                          </a:solidFill>
                          <a:effectLst/>
                          <a:latin typeface="Arial" pitchFamily="34" charset="0"/>
                        </a:rPr>
                        <a:t>Обмен (купля-продажа)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smtClean="0">
                          <a:ln>
                            <a:noFill/>
                          </a:ln>
                          <a:solidFill>
                            <a:schemeClr val="tx1"/>
                          </a:solidFill>
                          <a:effectLst/>
                          <a:latin typeface="Arial" pitchFamily="34" charset="0"/>
                        </a:rPr>
                        <a:t>Кооперация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smtClean="0">
                          <a:ln>
                            <a:noFill/>
                          </a:ln>
                          <a:solidFill>
                            <a:schemeClr val="tx1"/>
                          </a:solidFill>
                          <a:effectLst/>
                          <a:latin typeface="Arial" pitchFamily="34" charset="0"/>
                        </a:rPr>
                        <a:t>Конкуренция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smtClean="0">
                          <a:ln>
                            <a:noFill/>
                          </a:ln>
                          <a:solidFill>
                            <a:schemeClr val="tx1"/>
                          </a:solidFill>
                          <a:effectLst/>
                          <a:latin typeface="Arial" pitchFamily="34" charset="0"/>
                        </a:rPr>
                        <a:t>Служебный труд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smtClean="0">
                          <a:ln>
                            <a:noFill/>
                          </a:ln>
                          <a:solidFill>
                            <a:schemeClr val="tx1"/>
                          </a:solidFill>
                          <a:effectLst/>
                          <a:latin typeface="Arial" pitchFamily="34" charset="0"/>
                        </a:rPr>
                        <a:t>Наемный труд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smtClean="0">
                          <a:ln>
                            <a:noFill/>
                          </a:ln>
                          <a:solidFill>
                            <a:schemeClr val="tx1"/>
                          </a:solidFill>
                          <a:effectLst/>
                          <a:latin typeface="Arial" pitchFamily="34" charset="0"/>
                        </a:rPr>
                        <a:t>Ограничение издержек </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smtClean="0">
                          <a:ln>
                            <a:noFill/>
                          </a:ln>
                          <a:solidFill>
                            <a:schemeClr val="tx1"/>
                          </a:solidFill>
                          <a:effectLst/>
                          <a:latin typeface="Arial" pitchFamily="34" charset="0"/>
                        </a:rPr>
                        <a:t>(Х-эффективность)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dirty="0" smtClean="0">
                          <a:ln>
                            <a:noFill/>
                          </a:ln>
                          <a:solidFill>
                            <a:schemeClr val="tx1"/>
                          </a:solidFill>
                          <a:effectLst/>
                          <a:latin typeface="Arial" pitchFamily="34" charset="0"/>
                        </a:rPr>
                        <a:t>Возрастание прибыли</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dirty="0" smtClean="0">
                          <a:ln>
                            <a:noFill/>
                          </a:ln>
                          <a:solidFill>
                            <a:schemeClr val="tx1"/>
                          </a:solidFill>
                          <a:effectLst/>
                          <a:latin typeface="Arial" pitchFamily="34" charset="0"/>
                        </a:rPr>
                        <a:t>(</a:t>
                      </a:r>
                      <a:r>
                        <a:rPr kumimoji="0" lang="en-US" sz="2200" b="0" i="0" u="none" strike="noStrike" cap="none" normalizeH="0" baseline="0" dirty="0" smtClean="0">
                          <a:ln>
                            <a:noFill/>
                          </a:ln>
                          <a:solidFill>
                            <a:schemeClr val="tx1"/>
                          </a:solidFill>
                          <a:effectLst/>
                          <a:latin typeface="Arial" pitchFamily="34" charset="0"/>
                        </a:rPr>
                        <a:t>Y</a:t>
                      </a:r>
                      <a:r>
                        <a:rPr kumimoji="0" lang="ru-RU" sz="2200" b="0" i="0" u="none" strike="noStrike" cap="none" normalizeH="0" baseline="0" dirty="0" smtClean="0">
                          <a:ln>
                            <a:noFill/>
                          </a:ln>
                          <a:solidFill>
                            <a:schemeClr val="tx1"/>
                          </a:solidFill>
                          <a:effectLst/>
                          <a:latin typeface="Arial" pitchFamily="34" charset="0"/>
                        </a:rPr>
                        <a:t>-эффективность)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539552" y="2708920"/>
            <a:ext cx="4041648" cy="792088"/>
          </a:xfrm>
        </p:spPr>
        <p:txBody>
          <a:bodyPr/>
          <a:lstStyle/>
          <a:p>
            <a:pPr algn="ctr"/>
            <a:r>
              <a:rPr lang="ru-RU" dirty="0" smtClean="0"/>
              <a:t>Рыночные </a:t>
            </a:r>
            <a:r>
              <a:rPr lang="en-US" dirty="0" smtClean="0"/>
              <a:t>Y-</a:t>
            </a:r>
            <a:r>
              <a:rPr lang="ru-RU" dirty="0" smtClean="0"/>
              <a:t>экономики</a:t>
            </a:r>
            <a:endParaRPr lang="ru-RU" dirty="0"/>
          </a:p>
        </p:txBody>
      </p:sp>
      <p:sp>
        <p:nvSpPr>
          <p:cNvPr id="4" name="Текст 3"/>
          <p:cNvSpPr>
            <a:spLocks noGrp="1"/>
          </p:cNvSpPr>
          <p:nvPr>
            <p:ph type="body" sz="half" idx="3"/>
          </p:nvPr>
        </p:nvSpPr>
        <p:spPr>
          <a:xfrm>
            <a:off x="5292080" y="2636912"/>
            <a:ext cx="3574231" cy="961256"/>
          </a:xfrm>
        </p:spPr>
        <p:txBody>
          <a:bodyPr/>
          <a:lstStyle/>
          <a:p>
            <a:pPr algn="ctr"/>
            <a:r>
              <a:rPr lang="ru-RU" dirty="0" err="1" smtClean="0"/>
              <a:t>Редистрибутивные</a:t>
            </a:r>
            <a:r>
              <a:rPr lang="ru-RU" dirty="0" smtClean="0"/>
              <a:t> </a:t>
            </a:r>
          </a:p>
          <a:p>
            <a:pPr algn="ctr"/>
            <a:r>
              <a:rPr lang="ru-RU" dirty="0" smtClean="0"/>
              <a:t>Х-экономики</a:t>
            </a:r>
            <a:endParaRPr lang="ru-RU" dirty="0"/>
          </a:p>
        </p:txBody>
      </p:sp>
      <p:sp>
        <p:nvSpPr>
          <p:cNvPr id="7" name="Номер слайда 6"/>
          <p:cNvSpPr>
            <a:spLocks noGrp="1"/>
          </p:cNvSpPr>
          <p:nvPr>
            <p:ph type="sldNum" sz="quarter" idx="4294967295"/>
          </p:nvPr>
        </p:nvSpPr>
        <p:spPr>
          <a:xfrm>
            <a:off x="8174038" y="1588"/>
            <a:ext cx="762000" cy="366712"/>
          </a:xfrm>
          <a:prstGeom prst="rect">
            <a:avLst/>
          </a:prstGeom>
        </p:spPr>
        <p:txBody>
          <a:bodyPr/>
          <a:lstStyle/>
          <a:p>
            <a:pPr>
              <a:defRPr/>
            </a:pPr>
            <a:fld id="{DDFAD54A-A3F4-41CE-94DD-7D1EB36FE144}" type="slidenum">
              <a:rPr lang="ru-RU" smtClean="0"/>
              <a:pPr>
                <a:defRPr/>
              </a:pPr>
              <a:t>18</a:t>
            </a:fld>
            <a:endParaRPr lang="ru-RU"/>
          </a:p>
        </p:txBody>
      </p:sp>
      <p:sp>
        <p:nvSpPr>
          <p:cNvPr id="8" name="Нижний колонтитул 7"/>
          <p:cNvSpPr>
            <a:spLocks noGrp="1"/>
          </p:cNvSpPr>
          <p:nvPr>
            <p:ph type="ftr" sz="quarter" idx="4294967295"/>
          </p:nvPr>
        </p:nvSpPr>
        <p:spPr>
          <a:xfrm>
            <a:off x="3059832" y="6165304"/>
            <a:ext cx="3562672" cy="457200"/>
          </a:xfrm>
          <a:prstGeom prst="rect">
            <a:avLst/>
          </a:prstGeom>
        </p:spPr>
        <p:txBody>
          <a:bodyPr/>
          <a:lstStyle/>
          <a:p>
            <a:pPr>
              <a:defRPr/>
            </a:pPr>
            <a:r>
              <a:rPr lang="ru-RU" sz="1400" smtClean="0"/>
              <a:t>г. Казань,  7 сентября  2016</a:t>
            </a:r>
            <a:endParaRPr lang="ru-RU" sz="1400" dirty="0"/>
          </a:p>
        </p:txBody>
      </p:sp>
      <p:pic>
        <p:nvPicPr>
          <p:cNvPr id="2051" name="Picture 3" descr="C:\Users\Sony\Pictures\обмен и редистрибуция.jpg"/>
          <p:cNvPicPr>
            <a:picLocks noChangeAspect="1" noChangeArrowheads="1"/>
          </p:cNvPicPr>
          <p:nvPr/>
        </p:nvPicPr>
        <p:blipFill>
          <a:blip r:embed="rId3" cstate="print"/>
          <a:srcRect/>
          <a:stretch>
            <a:fillRect/>
          </a:stretch>
        </p:blipFill>
        <p:spPr bwMode="auto">
          <a:xfrm>
            <a:off x="2699792" y="188640"/>
            <a:ext cx="3816424" cy="2304256"/>
          </a:xfrm>
          <a:prstGeom prst="rect">
            <a:avLst/>
          </a:prstGeom>
          <a:noFill/>
        </p:spPr>
      </p:pic>
      <p:sp>
        <p:nvSpPr>
          <p:cNvPr id="12" name="Содержимое 11"/>
          <p:cNvSpPr>
            <a:spLocks noGrp="1"/>
          </p:cNvSpPr>
          <p:nvPr>
            <p:ph sz="quarter" idx="4"/>
          </p:nvPr>
        </p:nvSpPr>
        <p:spPr>
          <a:xfrm>
            <a:off x="5292080" y="1700809"/>
            <a:ext cx="3540007" cy="144016"/>
          </a:xfrm>
        </p:spPr>
        <p:txBody>
          <a:bodyPr>
            <a:normAutofit fontScale="25000" lnSpcReduction="20000"/>
          </a:bodyPr>
          <a:lstStyle/>
          <a:p>
            <a:endParaRPr lang="ru-RU" dirty="0"/>
          </a:p>
        </p:txBody>
      </p:sp>
      <p:pic>
        <p:nvPicPr>
          <p:cNvPr id="2053" name="Picture 5" descr="C:\Users\Sony\Pictures\konkurentsiya.jpg"/>
          <p:cNvPicPr>
            <a:picLocks noChangeAspect="1" noChangeArrowheads="1"/>
          </p:cNvPicPr>
          <p:nvPr/>
        </p:nvPicPr>
        <p:blipFill>
          <a:blip r:embed="rId4" cstate="print"/>
          <a:srcRect/>
          <a:stretch>
            <a:fillRect/>
          </a:stretch>
        </p:blipFill>
        <p:spPr bwMode="auto">
          <a:xfrm>
            <a:off x="971600" y="3933056"/>
            <a:ext cx="3294112" cy="1944216"/>
          </a:xfrm>
          <a:prstGeom prst="rect">
            <a:avLst/>
          </a:prstGeom>
          <a:noFill/>
        </p:spPr>
      </p:pic>
      <p:pic>
        <p:nvPicPr>
          <p:cNvPr id="13" name="rg_hi" descr="http://t3.gstatic.com/images?q=tbn:ANd9GcSdZ8_SiclB6Hu575ZG1R7Mf6YOP-iw3A-WDklPk8vy6jfo1VVjhw">
            <a:hlinkClick r:id="rId5"/>
          </p:cNvPr>
          <p:cNvPicPr>
            <a:picLocks noChangeAspect="1" noChangeArrowheads="1"/>
          </p:cNvPicPr>
          <p:nvPr/>
        </p:nvPicPr>
        <p:blipFill>
          <a:blip r:embed="rId6" cstate="print"/>
          <a:srcRect/>
          <a:stretch>
            <a:fillRect/>
          </a:stretch>
        </p:blipFill>
        <p:spPr bwMode="auto">
          <a:xfrm>
            <a:off x="5724128" y="4077072"/>
            <a:ext cx="2773363" cy="2079625"/>
          </a:xfrm>
          <a:prstGeom prst="rect">
            <a:avLst/>
          </a:prstGeom>
          <a:noFill/>
          <a:ln w="9525">
            <a:noFill/>
            <a:miter lim="800000"/>
            <a:headEnd/>
            <a:tailEnd/>
          </a:ln>
        </p:spPr>
      </p:pic>
      <p:sp>
        <p:nvSpPr>
          <p:cNvPr id="14" name="Содержимое 13"/>
          <p:cNvSpPr>
            <a:spLocks noGrp="1"/>
          </p:cNvSpPr>
          <p:nvPr>
            <p:ph sz="quarter" idx="2"/>
          </p:nvPr>
        </p:nvSpPr>
        <p:spPr>
          <a:xfrm>
            <a:off x="683568" y="3276600"/>
            <a:ext cx="3886200" cy="3320752"/>
          </a:xfrm>
        </p:spPr>
        <p:txBody>
          <a:bodyPr/>
          <a:lstStyle/>
          <a:p>
            <a:pPr algn="ctr"/>
            <a:r>
              <a:rPr lang="ru-RU" dirty="0" smtClean="0"/>
              <a:t>г</a:t>
            </a:r>
            <a:endParaRPr lang="ru-RU"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395536" y="260648"/>
            <a:ext cx="8385175" cy="936104"/>
          </a:xfrm>
        </p:spPr>
        <p:txBody>
          <a:bodyPr>
            <a:normAutofit fontScale="90000"/>
          </a:bodyPr>
          <a:lstStyle/>
          <a:p>
            <a:r>
              <a:rPr lang="ru-RU" sz="4200" b="1" dirty="0" smtClean="0"/>
              <a:t>Политические институты</a:t>
            </a:r>
            <a:r>
              <a:rPr lang="ru-RU" sz="3600" b="1" dirty="0" smtClean="0"/>
              <a:t/>
            </a:r>
            <a:br>
              <a:rPr lang="ru-RU" sz="3600" b="1" dirty="0" smtClean="0"/>
            </a:br>
            <a:r>
              <a:rPr lang="ru-RU" sz="1800" dirty="0" smtClean="0"/>
              <a:t> (подробнее см. </a:t>
            </a:r>
            <a:r>
              <a:rPr lang="ru-RU" sz="1800" dirty="0" err="1" smtClean="0"/>
              <a:t>Кирдина</a:t>
            </a:r>
            <a:r>
              <a:rPr lang="ru-RU" sz="1800" dirty="0" smtClean="0"/>
              <a:t>, 2014)</a:t>
            </a:r>
            <a:endParaRPr lang="ru-RU" sz="1800" b="1" dirty="0" smtClean="0"/>
          </a:p>
        </p:txBody>
      </p:sp>
      <p:graphicFrame>
        <p:nvGraphicFramePr>
          <p:cNvPr id="104451" name="Group 3"/>
          <p:cNvGraphicFramePr>
            <a:graphicFrameLocks noGrp="1"/>
          </p:cNvGraphicFramePr>
          <p:nvPr>
            <p:ph type="tbl" idx="1"/>
          </p:nvPr>
        </p:nvGraphicFramePr>
        <p:xfrm>
          <a:off x="179388" y="1700807"/>
          <a:ext cx="8785225" cy="4036686"/>
        </p:xfrm>
        <a:graphic>
          <a:graphicData uri="http://schemas.openxmlformats.org/drawingml/2006/table">
            <a:tbl>
              <a:tblPr/>
              <a:tblGrid>
                <a:gridCol w="3960812"/>
                <a:gridCol w="4824413"/>
              </a:tblGrid>
              <a:tr h="57606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1" i="0" u="none" strike="noStrike" cap="none" normalizeH="0" baseline="0" dirty="0" smtClean="0">
                          <a:ln>
                            <a:noFill/>
                          </a:ln>
                          <a:solidFill>
                            <a:schemeClr val="tx1"/>
                          </a:solidFill>
                          <a:effectLst/>
                          <a:latin typeface="Arial" pitchFamily="34" charset="0"/>
                        </a:rPr>
                        <a:t>Х-матрица</a:t>
                      </a:r>
                      <a:r>
                        <a:rPr kumimoji="0" lang="ru-RU" sz="2200" b="0" i="0" u="none" strike="noStrike" cap="none" normalizeH="0" baseline="0" dirty="0" smtClean="0">
                          <a:ln>
                            <a:noFill/>
                          </a:ln>
                          <a:solidFill>
                            <a:schemeClr val="tx1"/>
                          </a:solidFill>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1" i="0" u="none" strike="noStrike" cap="none" normalizeH="0" baseline="0" smtClean="0">
                          <a:ln>
                            <a:noFill/>
                          </a:ln>
                          <a:solidFill>
                            <a:schemeClr val="tx1"/>
                          </a:solidFill>
                          <a:effectLst/>
                          <a:latin typeface="Arial" pitchFamily="34" charset="0"/>
                        </a:rPr>
                        <a:t>Y</a:t>
                      </a:r>
                      <a:r>
                        <a:rPr kumimoji="0" lang="ru-RU" sz="2200" b="1" i="0" u="none" strike="noStrike" cap="none" normalizeH="0" baseline="0" smtClean="0">
                          <a:ln>
                            <a:noFill/>
                          </a:ln>
                          <a:solidFill>
                            <a:schemeClr val="tx1"/>
                          </a:solidFill>
                          <a:effectLst/>
                          <a:latin typeface="Arial" pitchFamily="34" charset="0"/>
                        </a:rPr>
                        <a:t>-матрица</a:t>
                      </a:r>
                      <a:r>
                        <a:rPr kumimoji="0" lang="ru-RU" sz="2200" b="0" i="0" u="none" strike="noStrike" cap="none" normalizeH="0" baseline="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dirty="0" smtClean="0">
                          <a:ln>
                            <a:noFill/>
                          </a:ln>
                          <a:solidFill>
                            <a:schemeClr val="tx1"/>
                          </a:solidFill>
                          <a:effectLst/>
                          <a:latin typeface="Arial" pitchFamily="34" charset="0"/>
                        </a:rPr>
                        <a:t>Административное деление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smtClean="0">
                          <a:ln>
                            <a:noFill/>
                          </a:ln>
                          <a:solidFill>
                            <a:schemeClr val="tx1"/>
                          </a:solidFill>
                          <a:effectLst/>
                          <a:latin typeface="Arial" pitchFamily="34" charset="0"/>
                        </a:rPr>
                        <a:t>Федерация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9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smtClean="0">
                          <a:ln>
                            <a:noFill/>
                          </a:ln>
                          <a:solidFill>
                            <a:schemeClr val="tx1"/>
                          </a:solidFill>
                          <a:effectLst/>
                          <a:latin typeface="Arial" pitchFamily="34" charset="0"/>
                        </a:rPr>
                        <a:t>Иерархическая вертикаль во главе с центром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dirty="0" smtClean="0">
                          <a:ln>
                            <a:noFill/>
                          </a:ln>
                          <a:solidFill>
                            <a:schemeClr val="tx1"/>
                          </a:solidFill>
                          <a:effectLst/>
                          <a:latin typeface="Arial" pitchFamily="34" charset="0"/>
                        </a:rPr>
                        <a:t>Самоуправление и </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dirty="0" err="1" smtClean="0">
                          <a:ln>
                            <a:noFill/>
                          </a:ln>
                          <a:solidFill>
                            <a:schemeClr val="tx1"/>
                          </a:solidFill>
                          <a:effectLst/>
                          <a:latin typeface="Arial" pitchFamily="34" charset="0"/>
                        </a:rPr>
                        <a:t>субсидиарность</a:t>
                      </a:r>
                      <a:endParaRPr kumimoji="0" lang="ru-RU" sz="2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smtClean="0">
                          <a:ln>
                            <a:noFill/>
                          </a:ln>
                          <a:solidFill>
                            <a:schemeClr val="tx1"/>
                          </a:solidFill>
                          <a:effectLst/>
                          <a:latin typeface="Arial" pitchFamily="34" charset="0"/>
                        </a:rPr>
                        <a:t>Назначения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smtClean="0">
                          <a:ln>
                            <a:noFill/>
                          </a:ln>
                          <a:solidFill>
                            <a:schemeClr val="tx1"/>
                          </a:solidFill>
                          <a:effectLst/>
                          <a:latin typeface="Arial" pitchFamily="34" charset="0"/>
                        </a:rPr>
                        <a:t>Выборы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smtClean="0">
                          <a:ln>
                            <a:noFill/>
                          </a:ln>
                          <a:solidFill>
                            <a:schemeClr val="tx1"/>
                          </a:solidFill>
                          <a:effectLst/>
                          <a:latin typeface="Arial" pitchFamily="34" charset="0"/>
                        </a:rPr>
                        <a:t>Общее собрание и единогласие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smtClean="0">
                          <a:ln>
                            <a:noFill/>
                          </a:ln>
                          <a:solidFill>
                            <a:schemeClr val="tx1"/>
                          </a:solidFill>
                          <a:effectLst/>
                          <a:latin typeface="Arial" pitchFamily="34" charset="0"/>
                        </a:rPr>
                        <a:t>Многопартийность и демократическое большинство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94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smtClean="0">
                          <a:ln>
                            <a:noFill/>
                          </a:ln>
                          <a:solidFill>
                            <a:schemeClr val="tx1"/>
                          </a:solidFill>
                          <a:effectLst/>
                          <a:latin typeface="Arial" pitchFamily="34" charset="0"/>
                        </a:rPr>
                        <a:t>Обращения по инстанциям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dirty="0" smtClean="0">
                          <a:ln>
                            <a:noFill/>
                          </a:ln>
                          <a:solidFill>
                            <a:schemeClr val="tx1"/>
                          </a:solidFill>
                          <a:effectLst/>
                          <a:latin typeface="Arial" pitchFamily="34" charset="0"/>
                        </a:rPr>
                        <a:t>Судебные иски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386" name="Нижний колонтитул 4"/>
          <p:cNvSpPr>
            <a:spLocks noGrp="1"/>
          </p:cNvSpPr>
          <p:nvPr>
            <p:ph type="ftr" sz="quarter" idx="11"/>
          </p:nvPr>
        </p:nvSpPr>
        <p:spPr>
          <a:noFill/>
        </p:spPr>
        <p:txBody>
          <a:bodyPr/>
          <a:lstStyle/>
          <a:p>
            <a:r>
              <a:rPr lang="ru-RU" altLang="en-US" smtClean="0">
                <a:latin typeface="Arial" charset="0"/>
              </a:rPr>
              <a:t>г. Казань,  7 сентября  2016</a:t>
            </a:r>
            <a:endParaRPr lang="ru-RU" altLang="en-US" dirty="0" smtClean="0">
              <a:latin typeface="Arial" charset="0"/>
            </a:endParaRPr>
          </a:p>
        </p:txBody>
      </p:sp>
      <p:sp>
        <p:nvSpPr>
          <p:cNvPr id="16387" name="Номер слайда 5"/>
          <p:cNvSpPr>
            <a:spLocks noGrp="1"/>
          </p:cNvSpPr>
          <p:nvPr>
            <p:ph type="sldNum" sz="quarter" idx="12"/>
          </p:nvPr>
        </p:nvSpPr>
        <p:spPr>
          <a:noFill/>
        </p:spPr>
        <p:txBody>
          <a:bodyPr>
            <a:normAutofit fontScale="92500" lnSpcReduction="20000"/>
          </a:bodyPr>
          <a:lstStyle/>
          <a:p>
            <a:fld id="{277BEBCA-E37B-416B-9828-F27A7C7D3D7F}" type="slidenum">
              <a:rPr lang="ru-RU" altLang="en-US" smtClean="0">
                <a:latin typeface="Arial" charset="0"/>
              </a:rPr>
              <a:pPr/>
              <a:t>19</a:t>
            </a:fld>
            <a:endParaRPr lang="ru-RU" altLang="en-US" smtClean="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725557" y="5615609"/>
            <a:ext cx="6450690" cy="529604"/>
          </a:xfrm>
        </p:spPr>
        <p:txBody>
          <a:bodyPr/>
          <a:lstStyle/>
          <a:p>
            <a:pPr algn="l"/>
            <a:endParaRPr lang="ru-RU" dirty="0"/>
          </a:p>
        </p:txBody>
      </p:sp>
      <p:sp>
        <p:nvSpPr>
          <p:cNvPr id="3" name="Текст 2"/>
          <p:cNvSpPr>
            <a:spLocks noGrp="1"/>
          </p:cNvSpPr>
          <p:nvPr>
            <p:ph type="body" idx="1"/>
          </p:nvPr>
        </p:nvSpPr>
        <p:spPr>
          <a:xfrm>
            <a:off x="1033670" y="1133061"/>
            <a:ext cx="6142577" cy="5012153"/>
          </a:xfrm>
        </p:spPr>
        <p:txBody>
          <a:bodyPr>
            <a:normAutofit fontScale="92500" lnSpcReduction="20000"/>
          </a:bodyPr>
          <a:lstStyle/>
          <a:p>
            <a:pPr algn="l"/>
            <a:r>
              <a:rPr lang="ru-RU" sz="3600" b="1" dirty="0" smtClean="0">
                <a:solidFill>
                  <a:schemeClr val="accent2">
                    <a:lumMod val="75000"/>
                    <a:lumOff val="25000"/>
                  </a:schemeClr>
                </a:solidFill>
              </a:rPr>
              <a:t>Почему и с кем мы сравниваемся? 	</a:t>
            </a:r>
          </a:p>
          <a:p>
            <a:pPr algn="l"/>
            <a:r>
              <a:rPr lang="ru-RU" sz="3600" b="1" dirty="0" smtClean="0">
                <a:solidFill>
                  <a:schemeClr val="accent2">
                    <a:lumMod val="75000"/>
                    <a:lumOff val="25000"/>
                  </a:schemeClr>
                </a:solidFill>
              </a:rPr>
              <a:t/>
            </a:r>
            <a:br>
              <a:rPr lang="ru-RU" sz="3600" b="1" dirty="0" smtClean="0">
                <a:solidFill>
                  <a:schemeClr val="accent2">
                    <a:lumMod val="75000"/>
                    <a:lumOff val="25000"/>
                  </a:schemeClr>
                </a:solidFill>
              </a:rPr>
            </a:br>
            <a:r>
              <a:rPr lang="ru-RU" sz="3600" b="1" dirty="0" smtClean="0">
                <a:solidFill>
                  <a:schemeClr val="accent2">
                    <a:lumMod val="75000"/>
                    <a:lumOff val="25000"/>
                  </a:schemeClr>
                </a:solidFill>
              </a:rPr>
              <a:t>Специфика </a:t>
            </a:r>
            <a:r>
              <a:rPr lang="ru-RU" sz="3600" b="1" dirty="0" smtClean="0">
                <a:solidFill>
                  <a:schemeClr val="accent2">
                    <a:lumMod val="75000"/>
                    <a:lumOff val="25000"/>
                  </a:schemeClr>
                </a:solidFill>
              </a:rPr>
              <a:t>институционально-эволюционного </a:t>
            </a:r>
            <a:r>
              <a:rPr lang="ru-RU" sz="3600" b="1" dirty="0" smtClean="0">
                <a:solidFill>
                  <a:schemeClr val="accent2">
                    <a:lumMod val="75000"/>
                    <a:lumOff val="25000"/>
                  </a:schemeClr>
                </a:solidFill>
              </a:rPr>
              <a:t>подхода</a:t>
            </a:r>
          </a:p>
          <a:p>
            <a:pPr algn="l"/>
            <a:endParaRPr lang="ru-RU" sz="3600" b="1" dirty="0" smtClean="0">
              <a:solidFill>
                <a:schemeClr val="accent2">
                  <a:lumMod val="75000"/>
                  <a:lumOff val="25000"/>
                </a:schemeClr>
              </a:solidFill>
            </a:endParaRPr>
          </a:p>
          <a:p>
            <a:pPr algn="l"/>
            <a:r>
              <a:rPr lang="ru-RU" sz="3600" b="1" dirty="0" smtClean="0">
                <a:solidFill>
                  <a:schemeClr val="accent2">
                    <a:lumMod val="75000"/>
                    <a:lumOff val="25000"/>
                  </a:schemeClr>
                </a:solidFill>
              </a:rPr>
              <a:t>Попытка ответить на вопрос </a:t>
            </a:r>
            <a:r>
              <a:rPr lang="ru-RU" sz="3600" b="1" dirty="0" smtClean="0">
                <a:solidFill>
                  <a:schemeClr val="accent2">
                    <a:lumMod val="75000"/>
                    <a:lumOff val="25000"/>
                  </a:schemeClr>
                </a:solidFill>
              </a:rPr>
              <a:t/>
            </a:r>
            <a:br>
              <a:rPr lang="ru-RU" sz="3600" b="1" dirty="0" smtClean="0">
                <a:solidFill>
                  <a:schemeClr val="accent2">
                    <a:lumMod val="75000"/>
                    <a:lumOff val="25000"/>
                  </a:schemeClr>
                </a:solidFill>
              </a:rPr>
            </a:br>
            <a:r>
              <a:rPr lang="ru-RU" sz="3600" b="1" dirty="0" smtClean="0">
                <a:solidFill>
                  <a:schemeClr val="accent2">
                    <a:lumMod val="75000"/>
                    <a:lumOff val="25000"/>
                  </a:schemeClr>
                </a:solidFill>
              </a:rPr>
              <a:t/>
            </a:r>
            <a:br>
              <a:rPr lang="ru-RU" sz="3600" b="1" dirty="0" smtClean="0">
                <a:solidFill>
                  <a:schemeClr val="accent2">
                    <a:lumMod val="75000"/>
                    <a:lumOff val="25000"/>
                  </a:schemeClr>
                </a:solidFill>
              </a:rPr>
            </a:br>
            <a:r>
              <a:rPr lang="ru-RU" sz="3600" b="1" dirty="0" smtClean="0">
                <a:solidFill>
                  <a:schemeClr val="accent2">
                    <a:lumMod val="75000"/>
                    <a:lumOff val="25000"/>
                  </a:schemeClr>
                </a:solidFill>
              </a:rPr>
              <a:t>Практические выводы </a:t>
            </a:r>
            <a:r>
              <a:rPr lang="ru-RU" dirty="0" smtClean="0"/>
              <a:t/>
            </a:r>
            <a:br>
              <a:rPr lang="ru-RU" dirty="0" smtClean="0"/>
            </a:br>
            <a:endParaRPr lang="ru-RU"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323528" y="692696"/>
            <a:ext cx="4041648" cy="1577426"/>
          </a:xfrm>
        </p:spPr>
        <p:txBody>
          <a:bodyPr/>
          <a:lstStyle/>
          <a:p>
            <a:pPr algn="ctr"/>
            <a:r>
              <a:rPr lang="ru-RU" sz="2800" dirty="0" smtClean="0"/>
              <a:t>Унитарные политические </a:t>
            </a:r>
          </a:p>
          <a:p>
            <a:pPr algn="ctr"/>
            <a:r>
              <a:rPr lang="ru-RU" sz="2800" dirty="0" smtClean="0"/>
              <a:t>Х-системы</a:t>
            </a:r>
            <a:endParaRPr lang="ru-RU" sz="2800" dirty="0"/>
          </a:p>
        </p:txBody>
      </p:sp>
      <p:sp>
        <p:nvSpPr>
          <p:cNvPr id="4" name="Текст 3"/>
          <p:cNvSpPr>
            <a:spLocks noGrp="1"/>
          </p:cNvSpPr>
          <p:nvPr>
            <p:ph type="body" sz="half" idx="3"/>
          </p:nvPr>
        </p:nvSpPr>
        <p:spPr>
          <a:xfrm>
            <a:off x="4716016" y="1628800"/>
            <a:ext cx="4041775" cy="1505418"/>
          </a:xfrm>
        </p:spPr>
        <p:txBody>
          <a:bodyPr/>
          <a:lstStyle/>
          <a:p>
            <a:pPr algn="ctr"/>
            <a:r>
              <a:rPr lang="ru-RU" sz="2800" dirty="0" smtClean="0"/>
              <a:t>Федеративные политические    </a:t>
            </a:r>
          </a:p>
          <a:p>
            <a:pPr algn="ctr"/>
            <a:r>
              <a:rPr lang="ru-RU" sz="2800" dirty="0" smtClean="0"/>
              <a:t>     </a:t>
            </a:r>
            <a:r>
              <a:rPr lang="en-US" sz="2800" dirty="0" smtClean="0"/>
              <a:t>Y-</a:t>
            </a:r>
            <a:r>
              <a:rPr lang="ru-RU" sz="2800" dirty="0" smtClean="0"/>
              <a:t>системы</a:t>
            </a:r>
            <a:endParaRPr lang="ru-RU" sz="2800" dirty="0"/>
          </a:p>
        </p:txBody>
      </p:sp>
      <p:sp>
        <p:nvSpPr>
          <p:cNvPr id="7" name="Номер слайда 6"/>
          <p:cNvSpPr>
            <a:spLocks noGrp="1"/>
          </p:cNvSpPr>
          <p:nvPr>
            <p:ph type="sldNum" sz="quarter" idx="4294967295"/>
          </p:nvPr>
        </p:nvSpPr>
        <p:spPr>
          <a:xfrm>
            <a:off x="8174038" y="1588"/>
            <a:ext cx="762000" cy="366712"/>
          </a:xfrm>
          <a:prstGeom prst="rect">
            <a:avLst/>
          </a:prstGeom>
        </p:spPr>
        <p:txBody>
          <a:bodyPr/>
          <a:lstStyle/>
          <a:p>
            <a:pPr>
              <a:defRPr/>
            </a:pPr>
            <a:fld id="{DDFAD54A-A3F4-41CE-94DD-7D1EB36FE144}" type="slidenum">
              <a:rPr lang="ru-RU" smtClean="0"/>
              <a:pPr>
                <a:defRPr/>
              </a:pPr>
              <a:t>20</a:t>
            </a:fld>
            <a:endParaRPr lang="ru-RU"/>
          </a:p>
        </p:txBody>
      </p:sp>
      <p:sp>
        <p:nvSpPr>
          <p:cNvPr id="8" name="Нижний колонтитул 7"/>
          <p:cNvSpPr>
            <a:spLocks noGrp="1"/>
          </p:cNvSpPr>
          <p:nvPr>
            <p:ph type="ftr" sz="quarter" idx="4294967295"/>
          </p:nvPr>
        </p:nvSpPr>
        <p:spPr>
          <a:xfrm>
            <a:off x="3131840" y="5877272"/>
            <a:ext cx="3418656" cy="457200"/>
          </a:xfrm>
          <a:prstGeom prst="rect">
            <a:avLst/>
          </a:prstGeom>
        </p:spPr>
        <p:txBody>
          <a:bodyPr/>
          <a:lstStyle/>
          <a:p>
            <a:pPr>
              <a:defRPr/>
            </a:pPr>
            <a:r>
              <a:rPr lang="ru-RU" sz="1400" smtClean="0"/>
              <a:t>г. Казань,  7 сентября  2016</a:t>
            </a:r>
            <a:endParaRPr lang="ru-RU" sz="1400" dirty="0"/>
          </a:p>
        </p:txBody>
      </p:sp>
      <p:pic>
        <p:nvPicPr>
          <p:cNvPr id="1026" name="Picture 2" descr="C:\Users\Sony\Pictures\ФЛАГ США.jpg"/>
          <p:cNvPicPr>
            <a:picLocks noGrp="1" noChangeAspect="1" noChangeArrowheads="1"/>
          </p:cNvPicPr>
          <p:nvPr>
            <p:ph sz="quarter" idx="2"/>
          </p:nvPr>
        </p:nvPicPr>
        <p:blipFill>
          <a:blip r:embed="rId2" cstate="print"/>
          <a:srcRect/>
          <a:stretch>
            <a:fillRect/>
          </a:stretch>
        </p:blipFill>
        <p:spPr bwMode="auto">
          <a:xfrm>
            <a:off x="5076056" y="3429000"/>
            <a:ext cx="3384376" cy="2414384"/>
          </a:xfrm>
          <a:prstGeom prst="rect">
            <a:avLst/>
          </a:prstGeom>
          <a:noFill/>
        </p:spPr>
      </p:pic>
      <p:pic>
        <p:nvPicPr>
          <p:cNvPr id="1027" name="Picture 3" descr="C:\Users\Sony\Pictures\flags-china-.jpg"/>
          <p:cNvPicPr>
            <a:picLocks noGrp="1" noChangeAspect="1" noChangeArrowheads="1"/>
          </p:cNvPicPr>
          <p:nvPr>
            <p:ph sz="quarter" idx="4"/>
          </p:nvPr>
        </p:nvPicPr>
        <p:blipFill>
          <a:blip r:embed="rId3" cstate="print"/>
          <a:srcRect/>
          <a:stretch>
            <a:fillRect/>
          </a:stretch>
        </p:blipFill>
        <p:spPr bwMode="auto">
          <a:xfrm>
            <a:off x="467544" y="2492896"/>
            <a:ext cx="3744416" cy="2837681"/>
          </a:xfrm>
          <a:prstGeom prst="rect">
            <a:avLst/>
          </a:prstGeom>
          <a:noFill/>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467544" y="404664"/>
            <a:ext cx="8385175" cy="880269"/>
          </a:xfrm>
        </p:spPr>
        <p:txBody>
          <a:bodyPr>
            <a:normAutofit fontScale="90000"/>
          </a:bodyPr>
          <a:lstStyle/>
          <a:p>
            <a:r>
              <a:rPr lang="ru-RU" sz="4200" b="1" dirty="0" smtClean="0"/>
              <a:t>Идеологические институты</a:t>
            </a:r>
            <a:r>
              <a:rPr lang="ru-RU" sz="3600" b="1" dirty="0" smtClean="0"/>
              <a:t/>
            </a:r>
            <a:br>
              <a:rPr lang="ru-RU" sz="3600" b="1" dirty="0" smtClean="0"/>
            </a:br>
            <a:r>
              <a:rPr lang="ru-RU" sz="1800" dirty="0" smtClean="0"/>
              <a:t> (подробнее см. </a:t>
            </a:r>
            <a:r>
              <a:rPr lang="ru-RU" sz="1800" dirty="0" err="1" smtClean="0"/>
              <a:t>Кирдина</a:t>
            </a:r>
            <a:r>
              <a:rPr lang="ru-RU" sz="1800" dirty="0" smtClean="0"/>
              <a:t>, 2014;  Александров, </a:t>
            </a:r>
            <a:r>
              <a:rPr lang="ru-RU" sz="1800" dirty="0" err="1" smtClean="0"/>
              <a:t>Кирдина</a:t>
            </a:r>
            <a:r>
              <a:rPr lang="ru-RU" sz="1800" dirty="0" smtClean="0"/>
              <a:t>, 2012)</a:t>
            </a:r>
            <a:endParaRPr lang="ru-RU" sz="1800" b="1" dirty="0" smtClean="0"/>
          </a:p>
        </p:txBody>
      </p:sp>
      <p:graphicFrame>
        <p:nvGraphicFramePr>
          <p:cNvPr id="106499" name="Group 3"/>
          <p:cNvGraphicFramePr>
            <a:graphicFrameLocks noGrp="1"/>
          </p:cNvGraphicFramePr>
          <p:nvPr>
            <p:ph type="tbl" idx="1"/>
          </p:nvPr>
        </p:nvGraphicFramePr>
        <p:xfrm>
          <a:off x="323528" y="1772816"/>
          <a:ext cx="8496944" cy="4107181"/>
        </p:xfrm>
        <a:graphic>
          <a:graphicData uri="http://schemas.openxmlformats.org/drawingml/2006/table">
            <a:tbl>
              <a:tblPr/>
              <a:tblGrid>
                <a:gridCol w="4579334"/>
                <a:gridCol w="3917610"/>
              </a:tblGrid>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1" i="0" u="none" strike="noStrike" cap="none" normalizeH="0" baseline="0" dirty="0" smtClean="0">
                          <a:ln>
                            <a:noFill/>
                          </a:ln>
                          <a:solidFill>
                            <a:schemeClr val="tx1"/>
                          </a:solidFill>
                          <a:effectLst/>
                          <a:latin typeface="Arial" pitchFamily="34" charset="0"/>
                        </a:rPr>
                        <a:t>Х-матрица</a:t>
                      </a:r>
                      <a:r>
                        <a:rPr kumimoji="0" lang="ru-RU" sz="2200" b="0" i="0" u="none" strike="noStrike" cap="none" normalizeH="0" baseline="0" dirty="0" smtClean="0">
                          <a:ln>
                            <a:noFill/>
                          </a:ln>
                          <a:solidFill>
                            <a:schemeClr val="tx1"/>
                          </a:solidFill>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1" i="0" u="none" strike="noStrike" cap="none" normalizeH="0" baseline="0" dirty="0" smtClean="0">
                          <a:ln>
                            <a:noFill/>
                          </a:ln>
                          <a:solidFill>
                            <a:schemeClr val="tx1"/>
                          </a:solidFill>
                          <a:effectLst/>
                          <a:latin typeface="Arial" pitchFamily="34" charset="0"/>
                        </a:rPr>
                        <a:t>Y</a:t>
                      </a:r>
                      <a:r>
                        <a:rPr kumimoji="0" lang="ru-RU" sz="2200" b="1" i="0" u="none" strike="noStrike" cap="none" normalizeH="0" baseline="0" dirty="0" smtClean="0">
                          <a:ln>
                            <a:noFill/>
                          </a:ln>
                          <a:solidFill>
                            <a:schemeClr val="tx1"/>
                          </a:solidFill>
                          <a:effectLst/>
                          <a:latin typeface="Arial" pitchFamily="34" charset="0"/>
                        </a:rPr>
                        <a:t>-матрица</a:t>
                      </a:r>
                      <a:r>
                        <a:rPr kumimoji="0" lang="ru-RU" sz="2200" b="0" i="0" u="none" strike="noStrike" cap="none" normalizeH="0" baseline="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4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dirty="0" smtClean="0">
                          <a:ln>
                            <a:noFill/>
                          </a:ln>
                          <a:solidFill>
                            <a:schemeClr val="tx1"/>
                          </a:solidFill>
                          <a:effectLst/>
                          <a:latin typeface="Arial" pitchFamily="34" charset="0"/>
                        </a:rPr>
                        <a:t>Коллективизм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dirty="0" smtClean="0">
                          <a:ln>
                            <a:noFill/>
                          </a:ln>
                          <a:solidFill>
                            <a:schemeClr val="tx1"/>
                          </a:solidFill>
                          <a:effectLst/>
                          <a:latin typeface="Arial" pitchFamily="34" charset="0"/>
                        </a:rPr>
                        <a:t>Индивидуализм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smtClean="0">
                          <a:ln>
                            <a:noFill/>
                          </a:ln>
                          <a:solidFill>
                            <a:schemeClr val="tx1"/>
                          </a:solidFill>
                          <a:effectLst/>
                          <a:latin typeface="Arial" pitchFamily="34" charset="0"/>
                        </a:rPr>
                        <a:t>Эгалитаризм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dirty="0" smtClean="0">
                          <a:ln>
                            <a:noFill/>
                          </a:ln>
                          <a:solidFill>
                            <a:schemeClr val="tx1"/>
                          </a:solidFill>
                          <a:effectLst/>
                          <a:latin typeface="Arial" pitchFamily="34" charset="0"/>
                        </a:rPr>
                        <a:t>Стратификация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dirty="0" smtClean="0">
                          <a:ln>
                            <a:noFill/>
                          </a:ln>
                          <a:solidFill>
                            <a:schemeClr val="tx1"/>
                          </a:solidFill>
                          <a:effectLst/>
                          <a:latin typeface="Arial" pitchFamily="34" charset="0"/>
                        </a:rPr>
                        <a:t>Порядок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dirty="0" smtClean="0">
                          <a:ln>
                            <a:noFill/>
                          </a:ln>
                          <a:solidFill>
                            <a:schemeClr val="tx1"/>
                          </a:solidFill>
                          <a:effectLst/>
                          <a:latin typeface="Arial" pitchFamily="34" charset="0"/>
                        </a:rPr>
                        <a:t>Свобода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dirty="0" smtClean="0">
                          <a:ln>
                            <a:noFill/>
                          </a:ln>
                          <a:solidFill>
                            <a:schemeClr val="tx1"/>
                          </a:solidFill>
                          <a:effectLst/>
                          <a:latin typeface="Arial" pitchFamily="34" charset="0"/>
                        </a:rPr>
                        <a:t>Трудовая мотивация, ориентированная на благополучие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dirty="0" smtClean="0">
                          <a:ln>
                            <a:noFill/>
                          </a:ln>
                          <a:solidFill>
                            <a:schemeClr val="tx1"/>
                          </a:solidFill>
                          <a:effectLst/>
                          <a:latin typeface="Arial" pitchFamily="34" charset="0"/>
                        </a:rPr>
                        <a:t>Денежно-ориентированная трудовая мотивация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dirty="0" err="1" smtClean="0">
                          <a:ln>
                            <a:noFill/>
                          </a:ln>
                          <a:solidFill>
                            <a:schemeClr val="tx1"/>
                          </a:solidFill>
                          <a:effectLst/>
                          <a:latin typeface="Arial" pitchFamily="34" charset="0"/>
                        </a:rPr>
                        <a:t>Интегрализм</a:t>
                      </a:r>
                      <a:r>
                        <a:rPr kumimoji="0" lang="ru-RU" sz="2000" b="0" i="0" u="none" strike="noStrike" cap="none" normalizeH="0" baseline="0" dirty="0" smtClean="0">
                          <a:ln>
                            <a:noFill/>
                          </a:ln>
                          <a:solidFill>
                            <a:schemeClr val="tx1"/>
                          </a:solidFill>
                          <a:effectLst/>
                          <a:latin typeface="Arial" pitchFamily="34" charset="0"/>
                        </a:rPr>
                        <a:t>, холизм и континуальность как стереотипы мышления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dirty="0" smtClean="0">
                          <a:ln>
                            <a:noFill/>
                          </a:ln>
                          <a:solidFill>
                            <a:schemeClr val="tx1"/>
                          </a:solidFill>
                          <a:effectLst/>
                          <a:latin typeface="Arial" pitchFamily="34" charset="0"/>
                        </a:rPr>
                        <a:t>Специализация, </a:t>
                      </a:r>
                      <a:r>
                        <a:rPr kumimoji="0" lang="ru-RU" sz="2000" b="0" i="0" u="none" strike="noStrike" cap="none" normalizeH="0" baseline="0" dirty="0" err="1" smtClean="0">
                          <a:ln>
                            <a:noFill/>
                          </a:ln>
                          <a:solidFill>
                            <a:schemeClr val="tx1"/>
                          </a:solidFill>
                          <a:effectLst/>
                          <a:latin typeface="Arial" pitchFamily="34" charset="0"/>
                        </a:rPr>
                        <a:t>редукционизм</a:t>
                      </a:r>
                      <a:r>
                        <a:rPr kumimoji="0" lang="ru-RU" sz="2000" b="0" i="0" u="none" strike="noStrike" cap="none" normalizeH="0" baseline="0" dirty="0" smtClean="0">
                          <a:ln>
                            <a:noFill/>
                          </a:ln>
                          <a:solidFill>
                            <a:schemeClr val="tx1"/>
                          </a:solidFill>
                          <a:effectLst/>
                          <a:latin typeface="Arial" pitchFamily="34" charset="0"/>
                        </a:rPr>
                        <a:t> и дискретность как стереотипы мышления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10" name="Нижний колонтитул 4"/>
          <p:cNvSpPr>
            <a:spLocks noGrp="1"/>
          </p:cNvSpPr>
          <p:nvPr>
            <p:ph type="ftr" sz="quarter" idx="11"/>
          </p:nvPr>
        </p:nvSpPr>
        <p:spPr>
          <a:noFill/>
        </p:spPr>
        <p:txBody>
          <a:bodyPr/>
          <a:lstStyle/>
          <a:p>
            <a:r>
              <a:rPr lang="ru-RU" altLang="en-US" smtClean="0">
                <a:latin typeface="Arial" charset="0"/>
              </a:rPr>
              <a:t>г. Казань,  7 сентября  2016</a:t>
            </a:r>
            <a:endParaRPr lang="ru-RU" altLang="en-US" dirty="0" smtClean="0">
              <a:latin typeface="Arial" charset="0"/>
            </a:endParaRPr>
          </a:p>
        </p:txBody>
      </p:sp>
      <p:sp>
        <p:nvSpPr>
          <p:cNvPr id="17411" name="Номер слайда 5"/>
          <p:cNvSpPr>
            <a:spLocks noGrp="1"/>
          </p:cNvSpPr>
          <p:nvPr>
            <p:ph type="sldNum" sz="quarter" idx="12"/>
          </p:nvPr>
        </p:nvSpPr>
        <p:spPr>
          <a:noFill/>
        </p:spPr>
        <p:txBody>
          <a:bodyPr>
            <a:normAutofit fontScale="92500" lnSpcReduction="20000"/>
          </a:bodyPr>
          <a:lstStyle/>
          <a:p>
            <a:fld id="{103A908E-5050-4DDF-A6C7-9DA6E1AF1072}" type="slidenum">
              <a:rPr lang="ru-RU" altLang="en-US" smtClean="0">
                <a:latin typeface="Arial" charset="0"/>
              </a:rPr>
              <a:pPr/>
              <a:t>21</a:t>
            </a:fld>
            <a:endParaRPr lang="ru-RU" altLang="en-US" smtClean="0">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395536" y="2060848"/>
            <a:ext cx="4041648" cy="895998"/>
          </a:xfrm>
        </p:spPr>
        <p:txBody>
          <a:bodyPr/>
          <a:lstStyle/>
          <a:p>
            <a:pPr algn="ctr"/>
            <a:r>
              <a:rPr lang="ru-RU" dirty="0" smtClean="0"/>
              <a:t>Коллективистская идеология</a:t>
            </a:r>
            <a:endParaRPr lang="ru-RU" dirty="0"/>
          </a:p>
        </p:txBody>
      </p:sp>
      <p:sp>
        <p:nvSpPr>
          <p:cNvPr id="4" name="Текст 3"/>
          <p:cNvSpPr>
            <a:spLocks noGrp="1"/>
          </p:cNvSpPr>
          <p:nvPr>
            <p:ph type="body" sz="half" idx="3"/>
          </p:nvPr>
        </p:nvSpPr>
        <p:spPr>
          <a:xfrm>
            <a:off x="4721225" y="2060848"/>
            <a:ext cx="4041775" cy="864096"/>
          </a:xfrm>
        </p:spPr>
        <p:txBody>
          <a:bodyPr/>
          <a:lstStyle/>
          <a:p>
            <a:pPr algn="ctr"/>
            <a:r>
              <a:rPr lang="ru-RU" dirty="0" smtClean="0"/>
              <a:t>Индивидуалистская идеология</a:t>
            </a:r>
            <a:endParaRPr lang="ru-RU" dirty="0"/>
          </a:p>
        </p:txBody>
      </p:sp>
      <p:sp>
        <p:nvSpPr>
          <p:cNvPr id="7" name="Номер слайда 6"/>
          <p:cNvSpPr>
            <a:spLocks noGrp="1"/>
          </p:cNvSpPr>
          <p:nvPr>
            <p:ph type="sldNum" sz="quarter" idx="4294967295"/>
          </p:nvPr>
        </p:nvSpPr>
        <p:spPr>
          <a:xfrm>
            <a:off x="8174038" y="1588"/>
            <a:ext cx="762000" cy="366712"/>
          </a:xfrm>
          <a:prstGeom prst="rect">
            <a:avLst/>
          </a:prstGeom>
        </p:spPr>
        <p:txBody>
          <a:bodyPr/>
          <a:lstStyle/>
          <a:p>
            <a:pPr>
              <a:defRPr/>
            </a:pPr>
            <a:fld id="{DDFAD54A-A3F4-41CE-94DD-7D1EB36FE144}" type="slidenum">
              <a:rPr lang="ru-RU" smtClean="0"/>
              <a:pPr>
                <a:defRPr/>
              </a:pPr>
              <a:t>22</a:t>
            </a:fld>
            <a:endParaRPr lang="ru-RU"/>
          </a:p>
        </p:txBody>
      </p:sp>
      <p:sp>
        <p:nvSpPr>
          <p:cNvPr id="8" name="Нижний колонтитул 7"/>
          <p:cNvSpPr>
            <a:spLocks noGrp="1"/>
          </p:cNvSpPr>
          <p:nvPr>
            <p:ph type="ftr" sz="quarter" idx="4294967295"/>
          </p:nvPr>
        </p:nvSpPr>
        <p:spPr>
          <a:xfrm>
            <a:off x="3059832" y="6165304"/>
            <a:ext cx="3634680" cy="457200"/>
          </a:xfrm>
          <a:prstGeom prst="rect">
            <a:avLst/>
          </a:prstGeom>
        </p:spPr>
        <p:txBody>
          <a:bodyPr/>
          <a:lstStyle/>
          <a:p>
            <a:pPr>
              <a:defRPr/>
            </a:pPr>
            <a:r>
              <a:rPr lang="ru-RU" sz="1400" smtClean="0"/>
              <a:t>г. Казань,  7 сентября  2016</a:t>
            </a:r>
            <a:endParaRPr lang="ru-RU" sz="1400" dirty="0"/>
          </a:p>
        </p:txBody>
      </p:sp>
      <p:pic>
        <p:nvPicPr>
          <p:cNvPr id="3074" name="Picture 2" descr="C:\Users\Sony\Pictures\коллективизм-руки.jpg"/>
          <p:cNvPicPr>
            <a:picLocks noGrp="1" noChangeAspect="1" noChangeArrowheads="1"/>
          </p:cNvPicPr>
          <p:nvPr>
            <p:ph sz="quarter" idx="2"/>
          </p:nvPr>
        </p:nvPicPr>
        <p:blipFill>
          <a:blip r:embed="rId3" cstate="print"/>
          <a:srcRect/>
          <a:stretch>
            <a:fillRect/>
          </a:stretch>
        </p:blipFill>
        <p:spPr bwMode="auto">
          <a:xfrm>
            <a:off x="1043608" y="3356992"/>
            <a:ext cx="3168351" cy="2376264"/>
          </a:xfrm>
          <a:prstGeom prst="rect">
            <a:avLst/>
          </a:prstGeom>
          <a:noFill/>
        </p:spPr>
      </p:pic>
      <p:pic>
        <p:nvPicPr>
          <p:cNvPr id="3075" name="Picture 3" descr="C:\Users\Sony\Pictures\индивидуализм.jpg"/>
          <p:cNvPicPr>
            <a:picLocks noGrp="1" noChangeAspect="1" noChangeArrowheads="1"/>
          </p:cNvPicPr>
          <p:nvPr>
            <p:ph sz="quarter" idx="4"/>
          </p:nvPr>
        </p:nvPicPr>
        <p:blipFill>
          <a:blip r:embed="rId4" cstate="print"/>
          <a:srcRect/>
          <a:stretch>
            <a:fillRect/>
          </a:stretch>
        </p:blipFill>
        <p:spPr bwMode="auto">
          <a:xfrm rot="1153269">
            <a:off x="5476931" y="3578782"/>
            <a:ext cx="2582681" cy="2457836"/>
          </a:xfrm>
          <a:prstGeom prst="rect">
            <a:avLst/>
          </a:prstGeom>
          <a:noFill/>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Распределение ответов на вопрос, что важнее- порядок или свобода</a:t>
            </a:r>
            <a:endParaRPr lang="ru-RU" b="1" dirty="0"/>
          </a:p>
        </p:txBody>
      </p:sp>
      <p:sp>
        <p:nvSpPr>
          <p:cNvPr id="4" name="Содержимое 3"/>
          <p:cNvSpPr>
            <a:spLocks noGrp="1"/>
          </p:cNvSpPr>
          <p:nvPr>
            <p:ph sz="quarter" idx="4"/>
          </p:nvPr>
        </p:nvSpPr>
        <p:spPr>
          <a:xfrm>
            <a:off x="8028384" y="2438400"/>
            <a:ext cx="658416" cy="3581400"/>
          </a:xfrm>
        </p:spPr>
        <p:txBody>
          <a:bodyPr/>
          <a:lstStyle/>
          <a:p>
            <a:endParaRPr lang="ru-RU" dirty="0"/>
          </a:p>
        </p:txBody>
      </p:sp>
      <p:sp>
        <p:nvSpPr>
          <p:cNvPr id="5" name="Номер слайда 4"/>
          <p:cNvSpPr>
            <a:spLocks noGrp="1"/>
          </p:cNvSpPr>
          <p:nvPr>
            <p:ph type="sldNum" sz="quarter" idx="4294967295"/>
          </p:nvPr>
        </p:nvSpPr>
        <p:spPr>
          <a:xfrm>
            <a:off x="0" y="1272222"/>
            <a:ext cx="533400" cy="244476"/>
          </a:xfrm>
          <a:prstGeom prst="rect">
            <a:avLst/>
          </a:prstGeom>
        </p:spPr>
        <p:txBody>
          <a:bodyPr>
            <a:normAutofit fontScale="62500" lnSpcReduction="20000"/>
          </a:bodyPr>
          <a:lstStyle/>
          <a:p>
            <a:fld id="{5CAE8BBF-D338-4402-ACBE-487841DAA3F1}" type="slidenum">
              <a:rPr lang="ru-RU" smtClean="0"/>
              <a:pPr/>
              <a:t>23</a:t>
            </a:fld>
            <a:endParaRPr lang="ru-RU"/>
          </a:p>
        </p:txBody>
      </p:sp>
      <p:sp>
        <p:nvSpPr>
          <p:cNvPr id="6" name="Нижний колонтитул 5"/>
          <p:cNvSpPr>
            <a:spLocks noGrp="1"/>
          </p:cNvSpPr>
          <p:nvPr>
            <p:ph type="ftr" sz="quarter" idx="4294967295"/>
          </p:nvPr>
        </p:nvSpPr>
        <p:spPr>
          <a:xfrm>
            <a:off x="609600" y="6248206"/>
            <a:ext cx="5421083" cy="365125"/>
          </a:xfrm>
          <a:prstGeom prst="rect">
            <a:avLst/>
          </a:prstGeom>
        </p:spPr>
        <p:txBody>
          <a:bodyPr/>
          <a:lstStyle/>
          <a:p>
            <a:r>
              <a:rPr lang="ru-RU" smtClean="0"/>
              <a:t>г. Казань,  7 сентября  2016</a:t>
            </a:r>
            <a:endParaRPr lang="ru-RU"/>
          </a:p>
        </p:txBody>
      </p:sp>
      <p:sp>
        <p:nvSpPr>
          <p:cNvPr id="7" name="Текст 6"/>
          <p:cNvSpPr>
            <a:spLocks noGrp="1"/>
          </p:cNvSpPr>
          <p:nvPr>
            <p:ph type="body" sz="quarter" idx="1"/>
          </p:nvPr>
        </p:nvSpPr>
        <p:spPr>
          <a:xfrm>
            <a:off x="1043608" y="5229200"/>
            <a:ext cx="6480720" cy="1008112"/>
          </a:xfrm>
        </p:spPr>
        <p:txBody>
          <a:bodyPr>
            <a:normAutofit fontScale="92500"/>
          </a:bodyPr>
          <a:lstStyle/>
          <a:p>
            <a:r>
              <a:rPr lang="ru-RU" sz="2200" dirty="0" smtClean="0"/>
              <a:t>Опрос Центра социологических исследований  </a:t>
            </a:r>
          </a:p>
          <a:p>
            <a:r>
              <a:rPr lang="ru-RU" sz="2200" dirty="0" smtClean="0"/>
              <a:t>Российской академии народного хозяйства, 2013 г.</a:t>
            </a:r>
            <a:endParaRPr lang="ru-RU" sz="2200" dirty="0"/>
          </a:p>
        </p:txBody>
      </p:sp>
      <p:sp>
        <p:nvSpPr>
          <p:cNvPr id="8" name="Текст 7"/>
          <p:cNvSpPr>
            <a:spLocks noGrp="1"/>
          </p:cNvSpPr>
          <p:nvPr>
            <p:ph type="body" sz="quarter" idx="3"/>
          </p:nvPr>
        </p:nvSpPr>
        <p:spPr>
          <a:xfrm>
            <a:off x="6725653" y="3000037"/>
            <a:ext cx="2238835" cy="1656184"/>
          </a:xfrm>
        </p:spPr>
        <p:txBody>
          <a:bodyPr/>
          <a:lstStyle/>
          <a:p>
            <a:r>
              <a:rPr lang="ru-RU" dirty="0" smtClean="0"/>
              <a:t>63% -порядок</a:t>
            </a:r>
          </a:p>
          <a:p>
            <a:r>
              <a:rPr lang="ru-RU" dirty="0" smtClean="0"/>
              <a:t>18% - свобода</a:t>
            </a:r>
          </a:p>
          <a:p>
            <a:r>
              <a:rPr lang="ru-RU" dirty="0" smtClean="0"/>
              <a:t>19% - не знают </a:t>
            </a:r>
            <a:endParaRPr lang="ru-RU" dirty="0"/>
          </a:p>
        </p:txBody>
      </p:sp>
      <p:pic>
        <p:nvPicPr>
          <p:cNvPr id="1026" name="Picture 2" descr="C:\Users\Светлана\Desktop\леонтьевские слайд.jpeg"/>
          <p:cNvPicPr>
            <a:picLocks noGrp="1" noChangeAspect="1" noChangeArrowheads="1"/>
          </p:cNvPicPr>
          <p:nvPr>
            <p:ph sz="quarter" idx="2"/>
          </p:nvPr>
        </p:nvPicPr>
        <p:blipFill>
          <a:blip r:embed="rId2" cstate="print"/>
          <a:srcRect/>
          <a:stretch>
            <a:fillRect/>
          </a:stretch>
        </p:blipFill>
        <p:spPr bwMode="auto">
          <a:xfrm>
            <a:off x="0" y="2228492"/>
            <a:ext cx="6408712" cy="300070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a:xfrm>
            <a:off x="457200" y="1268413"/>
            <a:ext cx="7543800" cy="149225"/>
          </a:xfrm>
        </p:spPr>
        <p:txBody>
          <a:bodyPr>
            <a:normAutofit fontScale="90000"/>
          </a:bodyPr>
          <a:lstStyle/>
          <a:p>
            <a:pPr algn="ctr" eaLnBrk="1" fontAlgn="auto" hangingPunct="1">
              <a:spcAft>
                <a:spcPts val="0"/>
              </a:spcAft>
              <a:defRPr/>
            </a:pPr>
            <a:endParaRPr lang="ru-RU" dirty="0"/>
          </a:p>
        </p:txBody>
      </p:sp>
      <p:sp>
        <p:nvSpPr>
          <p:cNvPr id="72707" name="Rectangle 3"/>
          <p:cNvSpPr>
            <a:spLocks noGrp="1" noRot="1" noChangeArrowheads="1"/>
          </p:cNvSpPr>
          <p:nvPr>
            <p:ph type="body" sz="half" idx="1"/>
          </p:nvPr>
        </p:nvSpPr>
        <p:spPr>
          <a:xfrm>
            <a:off x="1042988" y="1628775"/>
            <a:ext cx="7921625" cy="863600"/>
          </a:xfrm>
        </p:spPr>
        <p:txBody>
          <a:bodyPr>
            <a:normAutofit fontScale="92500" lnSpcReduction="10000"/>
          </a:bodyPr>
          <a:lstStyle/>
          <a:p>
            <a:pPr marL="365760" indent="-256032" eaLnBrk="1" fontAlgn="auto" hangingPunct="1">
              <a:spcAft>
                <a:spcPts val="0"/>
              </a:spcAft>
              <a:buClr>
                <a:schemeClr val="accent3"/>
              </a:buClr>
              <a:buFont typeface="Wingdings" pitchFamily="2" charset="2"/>
              <a:buNone/>
              <a:defRPr/>
            </a:pPr>
            <a:r>
              <a:rPr lang="ru-RU" sz="2900" dirty="0"/>
              <a:t>   В обществе одна матрица </a:t>
            </a:r>
            <a:r>
              <a:rPr lang="ru-RU" sz="2900" b="1" dirty="0"/>
              <a:t>доминирует</a:t>
            </a:r>
            <a:r>
              <a:rPr lang="ru-RU" sz="2900" dirty="0"/>
              <a:t>, другая является </a:t>
            </a:r>
            <a:r>
              <a:rPr lang="ru-RU" sz="2900" b="1" dirty="0" err="1"/>
              <a:t>комплементарной</a:t>
            </a:r>
            <a:r>
              <a:rPr lang="ru-RU" sz="2900" dirty="0"/>
              <a:t>.</a:t>
            </a:r>
          </a:p>
        </p:txBody>
      </p:sp>
      <p:sp>
        <p:nvSpPr>
          <p:cNvPr id="21508" name="Нижний колонтитул 16"/>
          <p:cNvSpPr>
            <a:spLocks noGrp="1"/>
          </p:cNvSpPr>
          <p:nvPr>
            <p:ph type="ftr" sz="quarter" idx="11"/>
          </p:nvPr>
        </p:nvSpPr>
        <p:spPr bwMode="auto">
          <a:xfrm>
            <a:off x="198782" y="6290004"/>
            <a:ext cx="3635375" cy="457200"/>
          </a:xfrm>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ru-RU" smtClean="0"/>
              <a:t>г. Казань,  7 сентября  2016</a:t>
            </a:r>
            <a:endParaRPr lang="ru-RU" dirty="0" smtClean="0"/>
          </a:p>
        </p:txBody>
      </p:sp>
      <p:sp>
        <p:nvSpPr>
          <p:cNvPr id="21509" name="Номер слайда 1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793AD2C-832E-4E42-BF54-6D2D4BDF9573}" type="slidenum">
              <a:rPr lang="ru-RU" smtClean="0"/>
              <a:pPr fontAlgn="base">
                <a:spcBef>
                  <a:spcPct val="0"/>
                </a:spcBef>
                <a:spcAft>
                  <a:spcPct val="0"/>
                </a:spcAft>
                <a:defRPr/>
              </a:pPr>
              <a:t>24</a:t>
            </a:fld>
            <a:endParaRPr lang="ru-RU" smtClean="0"/>
          </a:p>
        </p:txBody>
      </p:sp>
      <p:sp>
        <p:nvSpPr>
          <p:cNvPr id="1946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Georgia" pitchFamily="18" charset="0"/>
            </a:endParaRPr>
          </a:p>
        </p:txBody>
      </p:sp>
      <p:sp>
        <p:nvSpPr>
          <p:cNvPr id="19463" name="Rectangle 5"/>
          <p:cNvSpPr>
            <a:spLocks noChangeArrowheads="1"/>
          </p:cNvSpPr>
          <p:nvPr/>
        </p:nvSpPr>
        <p:spPr bwMode="auto">
          <a:xfrm>
            <a:off x="0" y="2276475"/>
            <a:ext cx="9144000" cy="0"/>
          </a:xfrm>
          <a:prstGeom prst="rect">
            <a:avLst/>
          </a:prstGeom>
          <a:noFill/>
          <a:ln w="9525">
            <a:noFill/>
            <a:miter lim="800000"/>
            <a:headEnd/>
            <a:tailEnd/>
          </a:ln>
        </p:spPr>
        <p:txBody>
          <a:bodyPr wrap="none" anchor="ctr">
            <a:spAutoFit/>
          </a:bodyPr>
          <a:lstStyle/>
          <a:p>
            <a:endParaRPr lang="ru-RU">
              <a:latin typeface="Georgia" pitchFamily="18" charset="0"/>
            </a:endParaRPr>
          </a:p>
        </p:txBody>
      </p:sp>
      <p:grpSp>
        <p:nvGrpSpPr>
          <p:cNvPr id="2" name="Group 6"/>
          <p:cNvGrpSpPr>
            <a:grpSpLocks/>
          </p:cNvGrpSpPr>
          <p:nvPr/>
        </p:nvGrpSpPr>
        <p:grpSpPr bwMode="auto">
          <a:xfrm>
            <a:off x="1447800" y="2743200"/>
            <a:ext cx="7273925" cy="3673475"/>
            <a:chOff x="1111" y="1389"/>
            <a:chExt cx="3888" cy="2088"/>
          </a:xfrm>
        </p:grpSpPr>
        <p:sp>
          <p:nvSpPr>
            <p:cNvPr id="19466" name="AutoShape 7"/>
            <p:cNvSpPr>
              <a:spLocks noChangeAspect="1" noChangeArrowheads="1" noTextEdit="1"/>
            </p:cNvSpPr>
            <p:nvPr/>
          </p:nvSpPr>
          <p:spPr bwMode="auto">
            <a:xfrm>
              <a:off x="1111" y="1389"/>
              <a:ext cx="3888" cy="2088"/>
            </a:xfrm>
            <a:prstGeom prst="rect">
              <a:avLst/>
            </a:prstGeom>
            <a:noFill/>
            <a:ln w="28575">
              <a:noFill/>
              <a:miter lim="800000"/>
              <a:headEnd/>
              <a:tailEnd/>
            </a:ln>
          </p:spPr>
          <p:txBody>
            <a:bodyPr/>
            <a:lstStyle/>
            <a:p>
              <a:endParaRPr lang="ru-RU"/>
            </a:p>
          </p:txBody>
        </p:sp>
        <p:sp>
          <p:nvSpPr>
            <p:cNvPr id="19467" name="AutoShape 8"/>
            <p:cNvSpPr>
              <a:spLocks noChangeArrowheads="1"/>
            </p:cNvSpPr>
            <p:nvPr/>
          </p:nvSpPr>
          <p:spPr bwMode="auto">
            <a:xfrm rot="10800000">
              <a:off x="1183" y="1533"/>
              <a:ext cx="1728" cy="1368"/>
            </a:xfrm>
            <a:prstGeom prst="triangle">
              <a:avLst>
                <a:gd name="adj" fmla="val 50000"/>
              </a:avLst>
            </a:prstGeom>
            <a:solidFill>
              <a:schemeClr val="accent1"/>
            </a:solidFill>
            <a:ln w="28575">
              <a:solidFill>
                <a:srgbClr val="000000"/>
              </a:solidFill>
              <a:miter lim="800000"/>
              <a:headEnd/>
              <a:tailEnd/>
            </a:ln>
          </p:spPr>
          <p:txBody>
            <a:bodyPr/>
            <a:lstStyle/>
            <a:p>
              <a:r>
                <a:rPr lang="en-US" sz="1200">
                  <a:solidFill>
                    <a:schemeClr val="tx2"/>
                  </a:solidFill>
                  <a:latin typeface="Georgia" pitchFamily="18" charset="0"/>
                  <a:ea typeface="ＭＳ Ｐゴシック" pitchFamily="34" charset="-128"/>
                  <a:cs typeface="Times New Roman" pitchFamily="18" charset="0"/>
                </a:rPr>
                <a:t>   </a:t>
              </a:r>
              <a:endParaRPr lang="en-US">
                <a:solidFill>
                  <a:schemeClr val="tx2"/>
                </a:solidFill>
                <a:latin typeface="Georgia" pitchFamily="18" charset="0"/>
                <a:ea typeface="ＭＳ Ｐゴシック" pitchFamily="34" charset="-128"/>
                <a:cs typeface="Times New Roman" pitchFamily="18" charset="0"/>
              </a:endParaRPr>
            </a:p>
          </p:txBody>
        </p:sp>
        <p:sp>
          <p:nvSpPr>
            <p:cNvPr id="19468" name="Rectangle 9"/>
            <p:cNvSpPr>
              <a:spLocks noChangeArrowheads="1"/>
            </p:cNvSpPr>
            <p:nvPr/>
          </p:nvSpPr>
          <p:spPr bwMode="auto">
            <a:xfrm>
              <a:off x="1615" y="3045"/>
              <a:ext cx="3125" cy="360"/>
            </a:xfrm>
            <a:prstGeom prst="rect">
              <a:avLst/>
            </a:prstGeom>
            <a:noFill/>
            <a:ln w="28575">
              <a:solidFill>
                <a:srgbClr val="FFFFFF"/>
              </a:solidFill>
              <a:miter lim="800000"/>
              <a:headEnd/>
              <a:tailEnd/>
            </a:ln>
          </p:spPr>
          <p:txBody>
            <a:bodyPr/>
            <a:lstStyle/>
            <a:p>
              <a:endParaRPr lang="ru-RU">
                <a:solidFill>
                  <a:schemeClr val="tx2"/>
                </a:solidFill>
                <a:latin typeface="Verdana" pitchFamily="34" charset="0"/>
                <a:ea typeface="ＭＳ Ｐゴシック" pitchFamily="34" charset="-128"/>
                <a:cs typeface="Times New Roman" pitchFamily="18" charset="0"/>
              </a:endParaRPr>
            </a:p>
          </p:txBody>
        </p:sp>
        <p:sp>
          <p:nvSpPr>
            <p:cNvPr id="19469" name="AutoShape 10"/>
            <p:cNvSpPr>
              <a:spLocks noChangeArrowheads="1"/>
            </p:cNvSpPr>
            <p:nvPr/>
          </p:nvSpPr>
          <p:spPr bwMode="auto">
            <a:xfrm>
              <a:off x="1615" y="1533"/>
              <a:ext cx="864" cy="648"/>
            </a:xfrm>
            <a:prstGeom prst="triangle">
              <a:avLst>
                <a:gd name="adj" fmla="val 50000"/>
              </a:avLst>
            </a:prstGeom>
            <a:solidFill>
              <a:schemeClr val="hlink"/>
            </a:solidFill>
            <a:ln w="28575">
              <a:solidFill>
                <a:schemeClr val="hlink"/>
              </a:solidFill>
              <a:miter lim="800000"/>
              <a:headEnd/>
              <a:tailEnd/>
            </a:ln>
          </p:spPr>
          <p:txBody>
            <a:bodyPr/>
            <a:lstStyle/>
            <a:p>
              <a:r>
                <a:rPr lang="en-US" sz="1200">
                  <a:solidFill>
                    <a:schemeClr val="tx2"/>
                  </a:solidFill>
                  <a:latin typeface="Georgia" pitchFamily="18" charset="0"/>
                  <a:ea typeface="ＭＳ Ｐゴシック" pitchFamily="34" charset="-128"/>
                  <a:cs typeface="Times New Roman" pitchFamily="18" charset="0"/>
                </a:rPr>
                <a:t> </a:t>
              </a:r>
              <a:r>
                <a:rPr lang="ru-RU" sz="1200">
                  <a:solidFill>
                    <a:schemeClr val="tx2"/>
                  </a:solidFill>
                  <a:latin typeface="Georgia" pitchFamily="18" charset="0"/>
                  <a:ea typeface="ＭＳ Ｐゴシック" pitchFamily="34" charset="-128"/>
                  <a:cs typeface="Times New Roman" pitchFamily="18" charset="0"/>
                </a:rPr>
                <a:t> </a:t>
              </a:r>
              <a:r>
                <a:rPr lang="en-US" sz="1200">
                  <a:solidFill>
                    <a:schemeClr val="tx2"/>
                  </a:solidFill>
                  <a:latin typeface="Georgia" pitchFamily="18" charset="0"/>
                  <a:ea typeface="ＭＳ Ｐゴシック" pitchFamily="34" charset="-128"/>
                  <a:cs typeface="Times New Roman" pitchFamily="18" charset="0"/>
                </a:rPr>
                <a:t> </a:t>
              </a:r>
              <a:r>
                <a:rPr lang="ru-RU" sz="1200">
                  <a:solidFill>
                    <a:schemeClr val="tx2"/>
                  </a:solidFill>
                  <a:latin typeface="Georgia" pitchFamily="18" charset="0"/>
                  <a:ea typeface="ＭＳ Ｐゴシック" pitchFamily="34" charset="-128"/>
                  <a:cs typeface="Times New Roman" pitchFamily="18" charset="0"/>
                </a:rPr>
                <a:t>  </a:t>
              </a:r>
              <a:r>
                <a:rPr lang="en-US" sz="2000" b="1" i="1">
                  <a:solidFill>
                    <a:schemeClr val="tx2"/>
                  </a:solidFill>
                  <a:latin typeface="Monotype Corsiva" pitchFamily="66" charset="0"/>
                  <a:ea typeface="ＭＳ Ｐゴシック" pitchFamily="34" charset="-128"/>
                  <a:cs typeface="Times New Roman" pitchFamily="18" charset="0"/>
                </a:rPr>
                <a:t>Y</a:t>
              </a:r>
              <a:endParaRPr lang="en-US">
                <a:solidFill>
                  <a:schemeClr val="tx2"/>
                </a:solidFill>
                <a:latin typeface="Georgia" pitchFamily="18" charset="0"/>
                <a:ea typeface="ＭＳ Ｐゴシック" pitchFamily="34" charset="-128"/>
                <a:cs typeface="Times New Roman" pitchFamily="18" charset="0"/>
              </a:endParaRPr>
            </a:p>
          </p:txBody>
        </p:sp>
        <p:sp>
          <p:nvSpPr>
            <p:cNvPr id="19470" name="Rectangle 11"/>
            <p:cNvSpPr>
              <a:spLocks noChangeArrowheads="1"/>
            </p:cNvSpPr>
            <p:nvPr/>
          </p:nvSpPr>
          <p:spPr bwMode="auto">
            <a:xfrm>
              <a:off x="1903" y="2253"/>
              <a:ext cx="288" cy="360"/>
            </a:xfrm>
            <a:prstGeom prst="rect">
              <a:avLst/>
            </a:prstGeom>
            <a:solidFill>
              <a:schemeClr val="accent1"/>
            </a:solidFill>
            <a:ln w="28575">
              <a:solidFill>
                <a:schemeClr val="accent1"/>
              </a:solidFill>
              <a:miter lim="800000"/>
              <a:headEnd/>
              <a:tailEnd/>
            </a:ln>
          </p:spPr>
          <p:txBody>
            <a:bodyPr lIns="72000" rIns="72000"/>
            <a:lstStyle/>
            <a:p>
              <a:r>
                <a:rPr lang="en-US" sz="3800" b="1" i="1">
                  <a:solidFill>
                    <a:schemeClr val="tx2"/>
                  </a:solidFill>
                  <a:latin typeface="Monotype Corsiva" pitchFamily="66" charset="0"/>
                  <a:ea typeface="ＭＳ Ｐゴシック" pitchFamily="34" charset="-128"/>
                  <a:cs typeface="Times New Roman" pitchFamily="18" charset="0"/>
                </a:rPr>
                <a:t>X</a:t>
              </a:r>
              <a:endParaRPr lang="en-US">
                <a:solidFill>
                  <a:schemeClr val="tx2"/>
                </a:solidFill>
                <a:latin typeface="Georgia" pitchFamily="18" charset="0"/>
                <a:ea typeface="ＭＳ Ｐゴシック" pitchFamily="34" charset="-128"/>
                <a:cs typeface="Times New Roman" pitchFamily="18" charset="0"/>
              </a:endParaRPr>
            </a:p>
          </p:txBody>
        </p:sp>
        <p:sp>
          <p:nvSpPr>
            <p:cNvPr id="19471" name="AutoShape 12"/>
            <p:cNvSpPr>
              <a:spLocks noChangeArrowheads="1"/>
            </p:cNvSpPr>
            <p:nvPr/>
          </p:nvSpPr>
          <p:spPr bwMode="auto">
            <a:xfrm>
              <a:off x="3127" y="1533"/>
              <a:ext cx="1728" cy="1368"/>
            </a:xfrm>
            <a:prstGeom prst="triangle">
              <a:avLst>
                <a:gd name="adj" fmla="val 50000"/>
              </a:avLst>
            </a:prstGeom>
            <a:solidFill>
              <a:schemeClr val="accent1"/>
            </a:solidFill>
            <a:ln w="28575">
              <a:solidFill>
                <a:srgbClr val="000000"/>
              </a:solidFill>
              <a:miter lim="800000"/>
              <a:headEnd/>
              <a:tailEnd/>
            </a:ln>
          </p:spPr>
          <p:txBody>
            <a:bodyPr/>
            <a:lstStyle/>
            <a:p>
              <a:r>
                <a:rPr lang="en-US" sz="1200">
                  <a:solidFill>
                    <a:schemeClr val="tx2"/>
                  </a:solidFill>
                  <a:latin typeface="Georgia" pitchFamily="18" charset="0"/>
                  <a:ea typeface="ＭＳ Ｐゴシック" pitchFamily="34" charset="-128"/>
                  <a:cs typeface="Times New Roman" pitchFamily="18" charset="0"/>
                </a:rPr>
                <a:t>   </a:t>
              </a:r>
              <a:endParaRPr lang="en-US">
                <a:solidFill>
                  <a:schemeClr val="tx2"/>
                </a:solidFill>
                <a:latin typeface="Georgia" pitchFamily="18" charset="0"/>
                <a:ea typeface="ＭＳ Ｐゴシック" pitchFamily="34" charset="-128"/>
                <a:cs typeface="Times New Roman" pitchFamily="18" charset="0"/>
              </a:endParaRPr>
            </a:p>
          </p:txBody>
        </p:sp>
        <p:sp>
          <p:nvSpPr>
            <p:cNvPr id="19472" name="AutoShape 13"/>
            <p:cNvSpPr>
              <a:spLocks noChangeArrowheads="1"/>
            </p:cNvSpPr>
            <p:nvPr/>
          </p:nvSpPr>
          <p:spPr bwMode="auto">
            <a:xfrm rot="10800000">
              <a:off x="3559" y="2253"/>
              <a:ext cx="864" cy="648"/>
            </a:xfrm>
            <a:prstGeom prst="triangle">
              <a:avLst>
                <a:gd name="adj" fmla="val 50000"/>
              </a:avLst>
            </a:prstGeom>
            <a:solidFill>
              <a:schemeClr val="hlink"/>
            </a:solidFill>
            <a:ln w="28575">
              <a:solidFill>
                <a:schemeClr val="accent1"/>
              </a:solidFill>
              <a:miter lim="800000"/>
              <a:headEnd/>
              <a:tailEnd/>
            </a:ln>
          </p:spPr>
          <p:txBody>
            <a:bodyPr/>
            <a:lstStyle/>
            <a:p>
              <a:r>
                <a:rPr lang="en-US" sz="2000" b="1">
                  <a:solidFill>
                    <a:schemeClr val="tx2"/>
                  </a:solidFill>
                  <a:latin typeface="Georgia" pitchFamily="18" charset="0"/>
                  <a:ea typeface="ＭＳ Ｐゴシック" pitchFamily="34" charset="-128"/>
                  <a:cs typeface="Times New Roman" pitchFamily="18" charset="0"/>
                </a:rPr>
                <a:t>   </a:t>
              </a:r>
              <a:r>
                <a:rPr lang="en-US" sz="2000" b="1" i="1">
                  <a:solidFill>
                    <a:schemeClr val="tx2"/>
                  </a:solidFill>
                  <a:latin typeface="Monotype Corsiva" pitchFamily="66" charset="0"/>
                  <a:ea typeface="ＭＳ Ｐゴシック" pitchFamily="34" charset="-128"/>
                  <a:cs typeface="Times New Roman" pitchFamily="18" charset="0"/>
                </a:rPr>
                <a:t>X</a:t>
              </a:r>
              <a:endParaRPr lang="en-US">
                <a:solidFill>
                  <a:schemeClr val="tx2"/>
                </a:solidFill>
                <a:latin typeface="Georgia" pitchFamily="18" charset="0"/>
                <a:ea typeface="ＭＳ Ｐゴシック" pitchFamily="34" charset="-128"/>
                <a:cs typeface="Times New Roman" pitchFamily="18" charset="0"/>
              </a:endParaRPr>
            </a:p>
          </p:txBody>
        </p:sp>
        <p:sp>
          <p:nvSpPr>
            <p:cNvPr id="19473" name="Rectangle 14"/>
            <p:cNvSpPr>
              <a:spLocks noChangeArrowheads="1"/>
            </p:cNvSpPr>
            <p:nvPr/>
          </p:nvSpPr>
          <p:spPr bwMode="auto">
            <a:xfrm>
              <a:off x="3847" y="1821"/>
              <a:ext cx="288" cy="360"/>
            </a:xfrm>
            <a:prstGeom prst="rect">
              <a:avLst/>
            </a:prstGeom>
            <a:solidFill>
              <a:schemeClr val="accent1"/>
            </a:solidFill>
            <a:ln w="28575">
              <a:solidFill>
                <a:schemeClr val="accent1"/>
              </a:solidFill>
              <a:miter lim="800000"/>
              <a:headEnd/>
              <a:tailEnd/>
            </a:ln>
          </p:spPr>
          <p:txBody>
            <a:bodyPr lIns="72000" rIns="72000"/>
            <a:lstStyle/>
            <a:p>
              <a:r>
                <a:rPr lang="en-US" sz="3800" b="1" i="1">
                  <a:solidFill>
                    <a:schemeClr val="tx2"/>
                  </a:solidFill>
                  <a:latin typeface="Monotype Corsiva" pitchFamily="66" charset="0"/>
                  <a:ea typeface="ＭＳ Ｐゴシック" pitchFamily="34" charset="-128"/>
                  <a:cs typeface="Times New Roman" pitchFamily="18" charset="0"/>
                </a:rPr>
                <a:t>Y</a:t>
              </a:r>
              <a:endParaRPr lang="en-US">
                <a:solidFill>
                  <a:schemeClr val="tx2"/>
                </a:solidFill>
                <a:latin typeface="Georgia" pitchFamily="18" charset="0"/>
                <a:ea typeface="ＭＳ Ｐゴシック" pitchFamily="34" charset="-128"/>
                <a:cs typeface="Times New Roman" pitchFamily="18" charset="0"/>
              </a:endParaRPr>
            </a:p>
          </p:txBody>
        </p:sp>
      </p:grpSp>
      <p:sp>
        <p:nvSpPr>
          <p:cNvPr id="19465" name="Прямоугольник 14"/>
          <p:cNvSpPr>
            <a:spLocks noChangeArrowheads="1"/>
          </p:cNvSpPr>
          <p:nvPr/>
        </p:nvSpPr>
        <p:spPr bwMode="auto">
          <a:xfrm>
            <a:off x="685800" y="5410200"/>
            <a:ext cx="8229600" cy="978729"/>
          </a:xfrm>
          <a:prstGeom prst="rect">
            <a:avLst/>
          </a:prstGeom>
          <a:noFill/>
          <a:ln w="9525">
            <a:noFill/>
            <a:miter lim="800000"/>
            <a:headEnd/>
            <a:tailEnd/>
          </a:ln>
        </p:spPr>
        <p:txBody>
          <a:bodyPr>
            <a:spAutoFit/>
          </a:bodyPr>
          <a:lstStyle/>
          <a:p>
            <a:pPr>
              <a:lnSpc>
                <a:spcPct val="80000"/>
              </a:lnSpc>
            </a:pPr>
            <a:r>
              <a:rPr lang="en-US" dirty="0">
                <a:latin typeface="Georgia" pitchFamily="18" charset="0"/>
              </a:rPr>
              <a:t> </a:t>
            </a:r>
            <a:r>
              <a:rPr lang="ru-RU" dirty="0">
                <a:latin typeface="Georgia" pitchFamily="18" charset="0"/>
              </a:rPr>
              <a:t>              </a:t>
            </a:r>
            <a:r>
              <a:rPr lang="ru-RU" dirty="0">
                <a:latin typeface="+mj-lt"/>
              </a:rPr>
              <a:t>Россия, Китай, Индия,</a:t>
            </a:r>
            <a:r>
              <a:rPr lang="en-US" dirty="0">
                <a:latin typeface="+mj-lt"/>
              </a:rPr>
              <a:t>                    </a:t>
            </a:r>
            <a:r>
              <a:rPr lang="ru-RU" dirty="0">
                <a:latin typeface="+mj-lt"/>
              </a:rPr>
              <a:t>      Европа и западные </a:t>
            </a:r>
            <a:r>
              <a:rPr lang="en-US" dirty="0">
                <a:latin typeface="+mj-lt"/>
              </a:rPr>
              <a:t>        </a:t>
            </a:r>
          </a:p>
          <a:p>
            <a:pPr>
              <a:lnSpc>
                <a:spcPct val="80000"/>
              </a:lnSpc>
            </a:pPr>
            <a:r>
              <a:rPr lang="en-US" dirty="0">
                <a:latin typeface="+mj-lt"/>
              </a:rPr>
              <a:t>  </a:t>
            </a:r>
            <a:r>
              <a:rPr lang="ru-RU" dirty="0">
                <a:latin typeface="+mj-lt"/>
              </a:rPr>
              <a:t>            </a:t>
            </a:r>
            <a:r>
              <a:rPr lang="ru-RU" dirty="0" smtClean="0">
                <a:latin typeface="+mj-lt"/>
              </a:rPr>
              <a:t>многие </a:t>
            </a:r>
            <a:r>
              <a:rPr lang="ru-RU" dirty="0">
                <a:latin typeface="+mj-lt"/>
              </a:rPr>
              <a:t>страны Азии, </a:t>
            </a:r>
            <a:r>
              <a:rPr lang="en-US" dirty="0">
                <a:latin typeface="+mj-lt"/>
              </a:rPr>
              <a:t>           </a:t>
            </a:r>
            <a:r>
              <a:rPr lang="ru-RU" dirty="0">
                <a:latin typeface="+mj-lt"/>
              </a:rPr>
              <a:t>      </a:t>
            </a:r>
            <a:r>
              <a:rPr lang="ru-RU" dirty="0" smtClean="0">
                <a:latin typeface="+mj-lt"/>
              </a:rPr>
              <a:t>    </a:t>
            </a:r>
            <a:r>
              <a:rPr lang="en-US" dirty="0" smtClean="0">
                <a:latin typeface="+mj-lt"/>
              </a:rPr>
              <a:t> </a:t>
            </a:r>
            <a:r>
              <a:rPr lang="ru-RU" dirty="0">
                <a:latin typeface="+mj-lt"/>
              </a:rPr>
              <a:t>страны за ее </a:t>
            </a:r>
            <a:r>
              <a:rPr lang="ru-RU" dirty="0" smtClean="0">
                <a:latin typeface="+mj-lt"/>
              </a:rPr>
              <a:t>пределами</a:t>
            </a:r>
            <a:r>
              <a:rPr lang="ru-RU" dirty="0">
                <a:latin typeface="+mj-lt"/>
              </a:rPr>
              <a:t>: </a:t>
            </a:r>
            <a:r>
              <a:rPr lang="en-US" dirty="0">
                <a:latin typeface="+mj-lt"/>
              </a:rPr>
              <a:t>         </a:t>
            </a:r>
          </a:p>
          <a:p>
            <a:pPr>
              <a:lnSpc>
                <a:spcPct val="80000"/>
              </a:lnSpc>
            </a:pPr>
            <a:r>
              <a:rPr lang="en-US" dirty="0">
                <a:latin typeface="+mj-lt"/>
              </a:rPr>
              <a:t>     </a:t>
            </a:r>
            <a:r>
              <a:rPr lang="ru-RU" dirty="0">
                <a:latin typeface="+mj-lt"/>
              </a:rPr>
              <a:t>         </a:t>
            </a:r>
            <a:r>
              <a:rPr lang="ru-RU" dirty="0" smtClean="0">
                <a:latin typeface="+mj-lt"/>
              </a:rPr>
              <a:t>Латинской </a:t>
            </a:r>
            <a:r>
              <a:rPr lang="ru-RU" dirty="0">
                <a:latin typeface="+mj-lt"/>
              </a:rPr>
              <a:t>Америки</a:t>
            </a:r>
            <a:r>
              <a:rPr lang="en-US" dirty="0">
                <a:latin typeface="+mj-lt"/>
              </a:rPr>
              <a:t>             </a:t>
            </a:r>
            <a:r>
              <a:rPr lang="ru-RU" dirty="0">
                <a:latin typeface="+mj-lt"/>
              </a:rPr>
              <a:t>          США, Канада, Австралия, </a:t>
            </a:r>
            <a:endParaRPr lang="en-US" dirty="0">
              <a:latin typeface="+mj-lt"/>
            </a:endParaRPr>
          </a:p>
          <a:p>
            <a:pPr>
              <a:lnSpc>
                <a:spcPct val="80000"/>
              </a:lnSpc>
            </a:pPr>
            <a:r>
              <a:rPr lang="en-US" dirty="0">
                <a:latin typeface="+mj-lt"/>
              </a:rPr>
              <a:t>     </a:t>
            </a:r>
            <a:r>
              <a:rPr lang="ru-RU" dirty="0">
                <a:latin typeface="+mj-lt"/>
              </a:rPr>
              <a:t>                          </a:t>
            </a:r>
            <a:r>
              <a:rPr lang="en-US" sz="1600" dirty="0">
                <a:latin typeface="+mj-lt"/>
              </a:rPr>
              <a:t> 	</a:t>
            </a:r>
            <a:r>
              <a:rPr lang="en-US" sz="1400" dirty="0">
                <a:latin typeface="+mj-lt"/>
              </a:rPr>
              <a:t>	</a:t>
            </a:r>
            <a:r>
              <a:rPr lang="en-US" dirty="0">
                <a:latin typeface="+mj-lt"/>
              </a:rPr>
              <a:t>            </a:t>
            </a:r>
            <a:r>
              <a:rPr lang="ru-RU" dirty="0">
                <a:latin typeface="+mj-lt"/>
              </a:rPr>
              <a:t>               Новая Зеландия</a:t>
            </a:r>
            <a:r>
              <a:rPr lang="en-US" dirty="0">
                <a:latin typeface="+mj-lt"/>
              </a:rPr>
              <a:t>        </a:t>
            </a:r>
            <a:endParaRPr lang="ru-RU" dirty="0">
              <a:latin typeface="+mj-lt"/>
            </a:endParaRPr>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9074" y="3429000"/>
            <a:ext cx="6767173" cy="1398494"/>
          </a:xfrm>
        </p:spPr>
        <p:txBody>
          <a:bodyPr/>
          <a:lstStyle/>
          <a:p>
            <a:r>
              <a:rPr lang="ru-RU" sz="2800" b="1" dirty="0" smtClean="0">
                <a:solidFill>
                  <a:schemeClr val="tx1"/>
                </a:solidFill>
              </a:rPr>
              <a:t>«Институциональная матрица   определяет потенциал выгоды для тех, кто назначает и меняет правила» (</a:t>
            </a:r>
            <a:r>
              <a:rPr lang="en-US" sz="2800" b="1" dirty="0" smtClean="0">
                <a:solidFill>
                  <a:schemeClr val="tx1"/>
                </a:solidFill>
              </a:rPr>
              <a:t>North, </a:t>
            </a:r>
            <a:r>
              <a:rPr lang="ru-RU" sz="2800" b="1" dirty="0" smtClean="0">
                <a:solidFill>
                  <a:schemeClr val="tx1"/>
                </a:solidFill>
              </a:rPr>
              <a:t> 1993), поэтому знание ее структуры может оказаться полезным.</a:t>
            </a:r>
            <a:endParaRPr lang="ru-RU" sz="2800" b="1" dirty="0">
              <a:solidFill>
                <a:schemeClr val="tx1"/>
              </a:solidFill>
            </a:endParaRPr>
          </a:p>
        </p:txBody>
      </p:sp>
      <p:sp>
        <p:nvSpPr>
          <p:cNvPr id="3" name="Текст 2"/>
          <p:cNvSpPr>
            <a:spLocks noGrp="1"/>
          </p:cNvSpPr>
          <p:nvPr>
            <p:ph type="body" idx="1"/>
          </p:nvPr>
        </p:nvSpPr>
        <p:spPr/>
        <p:txBody>
          <a:bodyPr/>
          <a:lstStyle/>
          <a:p>
            <a:endParaRPr lang="ru-RU"/>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3316" y="3429000"/>
            <a:ext cx="5912931" cy="1398494"/>
          </a:xfrm>
        </p:spPr>
        <p:txBody>
          <a:bodyPr/>
          <a:lstStyle/>
          <a:p>
            <a:r>
              <a:rPr lang="ru-RU" sz="3600" b="1" dirty="0" smtClean="0"/>
              <a:t>Исследование влияния климатических характеристик на институциональную структуру </a:t>
            </a:r>
            <a:endParaRPr lang="ru-RU" sz="3600" b="1" dirty="0"/>
          </a:p>
        </p:txBody>
      </p:sp>
      <p:sp>
        <p:nvSpPr>
          <p:cNvPr id="3" name="Текст 2"/>
          <p:cNvSpPr>
            <a:spLocks noGrp="1"/>
          </p:cNvSpPr>
          <p:nvPr>
            <p:ph type="body" idx="1"/>
          </p:nvPr>
        </p:nvSpPr>
        <p:spPr/>
        <p:txBody>
          <a:bodyPr/>
          <a:lstStyle/>
          <a:p>
            <a:endParaRPr lang="ru-RU"/>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506896"/>
            <a:ext cx="6508377" cy="1143000"/>
          </a:xfrm>
        </p:spPr>
        <p:txBody>
          <a:bodyPr/>
          <a:lstStyle/>
          <a:p>
            <a:r>
              <a:rPr lang="ru-RU" sz="4400" b="1" dirty="0" smtClean="0"/>
              <a:t>Наша методика-1</a:t>
            </a:r>
            <a:endParaRPr lang="ru-RU" sz="4400" b="1" dirty="0"/>
          </a:p>
        </p:txBody>
      </p:sp>
      <p:sp>
        <p:nvSpPr>
          <p:cNvPr id="3" name="Содержимое 2"/>
          <p:cNvSpPr>
            <a:spLocks noGrp="1"/>
          </p:cNvSpPr>
          <p:nvPr>
            <p:ph idx="1"/>
          </p:nvPr>
        </p:nvSpPr>
        <p:spPr>
          <a:xfrm>
            <a:off x="457199" y="1789044"/>
            <a:ext cx="6508377" cy="4337120"/>
          </a:xfrm>
        </p:spPr>
        <p:txBody>
          <a:bodyPr>
            <a:normAutofit fontScale="70000" lnSpcReduction="20000"/>
          </a:bodyPr>
          <a:lstStyle/>
          <a:p>
            <a:r>
              <a:rPr lang="ru-RU" sz="2600" dirty="0" smtClean="0"/>
              <a:t>Использована  выборка из  65 стран. </a:t>
            </a:r>
          </a:p>
          <a:p>
            <a:r>
              <a:rPr lang="ru-RU" sz="2600" dirty="0" smtClean="0"/>
              <a:t>Матрица анализируемых признаков   включала 116 исходных и 15 интегральных показателей. </a:t>
            </a:r>
          </a:p>
          <a:p>
            <a:r>
              <a:rPr lang="ru-RU" sz="2600" dirty="0" smtClean="0"/>
              <a:t>Рассмотрены варианты расчетов, основанные на  различных комбинациях признаков и разных методах анализа разбиений, учитывающих  нелинейный характер связей между признаками. </a:t>
            </a:r>
            <a:r>
              <a:rPr lang="ru-RU" dirty="0" smtClean="0"/>
              <a:t>(подробнее см.  </a:t>
            </a:r>
            <a:r>
              <a:rPr lang="ru-RU" i="1" dirty="0" smtClean="0"/>
              <a:t>Кирилюк И.Л., Волынский А.И., Круглова М.С., Кузнецова А.В., Рубинштейн А.А., </a:t>
            </a:r>
            <a:r>
              <a:rPr lang="ru-RU" i="1" dirty="0" err="1" smtClean="0"/>
              <a:t>Сенько</a:t>
            </a:r>
            <a:r>
              <a:rPr lang="ru-RU" i="1" dirty="0" smtClean="0"/>
              <a:t> О.В.</a:t>
            </a:r>
            <a:r>
              <a:rPr lang="ru-RU" baseline="30000" dirty="0" smtClean="0"/>
              <a:t>  </a:t>
            </a:r>
            <a:r>
              <a:rPr lang="ru-RU" dirty="0" smtClean="0"/>
              <a:t>2015. Эмпирическая проверка теории институциональных матриц методами интеллектуального анализа  данных. // Компьютерные исследования и моделирование. Том. 7, № 4). </a:t>
            </a:r>
          </a:p>
          <a:p>
            <a:r>
              <a:rPr lang="ru-RU" sz="2600" dirty="0" smtClean="0"/>
              <a:t>Источники данных – сайты </a:t>
            </a:r>
            <a:r>
              <a:rPr lang="ru-RU" u="sng" dirty="0" err="1" smtClean="0">
                <a:hlinkClick r:id="rId3"/>
              </a:rPr>
              <a:t>www.worldbank.org</a:t>
            </a:r>
            <a:r>
              <a:rPr lang="ru-RU" dirty="0" smtClean="0"/>
              <a:t>; </a:t>
            </a:r>
            <a:r>
              <a:rPr lang="ru-RU" u="sng" dirty="0" err="1" smtClean="0">
                <a:hlinkClick r:id="rId4"/>
              </a:rPr>
              <a:t>www.cia.gov</a:t>
            </a:r>
            <a:r>
              <a:rPr lang="ru-RU" dirty="0" smtClean="0"/>
              <a:t>; </a:t>
            </a:r>
            <a:r>
              <a:rPr lang="ru-RU" u="sng" dirty="0" err="1" smtClean="0">
                <a:hlinkClick r:id="rId5"/>
              </a:rPr>
              <a:t>www.gapminder.org</a:t>
            </a:r>
            <a:r>
              <a:rPr lang="ru-RU" dirty="0" smtClean="0"/>
              <a:t>; </a:t>
            </a:r>
            <a:r>
              <a:rPr lang="ru-RU" u="sng" dirty="0" smtClean="0">
                <a:hlinkClick r:id="rId6"/>
              </a:rPr>
              <a:t>http://faostat3.fao.org</a:t>
            </a:r>
            <a:r>
              <a:rPr lang="ru-RU" dirty="0" smtClean="0"/>
              <a:t>; </a:t>
            </a:r>
            <a:r>
              <a:rPr lang="ru-RU" u="sng" dirty="0" smtClean="0">
                <a:hlinkClick r:id="rId7"/>
              </a:rPr>
              <a:t>http://www.indexmundi.com</a:t>
            </a:r>
            <a:r>
              <a:rPr lang="ru-RU" dirty="0" smtClean="0"/>
              <a:t>; </a:t>
            </a:r>
            <a:r>
              <a:rPr lang="ru-RU" u="sng" dirty="0" smtClean="0">
                <a:hlinkClick r:id="rId8"/>
              </a:rPr>
              <a:t>http://en.wikipedia.org</a:t>
            </a:r>
            <a:r>
              <a:rPr lang="ru-RU" dirty="0" smtClean="0"/>
              <a:t>; </a:t>
            </a:r>
            <a:r>
              <a:rPr lang="ru-RU" u="sng" dirty="0" smtClean="0">
                <a:hlinkClick r:id="rId9"/>
              </a:rPr>
              <a:t>http://unstats.un.org</a:t>
            </a:r>
            <a:r>
              <a:rPr lang="ru-RU" dirty="0" smtClean="0"/>
              <a:t>; </a:t>
            </a:r>
            <a:r>
              <a:rPr lang="ru-RU" u="sng" dirty="0" smtClean="0">
                <a:hlinkClick r:id="rId10"/>
              </a:rPr>
              <a:t>http://www.world-nuclear.org</a:t>
            </a:r>
            <a:r>
              <a:rPr lang="ru-RU" dirty="0" smtClean="0"/>
              <a:t>; </a:t>
            </a:r>
            <a:r>
              <a:rPr lang="ru-RU" u="sng" dirty="0" smtClean="0">
                <a:hlinkClick r:id="rId11"/>
              </a:rPr>
              <a:t>http://www.bp.com</a:t>
            </a:r>
            <a:r>
              <a:rPr lang="ru-RU" dirty="0" smtClean="0"/>
              <a:t>; </a:t>
            </a:r>
            <a:r>
              <a:rPr lang="ru-RU" u="sng" dirty="0" smtClean="0">
                <a:hlinkClick r:id="rId12"/>
              </a:rPr>
              <a:t>http://minerals.usgs.gov</a:t>
            </a:r>
            <a:r>
              <a:rPr lang="ru-RU" dirty="0" smtClean="0"/>
              <a:t>. </a:t>
            </a:r>
          </a:p>
          <a:p>
            <a:endParaRPr lang="ru-RU"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812" y="361016"/>
            <a:ext cx="6508377" cy="1143000"/>
          </a:xfrm>
        </p:spPr>
        <p:txBody>
          <a:bodyPr/>
          <a:lstStyle/>
          <a:p>
            <a:pPr algn="ctr"/>
            <a:r>
              <a:rPr lang="ru-RU" sz="4400" b="1" dirty="0" smtClean="0"/>
              <a:t>Наша методика-2</a:t>
            </a:r>
            <a:endParaRPr lang="ru-RU" sz="4400"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28</a:t>
            </a:fld>
            <a:endParaRPr lang="en-US"/>
          </a:p>
        </p:txBody>
      </p:sp>
      <p:pic>
        <p:nvPicPr>
          <p:cNvPr id="14" name="Содержимое 13"/>
          <p:cNvPicPr>
            <a:picLocks noGrp="1"/>
          </p:cNvPicPr>
          <p:nvPr>
            <p:ph idx="1"/>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43521" y="1902020"/>
            <a:ext cx="2111188" cy="2360061"/>
          </a:xfrm>
          <a:prstGeom prst="rect">
            <a:avLst/>
          </a:prstGeom>
          <a:noFill/>
          <a:ln>
            <a:noFill/>
          </a:ln>
        </p:spPr>
      </p:pic>
      <p:pic>
        <p:nvPicPr>
          <p:cNvPr id="17" name="Рисунок 16" descr="матрица.png"/>
          <p:cNvPicPr>
            <a:picLocks noChangeAspect="1"/>
          </p:cNvPicPr>
          <p:nvPr/>
        </p:nvPicPr>
        <p:blipFill>
          <a:blip r:embed="rId4" cstate="print"/>
          <a:stretch>
            <a:fillRect/>
          </a:stretch>
        </p:blipFill>
        <p:spPr>
          <a:xfrm>
            <a:off x="5910816" y="3996289"/>
            <a:ext cx="2164071" cy="2360061"/>
          </a:xfrm>
          <a:prstGeom prst="rect">
            <a:avLst/>
          </a:prstGeom>
        </p:spPr>
      </p:pic>
      <p:pic>
        <p:nvPicPr>
          <p:cNvPr id="19" name="Рисунок 18" descr="грфик 1.png"/>
          <p:cNvPicPr>
            <a:picLocks noChangeAspect="1"/>
          </p:cNvPicPr>
          <p:nvPr/>
        </p:nvPicPr>
        <p:blipFill>
          <a:blip r:embed="rId5" cstate="print"/>
          <a:stretch>
            <a:fillRect/>
          </a:stretch>
        </p:blipFill>
        <p:spPr>
          <a:xfrm>
            <a:off x="2654709" y="3864077"/>
            <a:ext cx="2139548" cy="2174241"/>
          </a:xfrm>
          <a:prstGeom prst="rect">
            <a:avLst/>
          </a:prstGeom>
        </p:spPr>
      </p:pic>
      <p:pic>
        <p:nvPicPr>
          <p:cNvPr id="20" name="Рисунок 19" descr="график 2.png"/>
          <p:cNvPicPr>
            <a:picLocks noChangeAspect="1"/>
          </p:cNvPicPr>
          <p:nvPr/>
        </p:nvPicPr>
        <p:blipFill>
          <a:blip r:embed="rId6" cstate="print"/>
          <a:stretch>
            <a:fillRect/>
          </a:stretch>
        </p:blipFill>
        <p:spPr>
          <a:xfrm>
            <a:off x="3677698" y="2051793"/>
            <a:ext cx="2233118" cy="221028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361016"/>
            <a:ext cx="6508377" cy="854173"/>
          </a:xfrm>
        </p:spPr>
        <p:txBody>
          <a:bodyPr/>
          <a:lstStyle/>
          <a:p>
            <a:r>
              <a:rPr lang="ru-RU" b="1" dirty="0" smtClean="0"/>
              <a:t>Основной результат</a:t>
            </a:r>
            <a:endParaRPr lang="ru-RU" b="1" dirty="0"/>
          </a:p>
        </p:txBody>
      </p:sp>
      <p:sp>
        <p:nvSpPr>
          <p:cNvPr id="3" name="Содержимое 2"/>
          <p:cNvSpPr>
            <a:spLocks noGrp="1"/>
          </p:cNvSpPr>
          <p:nvPr>
            <p:ph idx="1"/>
          </p:nvPr>
        </p:nvSpPr>
        <p:spPr>
          <a:xfrm>
            <a:off x="457199" y="1504016"/>
            <a:ext cx="6761748" cy="4622147"/>
          </a:xfrm>
        </p:spPr>
        <p:txBody>
          <a:bodyPr>
            <a:noAutofit/>
          </a:bodyPr>
          <a:lstStyle/>
          <a:p>
            <a:r>
              <a:rPr lang="ru-RU" sz="2400" dirty="0" smtClean="0"/>
              <a:t>Определены  географические признаки, существенно различающиеся для стран с доминированием Х- и </a:t>
            </a:r>
            <a:r>
              <a:rPr lang="en-US" sz="2400" dirty="0" smtClean="0"/>
              <a:t>Y</a:t>
            </a:r>
            <a:r>
              <a:rPr lang="ru-RU" sz="2400" dirty="0" smtClean="0"/>
              <a:t>-матрицы:</a:t>
            </a:r>
          </a:p>
          <a:p>
            <a:pPr>
              <a:buNone/>
            </a:pPr>
            <a:r>
              <a:rPr lang="ru-RU" sz="2400" dirty="0" smtClean="0"/>
              <a:t>            </a:t>
            </a:r>
            <a:r>
              <a:rPr lang="ru-RU" sz="2400" dirty="0" smtClean="0"/>
              <a:t>- </a:t>
            </a:r>
            <a:r>
              <a:rPr lang="ru-RU" sz="2400" b="1" dirty="0" smtClean="0"/>
              <a:t>Температуры воздуха </a:t>
            </a:r>
          </a:p>
          <a:p>
            <a:pPr>
              <a:buNone/>
            </a:pPr>
            <a:r>
              <a:rPr lang="ru-RU" sz="2400" b="1" dirty="0" smtClean="0"/>
              <a:t>             </a:t>
            </a:r>
            <a:r>
              <a:rPr lang="ru-RU" sz="2400" b="1" dirty="0" smtClean="0"/>
              <a:t>- Осадки</a:t>
            </a:r>
            <a:endParaRPr lang="ru-RU" sz="2400" b="1" dirty="0" smtClean="0"/>
          </a:p>
          <a:p>
            <a:pPr>
              <a:buNone/>
            </a:pPr>
            <a:r>
              <a:rPr lang="ru-RU" sz="2400" b="1" dirty="0" smtClean="0"/>
              <a:t>             </a:t>
            </a:r>
            <a:r>
              <a:rPr lang="ru-RU" sz="2400" b="1" dirty="0" smtClean="0"/>
              <a:t>- Природные </a:t>
            </a:r>
            <a:r>
              <a:rPr lang="ru-RU" sz="2400" b="1" dirty="0" smtClean="0"/>
              <a:t>риски</a:t>
            </a:r>
          </a:p>
          <a:p>
            <a:r>
              <a:rPr lang="ru-RU" sz="2400" dirty="0" smtClean="0"/>
              <a:t>Выделены две группы «жарких» и «холодных»  Х-стран и группа </a:t>
            </a:r>
            <a:r>
              <a:rPr lang="en-US" sz="2400" dirty="0" smtClean="0"/>
              <a:t>Y-</a:t>
            </a:r>
            <a:r>
              <a:rPr lang="ru-RU" sz="2400" dirty="0" smtClean="0"/>
              <a:t>стран, занимающих «срединное положение» между ними. </a:t>
            </a:r>
            <a:endParaRPr lang="ru-RU" sz="2400"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Общественное мнение </a:t>
            </a:r>
            <a:br>
              <a:rPr lang="ru-RU" b="1" dirty="0" smtClean="0"/>
            </a:br>
            <a:r>
              <a:rPr lang="ru-RU" b="1" dirty="0" smtClean="0"/>
              <a:t>о роли России: инверсионные циклы?</a:t>
            </a:r>
            <a:endParaRPr lang="ru-RU" b="1" dirty="0"/>
          </a:p>
        </p:txBody>
      </p:sp>
      <p:sp>
        <p:nvSpPr>
          <p:cNvPr id="3" name="Содержимое 2"/>
          <p:cNvSpPr>
            <a:spLocks noGrp="1"/>
          </p:cNvSpPr>
          <p:nvPr>
            <p:ph idx="1"/>
          </p:nvPr>
        </p:nvSpPr>
        <p:spPr>
          <a:xfrm>
            <a:off x="2178423" y="2209800"/>
            <a:ext cx="6508377" cy="4146550"/>
          </a:xfrm>
        </p:spPr>
        <p:txBody>
          <a:bodyPr>
            <a:normAutofit fontScale="92500"/>
          </a:bodyPr>
          <a:lstStyle/>
          <a:p>
            <a:r>
              <a:rPr lang="ru-RU" sz="2800" dirty="0" smtClean="0"/>
              <a:t>За последние 100 с лишним лет  у нас в оценке роли России имеет место движение от «комплекса неполноценности к «комплексу превосходства» и обратно: </a:t>
            </a:r>
            <a:r>
              <a:rPr lang="ru-RU" sz="2800" i="1" dirty="0" smtClean="0"/>
              <a:t>славянофилы </a:t>
            </a:r>
            <a:r>
              <a:rPr lang="ru-RU" sz="2800" dirty="0" smtClean="0"/>
              <a:t>и </a:t>
            </a:r>
            <a:r>
              <a:rPr lang="ru-RU" sz="2800" i="1" dirty="0" smtClean="0"/>
              <a:t>западники</a:t>
            </a:r>
            <a:r>
              <a:rPr lang="ru-RU" sz="2800" dirty="0" smtClean="0"/>
              <a:t> в конце </a:t>
            </a:r>
            <a:r>
              <a:rPr lang="en-US" sz="2800" dirty="0" smtClean="0"/>
              <a:t>XIX</a:t>
            </a:r>
            <a:r>
              <a:rPr lang="ru-RU" sz="2800" dirty="0" smtClean="0"/>
              <a:t> века, СССР в середине ХХ века, перестройка в конце ХХ века, «патриотический подъем» в </a:t>
            </a:r>
            <a:r>
              <a:rPr lang="ru-RU" sz="2800" dirty="0" smtClean="0"/>
              <a:t>10-х </a:t>
            </a:r>
            <a:r>
              <a:rPr lang="ru-RU" sz="2800" dirty="0" smtClean="0"/>
              <a:t>гг. </a:t>
            </a:r>
            <a:r>
              <a:rPr lang="en-US" sz="2800" dirty="0" smtClean="0"/>
              <a:t>XXI </a:t>
            </a:r>
            <a:r>
              <a:rPr lang="ru-RU" sz="2800" dirty="0" smtClean="0"/>
              <a:t>века…</a:t>
            </a:r>
            <a:endParaRPr lang="ru-RU"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3</a:t>
            </a:fld>
            <a:endParaRPr lang="en-US"/>
          </a:p>
        </p:txBody>
      </p:sp>
      <p:pic>
        <p:nvPicPr>
          <p:cNvPr id="7" name="Picture 2"/>
          <p:cNvPicPr>
            <a:picLocks noGrp="1" noChangeAspect="1" noChangeArrowheads="1"/>
          </p:cNvPicPr>
          <p:nvPr>
            <p:ph type="pic" sz="quarter" idx="13"/>
          </p:nvPr>
        </p:nvPicPr>
        <p:blipFill>
          <a:blip r:embed="rId2" cstate="print"/>
          <a:srcRect l="34315" r="34315"/>
          <a:stretch>
            <a:fillRect/>
          </a:stretch>
        </p:blipFill>
        <p:spPr bwMode="auto">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72018" y="2538663"/>
            <a:ext cx="2449487" cy="191466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26565" y="2552259"/>
            <a:ext cx="2355347" cy="1901073"/>
          </a:xfrm>
          <a:prstGeom prst="rect">
            <a:avLst/>
          </a:prstGeom>
        </p:spPr>
      </p:pic>
      <p:sp>
        <p:nvSpPr>
          <p:cNvPr id="7" name="TextBox 6"/>
          <p:cNvSpPr txBox="1"/>
          <p:nvPr/>
        </p:nvSpPr>
        <p:spPr>
          <a:xfrm>
            <a:off x="1104509" y="1304511"/>
            <a:ext cx="2184637" cy="830997"/>
          </a:xfrm>
          <a:prstGeom prst="rect">
            <a:avLst/>
          </a:prstGeom>
          <a:noFill/>
        </p:spPr>
        <p:txBody>
          <a:bodyPr wrap="none" rtlCol="0">
            <a:spAutoFit/>
          </a:bodyPr>
          <a:lstStyle/>
          <a:p>
            <a:pPr algn="ctr"/>
            <a:r>
              <a:rPr lang="ru-RU" sz="2400" b="1" dirty="0">
                <a:cs typeface="Times New Roman" panose="02020603050405020304" pitchFamily="18" charset="0"/>
              </a:rPr>
              <a:t>«Холодные» </a:t>
            </a:r>
            <a:endParaRPr lang="ru-RU" sz="2400" b="1" dirty="0" smtClean="0">
              <a:cs typeface="Times New Roman" panose="02020603050405020304" pitchFamily="18" charset="0"/>
            </a:endParaRPr>
          </a:p>
          <a:p>
            <a:pPr algn="ctr"/>
            <a:r>
              <a:rPr lang="ru-RU" sz="2400" b="1" dirty="0" smtClean="0">
                <a:cs typeface="Times New Roman" panose="02020603050405020304" pitchFamily="18" charset="0"/>
              </a:rPr>
              <a:t>Х-страны</a:t>
            </a:r>
            <a:endParaRPr lang="ru-RU" sz="2400" b="1" dirty="0">
              <a:cs typeface="Times New Roman" panose="02020603050405020304" pitchFamily="18" charset="0"/>
            </a:endParaRPr>
          </a:p>
        </p:txBody>
      </p:sp>
      <p:sp>
        <p:nvSpPr>
          <p:cNvPr id="8" name="TextBox 7"/>
          <p:cNvSpPr txBox="1"/>
          <p:nvPr/>
        </p:nvSpPr>
        <p:spPr>
          <a:xfrm>
            <a:off x="4296652" y="1304511"/>
            <a:ext cx="1393330" cy="461665"/>
          </a:xfrm>
          <a:prstGeom prst="rect">
            <a:avLst/>
          </a:prstGeom>
          <a:noFill/>
        </p:spPr>
        <p:txBody>
          <a:bodyPr wrap="none" rtlCol="0">
            <a:spAutoFit/>
          </a:bodyPr>
          <a:lstStyle/>
          <a:p>
            <a:pPr algn="ctr"/>
            <a:r>
              <a:rPr lang="ru-RU" sz="2400" b="1" dirty="0">
                <a:cs typeface="Times New Roman" panose="02020603050405020304" pitchFamily="18" charset="0"/>
              </a:rPr>
              <a:t>Y-страны</a:t>
            </a:r>
            <a:endParaRPr lang="ru-RU" sz="2400" dirty="0">
              <a:cs typeface="Times New Roman" panose="02020603050405020304" pitchFamily="18" charset="0"/>
            </a:endParaRPr>
          </a:p>
        </p:txBody>
      </p:sp>
      <p:sp>
        <p:nvSpPr>
          <p:cNvPr id="9" name="TextBox 8"/>
          <p:cNvSpPr txBox="1"/>
          <p:nvPr/>
        </p:nvSpPr>
        <p:spPr>
          <a:xfrm>
            <a:off x="6818927" y="1304511"/>
            <a:ext cx="1795684" cy="830997"/>
          </a:xfrm>
          <a:prstGeom prst="rect">
            <a:avLst/>
          </a:prstGeom>
          <a:noFill/>
        </p:spPr>
        <p:txBody>
          <a:bodyPr wrap="none" rtlCol="0">
            <a:spAutoFit/>
          </a:bodyPr>
          <a:lstStyle/>
          <a:p>
            <a:pPr algn="ctr"/>
            <a:r>
              <a:rPr lang="ru-RU" sz="2400" b="1" dirty="0">
                <a:cs typeface="Times New Roman" panose="02020603050405020304" pitchFamily="18" charset="0"/>
              </a:rPr>
              <a:t>«Жаркие» </a:t>
            </a:r>
            <a:endParaRPr lang="ru-RU" sz="2400" b="1" dirty="0" smtClean="0">
              <a:cs typeface="Times New Roman" panose="02020603050405020304" pitchFamily="18" charset="0"/>
            </a:endParaRPr>
          </a:p>
          <a:p>
            <a:pPr algn="ctr"/>
            <a:r>
              <a:rPr lang="ru-RU" sz="2400" b="1" dirty="0" smtClean="0">
                <a:cs typeface="Times New Roman" panose="02020603050405020304" pitchFamily="18" charset="0"/>
              </a:rPr>
              <a:t>Х-страны</a:t>
            </a:r>
            <a:endParaRPr lang="ru-RU" sz="2400" dirty="0">
              <a:cs typeface="Times New Roman" panose="02020603050405020304" pitchFamily="18" charset="0"/>
            </a:endParaRPr>
          </a:p>
        </p:txBody>
      </p:sp>
      <p:sp>
        <p:nvSpPr>
          <p:cNvPr id="19" name="Rectangle 9"/>
          <p:cNvSpPr>
            <a:spLocks noChangeArrowheads="1"/>
          </p:cNvSpPr>
          <p:nvPr/>
        </p:nvSpPr>
        <p:spPr bwMode="auto">
          <a:xfrm>
            <a:off x="987287" y="4688006"/>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 name="Rectangle 10"/>
          <p:cNvSpPr>
            <a:spLocks noChangeArrowheads="1"/>
          </p:cNvSpPr>
          <p:nvPr/>
        </p:nvSpPr>
        <p:spPr bwMode="auto">
          <a:xfrm>
            <a:off x="987287" y="5145206"/>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rPr>
              <a:t/>
            </a:r>
            <a:br>
              <a:rPr kumimoji="0" lang="ru-RU" altLang="ru-RU" sz="1800" b="0" i="0" u="none" strike="noStrike" cap="none" normalizeH="0" baseline="0" dirty="0">
                <a:ln>
                  <a:noFill/>
                </a:ln>
                <a:solidFill>
                  <a:schemeClr val="tx1"/>
                </a:solidFill>
                <a:effectLst/>
                <a:latin typeface="Arial" panose="020B0604020202020204" pitchFamily="34" charset="0"/>
              </a:rPr>
            </a:br>
            <a:endParaRPr kumimoji="0" lang="ru-RU" altLang="ru-RU"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u-RU" altLang="ru-RU"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21" name="Rectangle 11"/>
          <p:cNvSpPr>
            <a:spLocks noChangeArrowheads="1"/>
          </p:cNvSpPr>
          <p:nvPr/>
        </p:nvSpPr>
        <p:spPr bwMode="auto">
          <a:xfrm>
            <a:off x="987287" y="4914374"/>
            <a:ext cx="620073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22" name="Rectangle 12"/>
          <p:cNvSpPr>
            <a:spLocks noChangeArrowheads="1"/>
          </p:cNvSpPr>
          <p:nvPr/>
        </p:nvSpPr>
        <p:spPr bwMode="auto">
          <a:xfrm>
            <a:off x="987287" y="4891290"/>
            <a:ext cx="184731"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23" name="Rectangle 14"/>
          <p:cNvSpPr>
            <a:spLocks noChangeArrowheads="1"/>
          </p:cNvSpPr>
          <p:nvPr/>
        </p:nvSpPr>
        <p:spPr bwMode="auto">
          <a:xfrm>
            <a:off x="536437" y="5145206"/>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26" name="TextBox 25"/>
          <p:cNvSpPr txBox="1"/>
          <p:nvPr/>
        </p:nvSpPr>
        <p:spPr>
          <a:xfrm>
            <a:off x="1285461" y="4996070"/>
            <a:ext cx="184731" cy="369332"/>
          </a:xfrm>
          <a:prstGeom prst="rect">
            <a:avLst/>
          </a:prstGeom>
          <a:noFill/>
        </p:spPr>
        <p:txBody>
          <a:bodyPr wrap="none" rtlCol="0">
            <a:spAutoFit/>
          </a:bodyPr>
          <a:lstStyle/>
          <a:p>
            <a:endParaRPr lang="ru-RU" dirty="0"/>
          </a:p>
        </p:txBody>
      </p:sp>
      <p:pic>
        <p:nvPicPr>
          <p:cNvPr id="2" name="Рисунок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48926" y="2557644"/>
            <a:ext cx="2466473" cy="1895688"/>
          </a:xfrm>
          <a:prstGeom prst="rect">
            <a:avLst/>
          </a:prstGeom>
        </p:spPr>
      </p:pic>
      <p:sp>
        <p:nvSpPr>
          <p:cNvPr id="3" name="TextBox 2"/>
          <p:cNvSpPr txBox="1"/>
          <p:nvPr/>
        </p:nvSpPr>
        <p:spPr>
          <a:xfrm>
            <a:off x="219683" y="4907142"/>
            <a:ext cx="905376" cy="707886"/>
          </a:xfrm>
          <a:prstGeom prst="rect">
            <a:avLst/>
          </a:prstGeom>
          <a:noFill/>
        </p:spPr>
        <p:txBody>
          <a:bodyPr wrap="none" rtlCol="0">
            <a:spAutoFit/>
          </a:bodyPr>
          <a:lstStyle/>
          <a:p>
            <a:r>
              <a:rPr lang="en-US" sz="2000" b="1" dirty="0" err="1"/>
              <a:t>t°C</a:t>
            </a:r>
            <a:r>
              <a:rPr lang="en-US" sz="2000" b="1" dirty="0"/>
              <a:t> </a:t>
            </a:r>
            <a:endParaRPr lang="ru-RU" sz="2000" b="1" dirty="0" smtClean="0"/>
          </a:p>
          <a:p>
            <a:r>
              <a:rPr lang="ru-RU" sz="2000" b="1" dirty="0" smtClean="0"/>
              <a:t>за </a:t>
            </a:r>
            <a:r>
              <a:rPr lang="ru-RU" sz="2000" b="1" dirty="0"/>
              <a:t>год </a:t>
            </a:r>
          </a:p>
        </p:txBody>
      </p:sp>
      <p:sp>
        <p:nvSpPr>
          <p:cNvPr id="6" name="TextBox 5"/>
          <p:cNvSpPr txBox="1"/>
          <p:nvPr/>
        </p:nvSpPr>
        <p:spPr>
          <a:xfrm>
            <a:off x="315960" y="5676118"/>
            <a:ext cx="593432" cy="707886"/>
          </a:xfrm>
          <a:prstGeom prst="rect">
            <a:avLst/>
          </a:prstGeom>
          <a:noFill/>
        </p:spPr>
        <p:txBody>
          <a:bodyPr wrap="none" rtlCol="0">
            <a:spAutoFit/>
          </a:bodyPr>
          <a:lstStyle/>
          <a:p>
            <a:r>
              <a:rPr lang="en-US" sz="2000" b="1" dirty="0" smtClean="0"/>
              <a:t>t°</a:t>
            </a:r>
            <a:r>
              <a:rPr lang="ru-RU" sz="2000" b="1" dirty="0" smtClean="0"/>
              <a:t>С</a:t>
            </a:r>
            <a:endParaRPr lang="en-US" sz="2000" b="1" dirty="0" smtClean="0"/>
          </a:p>
          <a:p>
            <a:r>
              <a:rPr lang="en-US" sz="2000" b="1" dirty="0" smtClean="0"/>
              <a:t>min</a:t>
            </a:r>
            <a:endParaRPr lang="ru-RU" sz="2000" b="1" dirty="0"/>
          </a:p>
        </p:txBody>
      </p:sp>
      <p:sp>
        <p:nvSpPr>
          <p:cNvPr id="11" name="TextBox 10"/>
          <p:cNvSpPr txBox="1"/>
          <p:nvPr/>
        </p:nvSpPr>
        <p:spPr>
          <a:xfrm>
            <a:off x="2122846" y="4960539"/>
            <a:ext cx="572593" cy="461665"/>
          </a:xfrm>
          <a:prstGeom prst="rect">
            <a:avLst/>
          </a:prstGeom>
          <a:noFill/>
        </p:spPr>
        <p:txBody>
          <a:bodyPr wrap="none" rtlCol="0">
            <a:spAutoFit/>
          </a:bodyPr>
          <a:lstStyle/>
          <a:p>
            <a:r>
              <a:rPr lang="ru-RU" sz="2400" b="1" dirty="0" smtClean="0"/>
              <a:t>6.4</a:t>
            </a:r>
            <a:endParaRPr lang="ru-RU" sz="2400" b="1" dirty="0"/>
          </a:p>
        </p:txBody>
      </p:sp>
      <p:sp>
        <p:nvSpPr>
          <p:cNvPr id="12" name="TextBox 11"/>
          <p:cNvSpPr txBox="1"/>
          <p:nvPr/>
        </p:nvSpPr>
        <p:spPr>
          <a:xfrm>
            <a:off x="2122846" y="5922339"/>
            <a:ext cx="572593" cy="461665"/>
          </a:xfrm>
          <a:prstGeom prst="rect">
            <a:avLst/>
          </a:prstGeom>
          <a:noFill/>
        </p:spPr>
        <p:txBody>
          <a:bodyPr wrap="none" rtlCol="0">
            <a:spAutoFit/>
          </a:bodyPr>
          <a:lstStyle/>
          <a:p>
            <a:r>
              <a:rPr lang="ru-RU" sz="2400" b="1" dirty="0" smtClean="0"/>
              <a:t>1.0</a:t>
            </a:r>
            <a:endParaRPr lang="ru-RU" sz="2400" b="1" dirty="0"/>
          </a:p>
        </p:txBody>
      </p:sp>
      <p:sp>
        <p:nvSpPr>
          <p:cNvPr id="13" name="TextBox 12"/>
          <p:cNvSpPr txBox="1"/>
          <p:nvPr/>
        </p:nvSpPr>
        <p:spPr>
          <a:xfrm>
            <a:off x="4654123" y="4960539"/>
            <a:ext cx="572593" cy="461665"/>
          </a:xfrm>
          <a:prstGeom prst="rect">
            <a:avLst/>
          </a:prstGeom>
          <a:noFill/>
        </p:spPr>
        <p:txBody>
          <a:bodyPr wrap="none" rtlCol="0">
            <a:spAutoFit/>
          </a:bodyPr>
          <a:lstStyle/>
          <a:p>
            <a:r>
              <a:rPr lang="ru-RU" sz="2400" b="1" dirty="0" smtClean="0"/>
              <a:t>9.3</a:t>
            </a:r>
            <a:endParaRPr lang="ru-RU" sz="2400" b="1" dirty="0"/>
          </a:p>
        </p:txBody>
      </p:sp>
      <p:sp>
        <p:nvSpPr>
          <p:cNvPr id="14" name="TextBox 13"/>
          <p:cNvSpPr txBox="1"/>
          <p:nvPr/>
        </p:nvSpPr>
        <p:spPr>
          <a:xfrm>
            <a:off x="4654123" y="5885487"/>
            <a:ext cx="572593" cy="461665"/>
          </a:xfrm>
          <a:prstGeom prst="rect">
            <a:avLst/>
          </a:prstGeom>
          <a:noFill/>
        </p:spPr>
        <p:txBody>
          <a:bodyPr wrap="none" rtlCol="0">
            <a:spAutoFit/>
          </a:bodyPr>
          <a:lstStyle/>
          <a:p>
            <a:r>
              <a:rPr lang="ru-RU" sz="2400" b="1" dirty="0" smtClean="0"/>
              <a:t>4.6</a:t>
            </a:r>
            <a:endParaRPr lang="ru-RU" sz="2400" b="1" dirty="0"/>
          </a:p>
        </p:txBody>
      </p:sp>
      <p:sp>
        <p:nvSpPr>
          <p:cNvPr id="15" name="TextBox 14"/>
          <p:cNvSpPr txBox="1"/>
          <p:nvPr/>
        </p:nvSpPr>
        <p:spPr>
          <a:xfrm>
            <a:off x="7541337" y="4996070"/>
            <a:ext cx="728084" cy="461665"/>
          </a:xfrm>
          <a:prstGeom prst="rect">
            <a:avLst/>
          </a:prstGeom>
          <a:noFill/>
        </p:spPr>
        <p:txBody>
          <a:bodyPr wrap="none" rtlCol="0">
            <a:spAutoFit/>
          </a:bodyPr>
          <a:lstStyle/>
          <a:p>
            <a:r>
              <a:rPr lang="ru-RU" sz="2400" b="1" dirty="0" smtClean="0"/>
              <a:t>23.1</a:t>
            </a:r>
            <a:endParaRPr lang="ru-RU" sz="2400" b="1" dirty="0"/>
          </a:p>
        </p:txBody>
      </p:sp>
      <p:sp>
        <p:nvSpPr>
          <p:cNvPr id="16" name="TextBox 15"/>
          <p:cNvSpPr txBox="1"/>
          <p:nvPr/>
        </p:nvSpPr>
        <p:spPr>
          <a:xfrm>
            <a:off x="7541337" y="5849031"/>
            <a:ext cx="728084" cy="461665"/>
          </a:xfrm>
          <a:prstGeom prst="rect">
            <a:avLst/>
          </a:prstGeom>
          <a:noFill/>
        </p:spPr>
        <p:txBody>
          <a:bodyPr wrap="none" rtlCol="0">
            <a:spAutoFit/>
          </a:bodyPr>
          <a:lstStyle/>
          <a:p>
            <a:r>
              <a:rPr lang="ru-RU" sz="2400" b="1" dirty="0" smtClean="0"/>
              <a:t>17.4</a:t>
            </a:r>
            <a:endParaRPr lang="ru-RU" sz="2400" b="1" dirty="0"/>
          </a:p>
        </p:txBody>
      </p:sp>
      <p:sp>
        <p:nvSpPr>
          <p:cNvPr id="24" name="Номер слайда 23"/>
          <p:cNvSpPr>
            <a:spLocks noGrp="1"/>
          </p:cNvSpPr>
          <p:nvPr>
            <p:ph type="sldNum" sz="quarter" idx="12"/>
          </p:nvPr>
        </p:nvSpPr>
        <p:spPr/>
        <p:txBody>
          <a:bodyPr/>
          <a:lstStyle/>
          <a:p>
            <a:fld id="{57AF16DE-A0D5-4438-950F-5B1E159C2C28}" type="slidenum">
              <a:rPr lang="en-US" smtClean="0"/>
              <a:pPr/>
              <a:t>30</a:t>
            </a:fld>
            <a:endParaRPr lang="en-US"/>
          </a:p>
        </p:txBody>
      </p:sp>
      <p:sp>
        <p:nvSpPr>
          <p:cNvPr id="25" name="Нижний колонтитул 24"/>
          <p:cNvSpPr>
            <a:spLocks noGrp="1"/>
          </p:cNvSpPr>
          <p:nvPr>
            <p:ph type="ftr" sz="quarter" idx="11"/>
          </p:nvPr>
        </p:nvSpPr>
        <p:spPr/>
        <p:txBody>
          <a:bodyPr/>
          <a:lstStyle/>
          <a:p>
            <a:r>
              <a:rPr lang="ru-RU" smtClean="0"/>
              <a:t>г. Казань,  7 сентября  2016</a:t>
            </a:r>
            <a:endParaRPr lang="en-US"/>
          </a:p>
        </p:txBody>
      </p:sp>
    </p:spTree>
    <p:extLst>
      <p:ext uri="{BB962C8B-B14F-4D97-AF65-F5344CB8AC3E}">
        <p14:creationId xmlns:p14="http://schemas.microsoft.com/office/powerpoint/2010/main" xmlns="" val="2963261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sharpenSoften amount="4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1699" y="0"/>
            <a:ext cx="9144000" cy="6858000"/>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46747" y="1760160"/>
            <a:ext cx="2743200" cy="1997467"/>
          </a:xfrm>
          <a:prstGeom prst="rect">
            <a:avLst/>
          </a:prstGeom>
          <a:ln>
            <a:noFill/>
          </a:ln>
          <a:effectLst>
            <a:softEdge rad="112500"/>
          </a:effectLst>
        </p:spPr>
      </p:pic>
      <p:pic>
        <p:nvPicPr>
          <p:cNvPr id="2" name="Рисунок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82687" y="1753962"/>
            <a:ext cx="2661313" cy="1995985"/>
          </a:xfrm>
          <a:prstGeom prst="rect">
            <a:avLst/>
          </a:prstGeom>
          <a:ln>
            <a:noFill/>
          </a:ln>
          <a:effectLst>
            <a:softEdge rad="112500"/>
          </a:effectLst>
        </p:spPr>
      </p:pic>
      <p:sp>
        <p:nvSpPr>
          <p:cNvPr id="9" name="TextBox 8"/>
          <p:cNvSpPr txBox="1"/>
          <p:nvPr/>
        </p:nvSpPr>
        <p:spPr>
          <a:xfrm>
            <a:off x="174812" y="4267987"/>
            <a:ext cx="1627339" cy="707886"/>
          </a:xfrm>
          <a:prstGeom prst="rect">
            <a:avLst/>
          </a:prstGeom>
          <a:noFill/>
        </p:spPr>
        <p:txBody>
          <a:bodyPr wrap="square" rtlCol="0">
            <a:spAutoFit/>
          </a:bodyPr>
          <a:lstStyle/>
          <a:p>
            <a:r>
              <a:rPr lang="ru-RU" sz="2000" b="1" dirty="0"/>
              <a:t>Осадки </a:t>
            </a:r>
            <a:endParaRPr lang="ru-RU" sz="2000" b="1" dirty="0" smtClean="0"/>
          </a:p>
          <a:p>
            <a:r>
              <a:rPr lang="ru-RU" sz="2000" b="1" dirty="0" smtClean="0"/>
              <a:t>за год, мм</a:t>
            </a:r>
            <a:endParaRPr lang="ru-RU" sz="2000" b="1" dirty="0"/>
          </a:p>
        </p:txBody>
      </p:sp>
      <p:sp>
        <p:nvSpPr>
          <p:cNvPr id="10" name="TextBox 9"/>
          <p:cNvSpPr txBox="1"/>
          <p:nvPr/>
        </p:nvSpPr>
        <p:spPr>
          <a:xfrm>
            <a:off x="163113" y="5302061"/>
            <a:ext cx="1639038" cy="707886"/>
          </a:xfrm>
          <a:prstGeom prst="rect">
            <a:avLst/>
          </a:prstGeom>
          <a:noFill/>
        </p:spPr>
        <p:txBody>
          <a:bodyPr wrap="none" rtlCol="0">
            <a:spAutoFit/>
          </a:bodyPr>
          <a:lstStyle/>
          <a:p>
            <a:r>
              <a:rPr lang="ru-RU" sz="2000" b="1" dirty="0"/>
              <a:t>Амплитуда </a:t>
            </a:r>
            <a:endParaRPr lang="ru-RU" sz="2000" b="1" dirty="0" smtClean="0"/>
          </a:p>
          <a:p>
            <a:r>
              <a:rPr lang="ru-RU" sz="2000" b="1" dirty="0" smtClean="0"/>
              <a:t>осадков</a:t>
            </a:r>
            <a:r>
              <a:rPr lang="ru-RU" sz="2000" b="1" dirty="0"/>
              <a:t>, </a:t>
            </a:r>
            <a:r>
              <a:rPr lang="ru-RU" sz="2000" b="1" dirty="0" smtClean="0"/>
              <a:t> мм</a:t>
            </a:r>
            <a:endParaRPr lang="ru-RU" sz="2000" b="1" dirty="0"/>
          </a:p>
        </p:txBody>
      </p:sp>
      <p:sp>
        <p:nvSpPr>
          <p:cNvPr id="11" name="TextBox 10"/>
          <p:cNvSpPr txBox="1"/>
          <p:nvPr/>
        </p:nvSpPr>
        <p:spPr>
          <a:xfrm>
            <a:off x="2416770" y="4267987"/>
            <a:ext cx="651140" cy="461665"/>
          </a:xfrm>
          <a:prstGeom prst="rect">
            <a:avLst/>
          </a:prstGeom>
          <a:noFill/>
        </p:spPr>
        <p:txBody>
          <a:bodyPr wrap="none" rtlCol="0">
            <a:spAutoFit/>
          </a:bodyPr>
          <a:lstStyle/>
          <a:p>
            <a:r>
              <a:rPr lang="ru-RU" sz="2400" b="1" dirty="0"/>
              <a:t>100</a:t>
            </a:r>
          </a:p>
        </p:txBody>
      </p:sp>
      <p:sp>
        <p:nvSpPr>
          <p:cNvPr id="12" name="TextBox 11"/>
          <p:cNvSpPr txBox="1"/>
          <p:nvPr/>
        </p:nvSpPr>
        <p:spPr>
          <a:xfrm>
            <a:off x="2416770" y="5317449"/>
            <a:ext cx="651140" cy="461665"/>
          </a:xfrm>
          <a:prstGeom prst="rect">
            <a:avLst/>
          </a:prstGeom>
          <a:noFill/>
        </p:spPr>
        <p:txBody>
          <a:bodyPr wrap="none" rtlCol="0">
            <a:spAutoFit/>
          </a:bodyPr>
          <a:lstStyle/>
          <a:p>
            <a:r>
              <a:rPr lang="ru-RU" sz="2400" b="1" dirty="0"/>
              <a:t>194</a:t>
            </a:r>
          </a:p>
        </p:txBody>
      </p:sp>
      <p:sp>
        <p:nvSpPr>
          <p:cNvPr id="13" name="TextBox 12"/>
          <p:cNvSpPr txBox="1"/>
          <p:nvPr/>
        </p:nvSpPr>
        <p:spPr>
          <a:xfrm>
            <a:off x="4806399" y="4267987"/>
            <a:ext cx="651140" cy="461665"/>
          </a:xfrm>
          <a:prstGeom prst="rect">
            <a:avLst/>
          </a:prstGeom>
          <a:noFill/>
        </p:spPr>
        <p:txBody>
          <a:bodyPr wrap="none" rtlCol="0">
            <a:spAutoFit/>
          </a:bodyPr>
          <a:lstStyle/>
          <a:p>
            <a:r>
              <a:rPr lang="ru-RU" sz="2400" b="1" dirty="0"/>
              <a:t>760</a:t>
            </a:r>
          </a:p>
        </p:txBody>
      </p:sp>
      <p:sp>
        <p:nvSpPr>
          <p:cNvPr id="14" name="TextBox 13"/>
          <p:cNvSpPr txBox="1"/>
          <p:nvPr/>
        </p:nvSpPr>
        <p:spPr>
          <a:xfrm>
            <a:off x="4961890" y="5317449"/>
            <a:ext cx="495649" cy="461665"/>
          </a:xfrm>
          <a:prstGeom prst="rect">
            <a:avLst/>
          </a:prstGeom>
          <a:noFill/>
        </p:spPr>
        <p:txBody>
          <a:bodyPr wrap="none" rtlCol="0">
            <a:spAutoFit/>
          </a:bodyPr>
          <a:lstStyle/>
          <a:p>
            <a:r>
              <a:rPr lang="ru-RU" sz="2400" b="1" dirty="0"/>
              <a:t>52</a:t>
            </a:r>
          </a:p>
        </p:txBody>
      </p:sp>
      <p:sp>
        <p:nvSpPr>
          <p:cNvPr id="15" name="TextBox 14"/>
          <p:cNvSpPr txBox="1"/>
          <p:nvPr/>
        </p:nvSpPr>
        <p:spPr>
          <a:xfrm>
            <a:off x="7186116" y="4283375"/>
            <a:ext cx="806631" cy="461665"/>
          </a:xfrm>
          <a:prstGeom prst="rect">
            <a:avLst/>
          </a:prstGeom>
          <a:noFill/>
        </p:spPr>
        <p:txBody>
          <a:bodyPr wrap="none" rtlCol="0">
            <a:spAutoFit/>
          </a:bodyPr>
          <a:lstStyle/>
          <a:p>
            <a:r>
              <a:rPr lang="ru-RU" sz="2400" b="1" dirty="0"/>
              <a:t>1328</a:t>
            </a:r>
          </a:p>
        </p:txBody>
      </p:sp>
      <p:sp>
        <p:nvSpPr>
          <p:cNvPr id="16" name="TextBox 15"/>
          <p:cNvSpPr txBox="1"/>
          <p:nvPr/>
        </p:nvSpPr>
        <p:spPr>
          <a:xfrm>
            <a:off x="7263862" y="5317449"/>
            <a:ext cx="651140" cy="461665"/>
          </a:xfrm>
          <a:prstGeom prst="rect">
            <a:avLst/>
          </a:prstGeom>
          <a:noFill/>
        </p:spPr>
        <p:txBody>
          <a:bodyPr wrap="none" rtlCol="0">
            <a:spAutoFit/>
          </a:bodyPr>
          <a:lstStyle/>
          <a:p>
            <a:r>
              <a:rPr lang="ru-RU" sz="2400" b="1" dirty="0"/>
              <a:t>159</a:t>
            </a:r>
          </a:p>
        </p:txBody>
      </p:sp>
      <p:sp>
        <p:nvSpPr>
          <p:cNvPr id="17" name="TextBox 16"/>
          <p:cNvSpPr txBox="1"/>
          <p:nvPr/>
        </p:nvSpPr>
        <p:spPr>
          <a:xfrm>
            <a:off x="1446701" y="860042"/>
            <a:ext cx="2184637" cy="830997"/>
          </a:xfrm>
          <a:prstGeom prst="rect">
            <a:avLst/>
          </a:prstGeom>
          <a:noFill/>
        </p:spPr>
        <p:txBody>
          <a:bodyPr wrap="none" rtlCol="0">
            <a:spAutoFit/>
          </a:bodyPr>
          <a:lstStyle/>
          <a:p>
            <a:pPr algn="ctr"/>
            <a:r>
              <a:rPr lang="ru-RU" sz="2400" b="1" dirty="0"/>
              <a:t>«Холодные» </a:t>
            </a:r>
            <a:endParaRPr lang="ru-RU" sz="2400" b="1" dirty="0" smtClean="0"/>
          </a:p>
          <a:p>
            <a:pPr algn="ctr"/>
            <a:r>
              <a:rPr lang="ru-RU" sz="2400" b="1" dirty="0" smtClean="0"/>
              <a:t>Х-страны  </a:t>
            </a:r>
            <a:endParaRPr lang="ru-RU" sz="2400" b="1" dirty="0"/>
          </a:p>
        </p:txBody>
      </p:sp>
      <p:sp>
        <p:nvSpPr>
          <p:cNvPr id="18" name="TextBox 17"/>
          <p:cNvSpPr txBox="1"/>
          <p:nvPr/>
        </p:nvSpPr>
        <p:spPr>
          <a:xfrm>
            <a:off x="4265225" y="998541"/>
            <a:ext cx="1393330" cy="461665"/>
          </a:xfrm>
          <a:prstGeom prst="rect">
            <a:avLst/>
          </a:prstGeom>
          <a:noFill/>
        </p:spPr>
        <p:txBody>
          <a:bodyPr wrap="none" rtlCol="0">
            <a:spAutoFit/>
          </a:bodyPr>
          <a:lstStyle/>
          <a:p>
            <a:r>
              <a:rPr lang="en-US" sz="2400" b="1" dirty="0"/>
              <a:t>Y-</a:t>
            </a:r>
            <a:r>
              <a:rPr lang="ru-RU" sz="2400" b="1" dirty="0"/>
              <a:t>страны</a:t>
            </a:r>
          </a:p>
        </p:txBody>
      </p:sp>
      <p:sp>
        <p:nvSpPr>
          <p:cNvPr id="19" name="TextBox 18"/>
          <p:cNvSpPr txBox="1"/>
          <p:nvPr/>
        </p:nvSpPr>
        <p:spPr>
          <a:xfrm>
            <a:off x="6922292" y="864704"/>
            <a:ext cx="1840708" cy="830997"/>
          </a:xfrm>
          <a:prstGeom prst="rect">
            <a:avLst/>
          </a:prstGeom>
          <a:noFill/>
        </p:spPr>
        <p:txBody>
          <a:bodyPr wrap="square" rtlCol="0">
            <a:spAutoFit/>
          </a:bodyPr>
          <a:lstStyle/>
          <a:p>
            <a:pPr algn="ctr"/>
            <a:r>
              <a:rPr lang="ru-RU" sz="2400" b="1" dirty="0"/>
              <a:t>«Жаркие» </a:t>
            </a:r>
            <a:endParaRPr lang="ru-RU" sz="2400" b="1" dirty="0" smtClean="0"/>
          </a:p>
          <a:p>
            <a:pPr algn="ctr"/>
            <a:r>
              <a:rPr lang="ru-RU" sz="2400" b="1" dirty="0" smtClean="0"/>
              <a:t>Х-страны</a:t>
            </a:r>
            <a:endParaRPr lang="ru-RU" sz="2400" b="1" dirty="0"/>
          </a:p>
        </p:txBody>
      </p:sp>
      <p:pic>
        <p:nvPicPr>
          <p:cNvPr id="6" name="Рисунок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019951" y="1760160"/>
            <a:ext cx="2462736" cy="1989787"/>
          </a:xfrm>
          <a:prstGeom prst="rect">
            <a:avLst/>
          </a:prstGeom>
          <a:ln>
            <a:noFill/>
          </a:ln>
          <a:effectLst>
            <a:softEdge rad="112500"/>
          </a:effectLst>
        </p:spPr>
      </p:pic>
      <p:sp>
        <p:nvSpPr>
          <p:cNvPr id="20" name="Номер слайда 19"/>
          <p:cNvSpPr>
            <a:spLocks noGrp="1"/>
          </p:cNvSpPr>
          <p:nvPr>
            <p:ph type="sldNum" sz="quarter" idx="12"/>
          </p:nvPr>
        </p:nvSpPr>
        <p:spPr/>
        <p:txBody>
          <a:bodyPr/>
          <a:lstStyle/>
          <a:p>
            <a:fld id="{57AF16DE-A0D5-4438-950F-5B1E159C2C28}" type="slidenum">
              <a:rPr lang="en-US" smtClean="0"/>
              <a:pPr/>
              <a:t>31</a:t>
            </a:fld>
            <a:endParaRPr lang="en-US"/>
          </a:p>
        </p:txBody>
      </p:sp>
      <p:sp>
        <p:nvSpPr>
          <p:cNvPr id="21" name="Нижний колонтитул 20"/>
          <p:cNvSpPr>
            <a:spLocks noGrp="1"/>
          </p:cNvSpPr>
          <p:nvPr>
            <p:ph type="ftr" sz="quarter" idx="11"/>
          </p:nvPr>
        </p:nvSpPr>
        <p:spPr/>
        <p:txBody>
          <a:bodyPr/>
          <a:lstStyle/>
          <a:p>
            <a:r>
              <a:rPr lang="ru-RU" smtClean="0"/>
              <a:t>г. Казань,  7 сентября  2016</a:t>
            </a:r>
            <a:endParaRPr lang="en-US"/>
          </a:p>
        </p:txBody>
      </p:sp>
    </p:spTree>
    <p:extLst>
      <p:ext uri="{BB962C8B-B14F-4D97-AF65-F5344CB8AC3E}">
        <p14:creationId xmlns:p14="http://schemas.microsoft.com/office/powerpoint/2010/main" xmlns="" val="4198033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Пострадавшие от бедствий, %</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pPr>
              <a:buNone/>
            </a:pPr>
            <a:r>
              <a:rPr lang="ru-RU" sz="3800" b="1" dirty="0" smtClean="0"/>
              <a:t>Холодные Х-страны  - 1.9</a:t>
            </a:r>
            <a:endParaRPr lang="ru-RU" sz="3800" dirty="0" smtClean="0"/>
          </a:p>
          <a:p>
            <a:pPr>
              <a:buNone/>
            </a:pPr>
            <a:r>
              <a:rPr lang="ru-RU" sz="3800" b="1" dirty="0" smtClean="0"/>
              <a:t>Y-страны - 0.1</a:t>
            </a:r>
            <a:endParaRPr lang="ru-RU" sz="3800" dirty="0" smtClean="0"/>
          </a:p>
          <a:p>
            <a:pPr>
              <a:buNone/>
            </a:pPr>
            <a:r>
              <a:rPr lang="ru-RU" sz="3800" b="1" dirty="0" smtClean="0"/>
              <a:t>Жаркие </a:t>
            </a:r>
            <a:r>
              <a:rPr lang="ru-RU" sz="3800" b="1" dirty="0" smtClean="0"/>
              <a:t>Х-страны - 1.3 </a:t>
            </a:r>
            <a:endParaRPr lang="ru-RU" sz="3800" dirty="0" smtClean="0"/>
          </a:p>
          <a:p>
            <a:pPr>
              <a:buNone/>
            </a:pPr>
            <a:endParaRPr lang="ru-RU" sz="3800" dirty="0" smtClean="0"/>
          </a:p>
          <a:p>
            <a:pPr>
              <a:buNone/>
            </a:pPr>
            <a:endParaRPr lang="ru-RU" sz="3800"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32</a:t>
            </a:fld>
            <a:endParaRPr lang="en-US"/>
          </a:p>
        </p:txBody>
      </p:sp>
      <p:pic>
        <p:nvPicPr>
          <p:cNvPr id="7" name="Рисунок 6" descr="http://nashaotdelka.ru/wp-content/uploads/smeshivanie-tsvetov.jpg"/>
          <p:cNvPicPr>
            <a:picLocks noGrp="1"/>
          </p:cNvPicPr>
          <p:nvPr>
            <p:ph type="pic" sz="quarter" idx="13"/>
          </p:nvPr>
        </p:nvPicPr>
        <p:blipFill>
          <a:blip r:embed="rId2" cstate="print"/>
          <a:srcRect l="38102" r="38102"/>
          <a:stretch>
            <a:fillRect/>
          </a:stretch>
        </p:blipFill>
        <p:spPr bwMode="auto">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151" y="951711"/>
            <a:ext cx="8938295" cy="5263559"/>
          </a:xfrm>
          <a:prstGeom prst="rect">
            <a:avLst/>
          </a:prstGeom>
        </p:spPr>
      </p:pic>
      <p:sp>
        <p:nvSpPr>
          <p:cNvPr id="5" name="TextBox 4"/>
          <p:cNvSpPr txBox="1"/>
          <p:nvPr/>
        </p:nvSpPr>
        <p:spPr>
          <a:xfrm>
            <a:off x="306620" y="2888975"/>
            <a:ext cx="2533066" cy="1477328"/>
          </a:xfrm>
          <a:prstGeom prst="rect">
            <a:avLst/>
          </a:prstGeom>
          <a:noFill/>
        </p:spPr>
        <p:txBody>
          <a:bodyPr wrap="none" rtlCol="0">
            <a:spAutoFit/>
          </a:bodyPr>
          <a:lstStyle/>
          <a:p>
            <a:pPr algn="ctr"/>
            <a:r>
              <a:rPr lang="ru-RU" b="1" dirty="0"/>
              <a:t>«Холодные» </a:t>
            </a:r>
            <a:endParaRPr lang="ru-RU" b="1" dirty="0" smtClean="0"/>
          </a:p>
          <a:p>
            <a:pPr algn="ctr"/>
            <a:r>
              <a:rPr lang="ru-RU" b="1" dirty="0" smtClean="0"/>
              <a:t>Х-страны (6)</a:t>
            </a:r>
            <a:r>
              <a:rPr lang="ru-RU" dirty="0" smtClean="0"/>
              <a:t> </a:t>
            </a:r>
            <a:endParaRPr lang="ru-RU" dirty="0"/>
          </a:p>
          <a:p>
            <a:pPr algn="ctr"/>
            <a:r>
              <a:rPr lang="ru-RU" dirty="0"/>
              <a:t>КНР, КНДР, Непал, </a:t>
            </a:r>
          </a:p>
          <a:p>
            <a:pPr algn="ctr"/>
            <a:r>
              <a:rPr lang="ru-RU" dirty="0"/>
              <a:t>Республика Корея,  </a:t>
            </a:r>
          </a:p>
          <a:p>
            <a:pPr algn="ctr"/>
            <a:r>
              <a:rPr lang="ru-RU" dirty="0"/>
              <a:t>Россия,  Япония</a:t>
            </a:r>
          </a:p>
        </p:txBody>
      </p:sp>
      <p:sp>
        <p:nvSpPr>
          <p:cNvPr id="6" name="TextBox 5"/>
          <p:cNvSpPr txBox="1"/>
          <p:nvPr/>
        </p:nvSpPr>
        <p:spPr>
          <a:xfrm>
            <a:off x="3723861" y="3260035"/>
            <a:ext cx="184731" cy="369332"/>
          </a:xfrm>
          <a:prstGeom prst="rect">
            <a:avLst/>
          </a:prstGeom>
          <a:noFill/>
        </p:spPr>
        <p:txBody>
          <a:bodyPr wrap="none" rtlCol="0">
            <a:spAutoFit/>
          </a:bodyPr>
          <a:lstStyle/>
          <a:p>
            <a:endParaRPr lang="ru-RU" dirty="0"/>
          </a:p>
        </p:txBody>
      </p:sp>
      <p:sp>
        <p:nvSpPr>
          <p:cNvPr id="7" name="TextBox 6"/>
          <p:cNvSpPr txBox="1"/>
          <p:nvPr/>
        </p:nvSpPr>
        <p:spPr>
          <a:xfrm>
            <a:off x="2622734" y="1136957"/>
            <a:ext cx="3252814" cy="5078313"/>
          </a:xfrm>
          <a:prstGeom prst="rect">
            <a:avLst/>
          </a:prstGeom>
          <a:noFill/>
        </p:spPr>
        <p:txBody>
          <a:bodyPr wrap="none" rtlCol="0">
            <a:spAutoFit/>
          </a:bodyPr>
          <a:lstStyle/>
          <a:p>
            <a:pPr algn="ctr"/>
            <a:r>
              <a:rPr lang="ru-RU" b="1" dirty="0" smtClean="0"/>
              <a:t>Y-страны (25)</a:t>
            </a:r>
            <a:r>
              <a:rPr lang="ru-RU" dirty="0" smtClean="0"/>
              <a:t> </a:t>
            </a:r>
            <a:endParaRPr lang="ru-RU" dirty="0"/>
          </a:p>
          <a:p>
            <a:pPr algn="ctr"/>
            <a:r>
              <a:rPr lang="ru-RU" dirty="0"/>
              <a:t>Австрия, Аргентина</a:t>
            </a:r>
            <a:r>
              <a:rPr lang="ru-RU" dirty="0" smtClean="0"/>
              <a:t>,</a:t>
            </a:r>
          </a:p>
          <a:p>
            <a:pPr algn="ctr"/>
            <a:r>
              <a:rPr lang="ru-RU" dirty="0" smtClean="0"/>
              <a:t> </a:t>
            </a:r>
            <a:r>
              <a:rPr lang="ru-RU" dirty="0"/>
              <a:t>Бельгия,</a:t>
            </a:r>
          </a:p>
          <a:p>
            <a:pPr algn="ctr"/>
            <a:r>
              <a:rPr lang="ru-RU" dirty="0"/>
              <a:t> Болгария, </a:t>
            </a:r>
          </a:p>
          <a:p>
            <a:pPr algn="ctr"/>
            <a:r>
              <a:rPr lang="ru-RU" dirty="0"/>
              <a:t>Великобритания, </a:t>
            </a:r>
          </a:p>
          <a:p>
            <a:pPr algn="ctr"/>
            <a:r>
              <a:rPr lang="ru-RU" dirty="0"/>
              <a:t>Венгрия, </a:t>
            </a:r>
          </a:p>
          <a:p>
            <a:pPr algn="ctr"/>
            <a:r>
              <a:rPr lang="ru-RU" dirty="0"/>
              <a:t>Дания, Германия, Греция, </a:t>
            </a:r>
          </a:p>
          <a:p>
            <a:pPr algn="ctr"/>
            <a:r>
              <a:rPr lang="ru-RU" dirty="0"/>
              <a:t>Испания, Италия, </a:t>
            </a:r>
          </a:p>
          <a:p>
            <a:pPr algn="ctr"/>
            <a:r>
              <a:rPr lang="ru-RU" dirty="0"/>
              <a:t>Канада, Марокко, </a:t>
            </a:r>
            <a:endParaRPr lang="ru-RU" dirty="0" smtClean="0"/>
          </a:p>
          <a:p>
            <a:pPr algn="ctr"/>
            <a:r>
              <a:rPr lang="ru-RU" dirty="0" smtClean="0"/>
              <a:t>Нидерланды</a:t>
            </a:r>
            <a:r>
              <a:rPr lang="ru-RU" dirty="0"/>
              <a:t>, </a:t>
            </a:r>
          </a:p>
          <a:p>
            <a:pPr algn="ctr"/>
            <a:r>
              <a:rPr lang="ru-RU" dirty="0"/>
              <a:t>Норвегия, </a:t>
            </a:r>
          </a:p>
          <a:p>
            <a:pPr algn="ctr"/>
            <a:r>
              <a:rPr lang="ru-RU" dirty="0"/>
              <a:t>Польша, Португалия, </a:t>
            </a:r>
          </a:p>
          <a:p>
            <a:pPr algn="ctr"/>
            <a:r>
              <a:rPr lang="ru-RU" dirty="0"/>
              <a:t>Румыния, США, Турция, </a:t>
            </a:r>
          </a:p>
          <a:p>
            <a:pPr algn="ctr"/>
            <a:r>
              <a:rPr lang="ru-RU" dirty="0"/>
              <a:t>Финляндия, </a:t>
            </a:r>
          </a:p>
          <a:p>
            <a:pPr algn="ctr"/>
            <a:r>
              <a:rPr lang="ru-RU" dirty="0"/>
              <a:t>Франция, Швеция </a:t>
            </a:r>
            <a:endParaRPr lang="ru-RU" dirty="0" smtClean="0"/>
          </a:p>
          <a:p>
            <a:pPr algn="ctr"/>
            <a:r>
              <a:rPr lang="ru-RU" dirty="0" smtClean="0"/>
              <a:t>Чили</a:t>
            </a:r>
            <a:r>
              <a:rPr lang="ru-RU" dirty="0"/>
              <a:t>, </a:t>
            </a:r>
          </a:p>
          <a:p>
            <a:pPr algn="ctr"/>
            <a:r>
              <a:rPr lang="ru-RU" dirty="0"/>
              <a:t>Южно-Африканская </a:t>
            </a:r>
            <a:endParaRPr lang="ru-RU" dirty="0" smtClean="0"/>
          </a:p>
          <a:p>
            <a:pPr algn="ctr"/>
            <a:r>
              <a:rPr lang="ru-RU" dirty="0" smtClean="0"/>
              <a:t>Республика</a:t>
            </a:r>
            <a:endParaRPr lang="ru-RU" dirty="0"/>
          </a:p>
        </p:txBody>
      </p:sp>
      <p:sp>
        <p:nvSpPr>
          <p:cNvPr id="8" name="TextBox 7"/>
          <p:cNvSpPr txBox="1"/>
          <p:nvPr/>
        </p:nvSpPr>
        <p:spPr>
          <a:xfrm>
            <a:off x="5702355" y="951711"/>
            <a:ext cx="3281091" cy="5078313"/>
          </a:xfrm>
          <a:prstGeom prst="rect">
            <a:avLst/>
          </a:prstGeom>
          <a:noFill/>
        </p:spPr>
        <p:txBody>
          <a:bodyPr wrap="none" rtlCol="0">
            <a:spAutoFit/>
          </a:bodyPr>
          <a:lstStyle/>
          <a:p>
            <a:pPr algn="ctr"/>
            <a:r>
              <a:rPr lang="ru-RU" b="1" dirty="0"/>
              <a:t>«Жаркие» </a:t>
            </a:r>
            <a:r>
              <a:rPr lang="ru-RU" b="1" dirty="0" smtClean="0"/>
              <a:t>Х-страны (34) </a:t>
            </a:r>
            <a:endParaRPr lang="ru-RU" b="1" dirty="0"/>
          </a:p>
          <a:p>
            <a:pPr algn="ctr"/>
            <a:r>
              <a:rPr lang="ru-RU" dirty="0"/>
              <a:t>Боливия, Бразилия, Венесуэла, </a:t>
            </a:r>
          </a:p>
          <a:p>
            <a:pPr algn="ctr"/>
            <a:r>
              <a:rPr lang="ru-RU" dirty="0"/>
              <a:t>Вьетнам, Гватемала,</a:t>
            </a:r>
          </a:p>
          <a:p>
            <a:pPr algn="ctr"/>
            <a:r>
              <a:rPr lang="ru-RU" dirty="0"/>
              <a:t> Гондурас, </a:t>
            </a:r>
          </a:p>
          <a:p>
            <a:pPr algn="ctr"/>
            <a:r>
              <a:rPr lang="ru-RU" dirty="0"/>
              <a:t>Доминиканская Республика, </a:t>
            </a:r>
          </a:p>
          <a:p>
            <a:pPr algn="ctr"/>
            <a:r>
              <a:rPr lang="ru-RU" dirty="0"/>
              <a:t>Египет, Индия, </a:t>
            </a:r>
          </a:p>
          <a:p>
            <a:pPr algn="ctr"/>
            <a:r>
              <a:rPr lang="ru-RU" dirty="0"/>
              <a:t>Индонезия, </a:t>
            </a:r>
          </a:p>
          <a:p>
            <a:pPr algn="ctr"/>
            <a:r>
              <a:rPr lang="ru-RU" dirty="0"/>
              <a:t>Иордания, Ирак, </a:t>
            </a:r>
            <a:r>
              <a:rPr lang="ru-RU" dirty="0" smtClean="0"/>
              <a:t>Иран</a:t>
            </a:r>
            <a:r>
              <a:rPr lang="ru-RU" dirty="0"/>
              <a:t>, </a:t>
            </a:r>
          </a:p>
          <a:p>
            <a:pPr algn="ctr"/>
            <a:r>
              <a:rPr lang="ru-RU" dirty="0"/>
              <a:t>Камбоджа, Колумбия, </a:t>
            </a:r>
          </a:p>
          <a:p>
            <a:pPr algn="ctr"/>
            <a:r>
              <a:rPr lang="ru-RU" dirty="0"/>
              <a:t>Куба, Лаос, Ливия, </a:t>
            </a:r>
          </a:p>
          <a:p>
            <a:pPr algn="ctr"/>
            <a:r>
              <a:rPr lang="ru-RU" dirty="0"/>
              <a:t>Малайзия, </a:t>
            </a:r>
          </a:p>
          <a:p>
            <a:pPr algn="ctr"/>
            <a:r>
              <a:rPr lang="ru-RU" dirty="0"/>
              <a:t>Мексика, Мьянма, </a:t>
            </a:r>
            <a:endParaRPr lang="ru-RU" dirty="0" smtClean="0"/>
          </a:p>
          <a:p>
            <a:pPr algn="ctr"/>
            <a:r>
              <a:rPr lang="ru-RU" dirty="0" smtClean="0"/>
              <a:t>Никарагуа</a:t>
            </a:r>
            <a:r>
              <a:rPr lang="ru-RU" dirty="0"/>
              <a:t>, </a:t>
            </a:r>
            <a:r>
              <a:rPr lang="ru-RU" dirty="0" smtClean="0"/>
              <a:t>Пакистан</a:t>
            </a:r>
            <a:r>
              <a:rPr lang="ru-RU" dirty="0"/>
              <a:t>, </a:t>
            </a:r>
          </a:p>
          <a:p>
            <a:pPr algn="ctr"/>
            <a:r>
              <a:rPr lang="ru-RU" dirty="0"/>
              <a:t>Парагвай, Перу, </a:t>
            </a:r>
          </a:p>
          <a:p>
            <a:pPr algn="ctr"/>
            <a:r>
              <a:rPr lang="ru-RU" dirty="0"/>
              <a:t>Саудовская </a:t>
            </a:r>
            <a:r>
              <a:rPr lang="ru-RU" dirty="0" smtClean="0"/>
              <a:t>Аравия, Сирия</a:t>
            </a:r>
            <a:r>
              <a:rPr lang="ru-RU" dirty="0"/>
              <a:t>, </a:t>
            </a:r>
          </a:p>
          <a:p>
            <a:pPr algn="ctr"/>
            <a:r>
              <a:rPr lang="ru-RU" dirty="0"/>
              <a:t>Судан, Таиланд, </a:t>
            </a:r>
            <a:r>
              <a:rPr lang="ru-RU" dirty="0" smtClean="0"/>
              <a:t>Тунис</a:t>
            </a:r>
            <a:r>
              <a:rPr lang="ru-RU" dirty="0"/>
              <a:t>, </a:t>
            </a:r>
          </a:p>
          <a:p>
            <a:pPr algn="ctr"/>
            <a:r>
              <a:rPr lang="ru-RU" dirty="0"/>
              <a:t>Филиппины, Шри Ланка, </a:t>
            </a:r>
          </a:p>
          <a:p>
            <a:pPr algn="ctr"/>
            <a:r>
              <a:rPr lang="ru-RU" dirty="0"/>
              <a:t>Эквадор, Эфиопия</a:t>
            </a:r>
          </a:p>
        </p:txBody>
      </p:sp>
      <p:sp>
        <p:nvSpPr>
          <p:cNvPr id="9" name="Номер слайда 8"/>
          <p:cNvSpPr>
            <a:spLocks noGrp="1"/>
          </p:cNvSpPr>
          <p:nvPr>
            <p:ph type="sldNum" sz="quarter" idx="12"/>
          </p:nvPr>
        </p:nvSpPr>
        <p:spPr/>
        <p:txBody>
          <a:bodyPr/>
          <a:lstStyle/>
          <a:p>
            <a:fld id="{57AF16DE-A0D5-4438-950F-5B1E159C2C28}" type="slidenum">
              <a:rPr lang="en-US" smtClean="0"/>
              <a:pPr/>
              <a:t>33</a:t>
            </a:fld>
            <a:endParaRPr lang="en-US"/>
          </a:p>
        </p:txBody>
      </p:sp>
      <p:sp>
        <p:nvSpPr>
          <p:cNvPr id="10" name="Нижний колонтитул 9"/>
          <p:cNvSpPr>
            <a:spLocks noGrp="1"/>
          </p:cNvSpPr>
          <p:nvPr>
            <p:ph type="ftr" sz="quarter" idx="11"/>
          </p:nvPr>
        </p:nvSpPr>
        <p:spPr/>
        <p:txBody>
          <a:bodyPr/>
          <a:lstStyle/>
          <a:p>
            <a:r>
              <a:rPr lang="ru-RU" smtClean="0"/>
              <a:t>г. Казань,  7 сентября  2016</a:t>
            </a:r>
            <a:endParaRPr lang="en-US"/>
          </a:p>
        </p:txBody>
      </p:sp>
    </p:spTree>
    <p:extLst>
      <p:ext uri="{BB962C8B-B14F-4D97-AF65-F5344CB8AC3E}">
        <p14:creationId xmlns="" xmlns:p14="http://schemas.microsoft.com/office/powerpoint/2010/main" val="206437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342900"/>
            <a:ext cx="6508377" cy="780222"/>
          </a:xfrm>
        </p:spPr>
        <p:txBody>
          <a:bodyPr/>
          <a:lstStyle/>
          <a:p>
            <a:r>
              <a:rPr lang="ru-RU" b="1" dirty="0" smtClean="0"/>
              <a:t>Распределение стран </a:t>
            </a:r>
            <a:endParaRPr lang="ru-RU" b="1"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34</a:t>
            </a:fld>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457199" y="1441174"/>
            <a:ext cx="7439472" cy="47210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Характер выявленной закономерности </a:t>
            </a:r>
            <a:endParaRPr lang="ru-RU" b="1" dirty="0"/>
          </a:p>
        </p:txBody>
      </p:sp>
      <p:sp>
        <p:nvSpPr>
          <p:cNvPr id="3" name="Содержимое 2"/>
          <p:cNvSpPr>
            <a:spLocks noGrp="1"/>
          </p:cNvSpPr>
          <p:nvPr>
            <p:ph idx="1"/>
          </p:nvPr>
        </p:nvSpPr>
        <p:spPr/>
        <p:txBody>
          <a:bodyPr>
            <a:normAutofit fontScale="92500" lnSpcReduction="10000"/>
          </a:bodyPr>
          <a:lstStyle/>
          <a:p>
            <a:r>
              <a:rPr lang="ru-RU" dirty="0" smtClean="0"/>
              <a:t>Известно, что применение статистического метода можно применять только к совокупностям, а не к конкретным объектам, образующим эти совокупности. </a:t>
            </a:r>
            <a:endParaRPr lang="en-US" dirty="0" smtClean="0"/>
          </a:p>
          <a:p>
            <a:r>
              <a:rPr lang="ru-RU" dirty="0" smtClean="0"/>
              <a:t>Тем не менее, статистический метод в данном случае позволяет с высокой долей вероятности прогнозировать наличие исследуемых признаков (в нашем случае – доминирования Х- или </a:t>
            </a:r>
            <a:r>
              <a:rPr lang="en-US" dirty="0" smtClean="0"/>
              <a:t>Y</a:t>
            </a:r>
            <a:r>
              <a:rPr lang="ru-RU" dirty="0" smtClean="0"/>
              <a:t>-матрицы) у изучаемых объектов (в нашем случае – государств), если известны внешние условия (в нашем случае показатели климата). Поэтому мы полагаем, что можно говорить о статическом законе, выявленном в настоящем исследовании. </a:t>
            </a:r>
            <a:endParaRPr lang="ru-RU"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FAQ</a:t>
            </a:r>
            <a:endParaRPr lang="ru-RU" b="1" dirty="0"/>
          </a:p>
        </p:txBody>
      </p:sp>
      <p:sp>
        <p:nvSpPr>
          <p:cNvPr id="3" name="Текст 2"/>
          <p:cNvSpPr>
            <a:spLocks noGrp="1"/>
          </p:cNvSpPr>
          <p:nvPr>
            <p:ph type="body" idx="1"/>
          </p:nvPr>
        </p:nvSpPr>
        <p:spPr/>
        <p:txBody>
          <a:bodyPr>
            <a:normAutofit/>
          </a:bodyPr>
          <a:lstStyle/>
          <a:p>
            <a:r>
              <a:rPr lang="en-US" sz="3600" b="1" dirty="0" smtClean="0">
                <a:solidFill>
                  <a:srgbClr val="FF0000"/>
                </a:solidFill>
              </a:rPr>
              <a:t>frequently asked questions</a:t>
            </a:r>
            <a:endParaRPr lang="ru-RU" sz="3600" dirty="0">
              <a:solidFill>
                <a:srgbClr val="FF0000"/>
              </a:solidFill>
            </a:endParaRPr>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8" y="477370"/>
            <a:ext cx="6557213" cy="797977"/>
          </a:xfrm>
        </p:spPr>
        <p:txBody>
          <a:bodyPr/>
          <a:lstStyle/>
          <a:p>
            <a:pPr algn="r"/>
            <a:r>
              <a:rPr lang="ru-RU" sz="3200" b="1" dirty="0" smtClean="0"/>
              <a:t>Климат в России и Канаде </a:t>
            </a:r>
            <a:endParaRPr lang="ru-RU" sz="3200" b="1" dirty="0"/>
          </a:p>
        </p:txBody>
      </p:sp>
      <p:sp>
        <p:nvSpPr>
          <p:cNvPr id="4" name="Текст 3"/>
          <p:cNvSpPr>
            <a:spLocks noGrp="1"/>
          </p:cNvSpPr>
          <p:nvPr>
            <p:ph type="body" sz="half" idx="2"/>
          </p:nvPr>
        </p:nvSpPr>
        <p:spPr>
          <a:xfrm>
            <a:off x="457198" y="1720516"/>
            <a:ext cx="4008785" cy="4401988"/>
          </a:xfrm>
        </p:spPr>
        <p:txBody>
          <a:bodyPr>
            <a:normAutofit fontScale="92500"/>
          </a:bodyPr>
          <a:lstStyle/>
          <a:p>
            <a:r>
              <a:rPr lang="ru-RU" b="1" dirty="0" smtClean="0"/>
              <a:t>Сходство: </a:t>
            </a:r>
          </a:p>
          <a:p>
            <a:r>
              <a:rPr lang="ru-RU" b="1" dirty="0" smtClean="0"/>
              <a:t>Средняя температура за год  -</a:t>
            </a:r>
            <a:r>
              <a:rPr lang="en-US" b="1" dirty="0" smtClean="0"/>
              <a:t> 5°C </a:t>
            </a:r>
            <a:endParaRPr lang="ru-RU" b="1" dirty="0" smtClean="0"/>
          </a:p>
          <a:p>
            <a:r>
              <a:rPr lang="en-US" b="1" dirty="0" smtClean="0"/>
              <a:t>Minimum  </a:t>
            </a:r>
            <a:r>
              <a:rPr lang="ru-RU" b="1" dirty="0" smtClean="0"/>
              <a:t>температура за год </a:t>
            </a:r>
            <a:r>
              <a:rPr lang="en-US" b="1" dirty="0" smtClean="0"/>
              <a:t>- 10°C</a:t>
            </a:r>
            <a:endParaRPr lang="ru-RU" b="1" dirty="0" smtClean="0"/>
          </a:p>
          <a:p>
            <a:endParaRPr lang="ru-RU" b="1" dirty="0" smtClean="0"/>
          </a:p>
          <a:p>
            <a:r>
              <a:rPr lang="ru-RU" b="1" dirty="0" smtClean="0">
                <a:solidFill>
                  <a:srgbClr val="FF0000"/>
                </a:solidFill>
              </a:rPr>
              <a:t>Различия:</a:t>
            </a:r>
          </a:p>
          <a:p>
            <a:r>
              <a:rPr lang="ru-RU" b="1" dirty="0" smtClean="0"/>
              <a:t>Количество осадков за год, мм</a:t>
            </a:r>
          </a:p>
          <a:p>
            <a:r>
              <a:rPr lang="ru-RU" b="1" dirty="0" smtClean="0"/>
              <a:t>-Канада  537;  - Россия  460</a:t>
            </a:r>
          </a:p>
          <a:p>
            <a:r>
              <a:rPr lang="ru-RU" b="1" dirty="0" smtClean="0"/>
              <a:t>Амплитуда осадков за год:</a:t>
            </a:r>
          </a:p>
          <a:p>
            <a:r>
              <a:rPr lang="ru-RU" b="1" dirty="0" smtClean="0"/>
              <a:t>- Канада 36; - Россия 48</a:t>
            </a:r>
          </a:p>
          <a:p>
            <a:endParaRPr lang="ru-RU" b="1" dirty="0" smtClean="0"/>
          </a:p>
          <a:p>
            <a:r>
              <a:rPr lang="ru-RU" b="1" dirty="0" smtClean="0"/>
              <a:t>Та же закономерность, характерная для </a:t>
            </a:r>
            <a:r>
              <a:rPr lang="en-US" b="1" dirty="0" smtClean="0"/>
              <a:t>Y-</a:t>
            </a:r>
            <a:r>
              <a:rPr lang="ru-RU" b="1" dirty="0" smtClean="0"/>
              <a:t>стран в сравнении с «холодными» </a:t>
            </a:r>
            <a:r>
              <a:rPr lang="en-US" b="1" dirty="0" smtClean="0"/>
              <a:t>X</a:t>
            </a:r>
            <a:r>
              <a:rPr lang="ru-RU" b="1" dirty="0" smtClean="0"/>
              <a:t>-странами: </a:t>
            </a:r>
          </a:p>
          <a:p>
            <a:r>
              <a:rPr lang="ru-RU" b="1" dirty="0" smtClean="0">
                <a:solidFill>
                  <a:srgbClr val="FF0000"/>
                </a:solidFill>
              </a:rPr>
              <a:t>осадков за год больше,  а  амплитуда осадков – ниже.</a:t>
            </a:r>
          </a:p>
        </p:txBody>
      </p:sp>
      <p:sp>
        <p:nvSpPr>
          <p:cNvPr id="5" name="Нижний колонтитул 4"/>
          <p:cNvSpPr>
            <a:spLocks noGrp="1"/>
          </p:cNvSpPr>
          <p:nvPr>
            <p:ph type="ftr" sz="quarter" idx="11"/>
          </p:nvPr>
        </p:nvSpPr>
        <p:spPr/>
        <p:txBody>
          <a:bodyPr/>
          <a:lstStyle/>
          <a:p>
            <a:r>
              <a:rPr lang="ru-RU" smtClean="0"/>
              <a:t>г. Казань,  7 сентября  2016</a:t>
            </a:r>
            <a:endParaRPr lang="en-US"/>
          </a:p>
        </p:txBody>
      </p:sp>
      <p:sp>
        <p:nvSpPr>
          <p:cNvPr id="6" name="Номер слайда 5"/>
          <p:cNvSpPr>
            <a:spLocks noGrp="1"/>
          </p:cNvSpPr>
          <p:nvPr>
            <p:ph type="sldNum" sz="quarter" idx="12"/>
          </p:nvPr>
        </p:nvSpPr>
        <p:spPr/>
        <p:txBody>
          <a:bodyPr/>
          <a:lstStyle/>
          <a:p>
            <a:fld id="{57AF16DE-A0D5-4438-950F-5B1E159C2C28}" type="slidenum">
              <a:rPr lang="en-US" smtClean="0"/>
              <a:pPr/>
              <a:t>37</a:t>
            </a:fld>
            <a:endParaRPr lang="en-US"/>
          </a:p>
        </p:txBody>
      </p:sp>
      <p:pic>
        <p:nvPicPr>
          <p:cNvPr id="7" name="Содержимое 6" descr="Карта Мира для США, Канады, Австралии. карта, карта мира, США, австралия, Россия"/>
          <p:cNvPicPr>
            <a:picLocks noGrp="1"/>
          </p:cNvPicPr>
          <p:nvPr>
            <p:ph idx="1"/>
          </p:nvPr>
        </p:nvPicPr>
        <p:blipFill>
          <a:blip r:embed="rId3" cstate="print"/>
          <a:srcRect/>
          <a:stretch>
            <a:fillRect/>
          </a:stretch>
        </p:blipFill>
        <p:spPr bwMode="auto">
          <a:xfrm>
            <a:off x="4395538" y="2767263"/>
            <a:ext cx="4367462" cy="257475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8" y="477370"/>
            <a:ext cx="7652086" cy="797977"/>
          </a:xfrm>
        </p:spPr>
        <p:txBody>
          <a:bodyPr/>
          <a:lstStyle/>
          <a:p>
            <a:pPr algn="r"/>
            <a:r>
              <a:rPr lang="ru-RU" sz="3200" b="1" dirty="0" smtClean="0"/>
              <a:t>Климат в КНДР и Республике Корея</a:t>
            </a:r>
            <a:endParaRPr lang="ru-RU" sz="3200" b="1" dirty="0"/>
          </a:p>
        </p:txBody>
      </p:sp>
      <p:sp>
        <p:nvSpPr>
          <p:cNvPr id="4" name="Текст 3"/>
          <p:cNvSpPr>
            <a:spLocks noGrp="1"/>
          </p:cNvSpPr>
          <p:nvPr>
            <p:ph type="body" sz="half" idx="2"/>
          </p:nvPr>
        </p:nvSpPr>
        <p:spPr>
          <a:xfrm>
            <a:off x="457198" y="1431758"/>
            <a:ext cx="4008785" cy="4690746"/>
          </a:xfrm>
        </p:spPr>
        <p:txBody>
          <a:bodyPr>
            <a:normAutofit fontScale="92500" lnSpcReduction="20000"/>
          </a:bodyPr>
          <a:lstStyle/>
          <a:p>
            <a:r>
              <a:rPr lang="ru-RU" b="1" dirty="0" smtClean="0"/>
              <a:t>Сходство: </a:t>
            </a:r>
          </a:p>
          <a:p>
            <a:r>
              <a:rPr lang="ru-RU" b="1" dirty="0" smtClean="0"/>
              <a:t>Уровень  и амплитуда осадков</a:t>
            </a:r>
          </a:p>
          <a:p>
            <a:endParaRPr lang="ru-RU" b="1" dirty="0" smtClean="0"/>
          </a:p>
          <a:p>
            <a:r>
              <a:rPr lang="ru-RU" b="1" dirty="0" smtClean="0">
                <a:solidFill>
                  <a:srgbClr val="FF0000"/>
                </a:solidFill>
              </a:rPr>
              <a:t>Различия:</a:t>
            </a:r>
          </a:p>
          <a:p>
            <a:r>
              <a:rPr lang="ru-RU" b="1" dirty="0" smtClean="0"/>
              <a:t>Средняя температура за год:</a:t>
            </a:r>
          </a:p>
          <a:p>
            <a:pPr>
              <a:buFontTx/>
              <a:buChar char="-"/>
            </a:pPr>
            <a:r>
              <a:rPr lang="ru-RU" b="1" dirty="0" smtClean="0"/>
              <a:t> Южная Корея  +11.5 </a:t>
            </a:r>
            <a:r>
              <a:rPr lang="en-US" b="1" dirty="0" smtClean="0"/>
              <a:t>°C</a:t>
            </a:r>
            <a:endParaRPr lang="ru-RU" b="1" dirty="0" smtClean="0"/>
          </a:p>
          <a:p>
            <a:pPr>
              <a:buFontTx/>
              <a:buChar char="-"/>
            </a:pPr>
            <a:r>
              <a:rPr lang="ru-RU" b="1" dirty="0" smtClean="0"/>
              <a:t>- Северная Корея 6 </a:t>
            </a:r>
            <a:r>
              <a:rPr lang="en-US" b="1" dirty="0" smtClean="0"/>
              <a:t>°C</a:t>
            </a:r>
            <a:r>
              <a:rPr lang="ru-RU" b="1" dirty="0" smtClean="0"/>
              <a:t>_</a:t>
            </a:r>
          </a:p>
          <a:p>
            <a:r>
              <a:rPr lang="ru-RU" b="1" dirty="0" smtClean="0"/>
              <a:t>(для сравнения: </a:t>
            </a:r>
          </a:p>
          <a:p>
            <a:r>
              <a:rPr lang="ru-RU" b="1" dirty="0" smtClean="0"/>
              <a:t>-</a:t>
            </a:r>
            <a:r>
              <a:rPr lang="en-US" b="1" dirty="0" smtClean="0"/>
              <a:t>Y-</a:t>
            </a:r>
            <a:r>
              <a:rPr lang="ru-RU" b="1" dirty="0" smtClean="0"/>
              <a:t>страны  9 </a:t>
            </a:r>
            <a:r>
              <a:rPr lang="en-US" b="1" dirty="0" smtClean="0"/>
              <a:t>°C</a:t>
            </a:r>
            <a:endParaRPr lang="ru-RU" b="1" dirty="0" smtClean="0"/>
          </a:p>
          <a:p>
            <a:r>
              <a:rPr lang="ru-RU" b="1" dirty="0" smtClean="0"/>
              <a:t>- «холодные» </a:t>
            </a:r>
            <a:r>
              <a:rPr lang="en-US" b="1" dirty="0" smtClean="0"/>
              <a:t>X</a:t>
            </a:r>
            <a:r>
              <a:rPr lang="ru-RU" b="1" dirty="0" smtClean="0"/>
              <a:t>-страны  6 </a:t>
            </a:r>
            <a:r>
              <a:rPr lang="en-US" b="1" dirty="0" smtClean="0"/>
              <a:t>°C</a:t>
            </a:r>
            <a:r>
              <a:rPr lang="ru-RU" b="1" dirty="0" smtClean="0"/>
              <a:t>)</a:t>
            </a:r>
          </a:p>
          <a:p>
            <a:endParaRPr lang="ru-RU" b="1" dirty="0" smtClean="0"/>
          </a:p>
          <a:p>
            <a:r>
              <a:rPr lang="en-US" b="1" dirty="0" smtClean="0"/>
              <a:t>Minimum  </a:t>
            </a:r>
            <a:r>
              <a:rPr lang="ru-RU" b="1" dirty="0" smtClean="0"/>
              <a:t>температура за год :</a:t>
            </a:r>
          </a:p>
          <a:p>
            <a:r>
              <a:rPr lang="ru-RU" b="1" dirty="0" smtClean="0"/>
              <a:t>- Южная Корея  +6</a:t>
            </a:r>
            <a:r>
              <a:rPr lang="en-US" b="1" dirty="0" smtClean="0"/>
              <a:t>°C</a:t>
            </a:r>
            <a:endParaRPr lang="ru-RU" b="1" dirty="0" smtClean="0"/>
          </a:p>
          <a:p>
            <a:pPr>
              <a:buFontTx/>
              <a:buChar char="-"/>
            </a:pPr>
            <a:r>
              <a:rPr lang="ru-RU" b="1" dirty="0" smtClean="0"/>
              <a:t>- Северная Корея 0 </a:t>
            </a:r>
            <a:r>
              <a:rPr lang="en-US" b="1" dirty="0" smtClean="0"/>
              <a:t>°C</a:t>
            </a:r>
            <a:endParaRPr lang="ru-RU" b="1" dirty="0" smtClean="0"/>
          </a:p>
          <a:p>
            <a:r>
              <a:rPr lang="ru-RU" b="1" dirty="0" smtClean="0"/>
              <a:t>(для сравнения: </a:t>
            </a:r>
          </a:p>
          <a:p>
            <a:r>
              <a:rPr lang="ru-RU" b="1" dirty="0" smtClean="0"/>
              <a:t>-</a:t>
            </a:r>
            <a:r>
              <a:rPr lang="en-US" b="1" dirty="0" smtClean="0"/>
              <a:t>Y-</a:t>
            </a:r>
            <a:r>
              <a:rPr lang="ru-RU" b="1" dirty="0" smtClean="0"/>
              <a:t>страны  5 </a:t>
            </a:r>
            <a:r>
              <a:rPr lang="en-US" b="1" dirty="0" smtClean="0"/>
              <a:t>°C</a:t>
            </a:r>
            <a:endParaRPr lang="ru-RU" b="1" dirty="0" smtClean="0"/>
          </a:p>
          <a:p>
            <a:r>
              <a:rPr lang="ru-RU" b="1" dirty="0" smtClean="0"/>
              <a:t>- «холодные» </a:t>
            </a:r>
            <a:r>
              <a:rPr lang="en-US" b="1" dirty="0" smtClean="0"/>
              <a:t>X</a:t>
            </a:r>
            <a:r>
              <a:rPr lang="ru-RU" b="1" dirty="0" smtClean="0"/>
              <a:t>-страны  1 </a:t>
            </a:r>
            <a:r>
              <a:rPr lang="en-US" b="1" dirty="0" smtClean="0"/>
              <a:t>°C</a:t>
            </a:r>
            <a:r>
              <a:rPr lang="ru-RU" b="1" dirty="0" smtClean="0"/>
              <a:t>)</a:t>
            </a:r>
          </a:p>
          <a:p>
            <a:pPr>
              <a:buFontTx/>
              <a:buChar char="-"/>
            </a:pPr>
            <a:endParaRPr lang="ru-RU" b="1" dirty="0" smtClean="0"/>
          </a:p>
        </p:txBody>
      </p:sp>
      <p:sp>
        <p:nvSpPr>
          <p:cNvPr id="5" name="Нижний колонтитул 4"/>
          <p:cNvSpPr>
            <a:spLocks noGrp="1"/>
          </p:cNvSpPr>
          <p:nvPr>
            <p:ph type="ftr" sz="quarter" idx="11"/>
          </p:nvPr>
        </p:nvSpPr>
        <p:spPr/>
        <p:txBody>
          <a:bodyPr/>
          <a:lstStyle/>
          <a:p>
            <a:r>
              <a:rPr lang="ru-RU" smtClean="0"/>
              <a:t>г. Казань,  7 сентября  2016</a:t>
            </a:r>
            <a:endParaRPr lang="en-US"/>
          </a:p>
        </p:txBody>
      </p:sp>
      <p:sp>
        <p:nvSpPr>
          <p:cNvPr id="6" name="Номер слайда 5"/>
          <p:cNvSpPr>
            <a:spLocks noGrp="1"/>
          </p:cNvSpPr>
          <p:nvPr>
            <p:ph type="sldNum" sz="quarter" idx="12"/>
          </p:nvPr>
        </p:nvSpPr>
        <p:spPr/>
        <p:txBody>
          <a:bodyPr/>
          <a:lstStyle/>
          <a:p>
            <a:fld id="{57AF16DE-A0D5-4438-950F-5B1E159C2C28}" type="slidenum">
              <a:rPr lang="en-US" smtClean="0"/>
              <a:pPr/>
              <a:t>38</a:t>
            </a:fld>
            <a:endParaRPr lang="en-US"/>
          </a:p>
        </p:txBody>
      </p:sp>
      <p:pic>
        <p:nvPicPr>
          <p:cNvPr id="9" name="Содержимое 8" descr="Image result for северная и южная корея карты"/>
          <p:cNvPicPr>
            <a:picLocks noGrp="1"/>
          </p:cNvPicPr>
          <p:nvPr>
            <p:ph idx="1"/>
          </p:nvPr>
        </p:nvPicPr>
        <p:blipFill>
          <a:blip r:embed="rId3" cstate="print"/>
          <a:srcRect/>
          <a:stretch>
            <a:fillRect/>
          </a:stretch>
        </p:blipFill>
        <p:spPr bwMode="auto">
          <a:xfrm>
            <a:off x="4826190" y="1577181"/>
            <a:ext cx="3438144" cy="39624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«Капиталистические» Южная Корея и Япония</a:t>
            </a:r>
            <a:endParaRPr lang="ru-RU" b="1" dirty="0"/>
          </a:p>
        </p:txBody>
      </p:sp>
      <p:sp>
        <p:nvSpPr>
          <p:cNvPr id="3" name="Содержимое 2"/>
          <p:cNvSpPr>
            <a:spLocks noGrp="1"/>
          </p:cNvSpPr>
          <p:nvPr>
            <p:ph idx="1"/>
          </p:nvPr>
        </p:nvSpPr>
        <p:spPr/>
        <p:txBody>
          <a:bodyPr>
            <a:normAutofit fontScale="85000" lnSpcReduction="10000"/>
          </a:bodyPr>
          <a:lstStyle/>
          <a:p>
            <a:r>
              <a:rPr lang="ru-RU" b="1" dirty="0" smtClean="0"/>
              <a:t>Общенациональные планы и программы развития с </a:t>
            </a:r>
            <a:r>
              <a:rPr lang="ru-RU" b="1" dirty="0" err="1" smtClean="0"/>
              <a:t>госресурсами</a:t>
            </a:r>
            <a:r>
              <a:rPr lang="ru-RU" b="1" dirty="0" smtClean="0"/>
              <a:t> </a:t>
            </a:r>
            <a:r>
              <a:rPr lang="ru-RU" b="1" dirty="0" smtClean="0"/>
              <a:t>(адаптивное планирование) в Японии </a:t>
            </a:r>
          </a:p>
          <a:p>
            <a:r>
              <a:rPr lang="ru-RU" b="1" dirty="0" smtClean="0"/>
              <a:t>Институт пожизненного найма в Японии</a:t>
            </a:r>
          </a:p>
          <a:p>
            <a:r>
              <a:rPr lang="ru-RU" b="1" dirty="0" smtClean="0"/>
              <a:t>Государство как «совладелец» японского </a:t>
            </a:r>
            <a:r>
              <a:rPr lang="ru-RU" b="1" dirty="0" smtClean="0"/>
              <a:t>бизнеса</a:t>
            </a:r>
          </a:p>
          <a:p>
            <a:r>
              <a:rPr lang="ru-RU" b="1" dirty="0" smtClean="0"/>
              <a:t>Корейские </a:t>
            </a:r>
            <a:r>
              <a:rPr lang="ru-RU" b="1" dirty="0" err="1" smtClean="0"/>
              <a:t>чеболи</a:t>
            </a:r>
            <a:r>
              <a:rPr lang="ru-RU" b="1" dirty="0" smtClean="0"/>
              <a:t> как форма экономической организации</a:t>
            </a:r>
            <a:endParaRPr lang="ru-RU" b="1" dirty="0" smtClean="0"/>
          </a:p>
          <a:p>
            <a:r>
              <a:rPr lang="ru-RU" b="1" dirty="0" smtClean="0"/>
              <a:t>Самоидентификация этих стран как «коллективистских»  и «</a:t>
            </a:r>
            <a:r>
              <a:rPr lang="ru-RU" b="1" dirty="0" err="1" smtClean="0"/>
              <a:t>незападных</a:t>
            </a:r>
            <a:r>
              <a:rPr lang="ru-RU" b="1" dirty="0" smtClean="0"/>
              <a:t>»</a:t>
            </a:r>
          </a:p>
          <a:p>
            <a:r>
              <a:rPr lang="ru-RU" b="1" dirty="0" err="1" smtClean="0"/>
              <a:t>Представленность</a:t>
            </a:r>
            <a:r>
              <a:rPr lang="ru-RU" b="1" dirty="0" smtClean="0"/>
              <a:t> института условной верховной собственности (не </a:t>
            </a:r>
            <a:r>
              <a:rPr lang="en-US" b="1" dirty="0" smtClean="0"/>
              <a:t>private </a:t>
            </a:r>
            <a:r>
              <a:rPr lang="ru-RU" b="1" dirty="0" smtClean="0"/>
              <a:t>и не</a:t>
            </a:r>
            <a:r>
              <a:rPr lang="en-US" b="1" dirty="0" smtClean="0"/>
              <a:t>  public)</a:t>
            </a:r>
            <a:r>
              <a:rPr lang="ru-RU" b="1" dirty="0" smtClean="0"/>
              <a:t> </a:t>
            </a:r>
            <a:endParaRPr lang="ru-RU" b="1" dirty="0" smtClean="0"/>
          </a:p>
          <a:p>
            <a:endParaRPr lang="ru-RU" dirty="0" smtClean="0"/>
          </a:p>
          <a:p>
            <a:endParaRPr lang="ru-RU"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39</a:t>
            </a:fld>
            <a:endParaRPr lang="en-US"/>
          </a:p>
        </p:txBody>
      </p:sp>
      <p:sp>
        <p:nvSpPr>
          <p:cNvPr id="6" name="Рисунок 5"/>
          <p:cNvSpPr>
            <a:spLocks noGrp="1"/>
          </p:cNvSpPr>
          <p:nvPr>
            <p:ph type="pic" sz="quarter" idx="13"/>
          </p:nvPr>
        </p:nvSpPr>
        <p:spPr/>
      </p:sp>
      <p:pic>
        <p:nvPicPr>
          <p:cNvPr id="2050" name="Picture 2" descr="C:\Users\Светлана\Documents\Картинки\социум мира.jpg"/>
          <p:cNvPicPr>
            <a:picLocks noChangeAspect="1" noChangeArrowheads="1"/>
          </p:cNvPicPr>
          <p:nvPr/>
        </p:nvPicPr>
        <p:blipFill>
          <a:blip r:embed="rId2" cstate="print"/>
          <a:srcRect/>
          <a:stretch>
            <a:fillRect/>
          </a:stretch>
        </p:blipFill>
        <p:spPr bwMode="auto">
          <a:xfrm>
            <a:off x="209232" y="2209800"/>
            <a:ext cx="1706563" cy="336082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1126" y="2430379"/>
            <a:ext cx="6292516" cy="1398494"/>
          </a:xfrm>
        </p:spPr>
        <p:txBody>
          <a:bodyPr/>
          <a:lstStyle/>
          <a:p>
            <a:r>
              <a:rPr lang="ru-RU" b="1" dirty="0" smtClean="0">
                <a:solidFill>
                  <a:srgbClr val="FF0000"/>
                </a:solidFill>
              </a:rPr>
              <a:t>Кто мы и какие мы,</a:t>
            </a:r>
            <a:endParaRPr lang="ru-RU" b="1" dirty="0">
              <a:solidFill>
                <a:srgbClr val="FF0000"/>
              </a:solidFill>
            </a:endParaRPr>
          </a:p>
        </p:txBody>
      </p:sp>
      <p:sp>
        <p:nvSpPr>
          <p:cNvPr id="3" name="Текст 2"/>
          <p:cNvSpPr>
            <a:spLocks noGrp="1"/>
          </p:cNvSpPr>
          <p:nvPr>
            <p:ph type="body" idx="1"/>
          </p:nvPr>
        </p:nvSpPr>
        <p:spPr>
          <a:xfrm>
            <a:off x="1191126" y="4164014"/>
            <a:ext cx="5985121" cy="1320800"/>
          </a:xfrm>
        </p:spPr>
        <p:txBody>
          <a:bodyPr>
            <a:noAutofit/>
          </a:bodyPr>
          <a:lstStyle/>
          <a:p>
            <a:r>
              <a:rPr lang="ru-RU" sz="2400" b="1" dirty="0" smtClean="0"/>
              <a:t>или почему  институционально-эволюционная теория  может помочь в ответе на этот вопрос</a:t>
            </a:r>
            <a:endParaRPr lang="ru-RU" sz="2400" b="1"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516835"/>
            <a:ext cx="6508377" cy="1143000"/>
          </a:xfrm>
        </p:spPr>
        <p:txBody>
          <a:bodyPr/>
          <a:lstStyle/>
          <a:p>
            <a:r>
              <a:rPr lang="ru-RU" b="1" dirty="0" smtClean="0"/>
              <a:t>Почему?</a:t>
            </a:r>
            <a:endParaRPr lang="ru-RU" b="1" dirty="0"/>
          </a:p>
        </p:txBody>
      </p:sp>
      <p:sp>
        <p:nvSpPr>
          <p:cNvPr id="3" name="Содержимое 2"/>
          <p:cNvSpPr>
            <a:spLocks noGrp="1"/>
          </p:cNvSpPr>
          <p:nvPr>
            <p:ph idx="1"/>
          </p:nvPr>
        </p:nvSpPr>
        <p:spPr>
          <a:xfrm>
            <a:off x="457198" y="1918252"/>
            <a:ext cx="7799295" cy="4317241"/>
          </a:xfrm>
        </p:spPr>
        <p:txBody>
          <a:bodyPr>
            <a:noAutofit/>
          </a:bodyPr>
          <a:lstStyle/>
          <a:p>
            <a:r>
              <a:rPr lang="ru-RU" sz="2400" dirty="0" smtClean="0"/>
              <a:t>История любого государства начинается со стадии оседлого аграрного производства, для которого климат  играет определяющую роль. Формируются первичные базовые институты («социальные технологии»). климатическое единство влечет за собой многие другие последствия. Очень рано оно начинает готовить почву для утверждения схожих между со­бой аграрных </a:t>
            </a:r>
            <a:r>
              <a:rPr lang="ru-RU" sz="2400" dirty="0" smtClean="0"/>
              <a:t>цивилизаций». </a:t>
            </a:r>
            <a:r>
              <a:rPr lang="ru-RU" sz="2400" dirty="0" smtClean="0"/>
              <a:t>Причем начало этого процесса, как </a:t>
            </a:r>
            <a:r>
              <a:rPr lang="ru-RU" sz="2400" dirty="0" smtClean="0"/>
              <a:t>правило</a:t>
            </a:r>
            <a:r>
              <a:rPr lang="ru-RU" sz="2400" dirty="0" smtClean="0"/>
              <a:t>, уходит в доисторические времена. </a:t>
            </a:r>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516835"/>
            <a:ext cx="6508377" cy="1143000"/>
          </a:xfrm>
        </p:spPr>
        <p:txBody>
          <a:bodyPr/>
          <a:lstStyle/>
          <a:p>
            <a:r>
              <a:rPr lang="ru-RU" b="1" dirty="0" smtClean="0"/>
              <a:t>Почему? </a:t>
            </a:r>
            <a:r>
              <a:rPr lang="ru-RU" b="1" dirty="0" smtClean="0"/>
              <a:t>- 2</a:t>
            </a:r>
            <a:endParaRPr lang="ru-RU" b="1" dirty="0"/>
          </a:p>
        </p:txBody>
      </p:sp>
      <p:sp>
        <p:nvSpPr>
          <p:cNvPr id="3" name="Содержимое 2"/>
          <p:cNvSpPr>
            <a:spLocks noGrp="1"/>
          </p:cNvSpPr>
          <p:nvPr>
            <p:ph idx="1"/>
          </p:nvPr>
        </p:nvSpPr>
        <p:spPr>
          <a:xfrm>
            <a:off x="457199" y="1918252"/>
            <a:ext cx="7285384" cy="4317241"/>
          </a:xfrm>
        </p:spPr>
        <p:txBody>
          <a:bodyPr>
            <a:noAutofit/>
          </a:bodyPr>
          <a:lstStyle/>
          <a:p>
            <a:r>
              <a:rPr lang="ru-RU" sz="2400" dirty="0" smtClean="0"/>
              <a:t>Переход </a:t>
            </a:r>
            <a:r>
              <a:rPr lang="ru-RU" sz="2400" dirty="0" smtClean="0"/>
              <a:t>к последующим стадиям общественного развития не </a:t>
            </a:r>
            <a:r>
              <a:rPr lang="ru-RU" sz="2400" dirty="0" smtClean="0"/>
              <a:t>отменяет, </a:t>
            </a:r>
            <a:r>
              <a:rPr lang="ru-RU" sz="2400" dirty="0" smtClean="0"/>
              <a:t>но </a:t>
            </a:r>
            <a:r>
              <a:rPr lang="ru-RU" sz="2400" dirty="0" smtClean="0"/>
              <a:t>впитывает </a:t>
            </a:r>
            <a:r>
              <a:rPr lang="ru-RU" sz="2400" dirty="0" smtClean="0"/>
              <a:t>в себя институциональные достижения предыдущих эпох – см. механизмы </a:t>
            </a:r>
            <a:r>
              <a:rPr lang="ru-RU" sz="2400" i="1" dirty="0" smtClean="0"/>
              <a:t>кумулятивной причинности </a:t>
            </a:r>
            <a:r>
              <a:rPr lang="ru-RU" sz="2400" dirty="0" smtClean="0"/>
              <a:t>(Т. Веблен),</a:t>
            </a:r>
            <a:r>
              <a:rPr lang="ru-RU" sz="2400" i="1" dirty="0" smtClean="0"/>
              <a:t> </a:t>
            </a:r>
            <a:r>
              <a:rPr lang="en-US" sz="2400" i="1" dirty="0" smtClean="0"/>
              <a:t>path dependence </a:t>
            </a:r>
            <a:r>
              <a:rPr lang="ru-RU" sz="2400" dirty="0" smtClean="0"/>
              <a:t>(П. Дэвид, П. Пирсон, С. </a:t>
            </a:r>
            <a:r>
              <a:rPr lang="ru-RU" sz="2400" dirty="0" err="1" smtClean="0"/>
              <a:t>Лейбовиц</a:t>
            </a:r>
            <a:r>
              <a:rPr lang="ru-RU" sz="2400" dirty="0" smtClean="0"/>
              <a:t>, С. Марголис и др.)</a:t>
            </a:r>
            <a:r>
              <a:rPr lang="ru-RU" sz="2400" i="1" dirty="0" smtClean="0"/>
              <a:t>, эффекты блокировки </a:t>
            </a:r>
            <a:r>
              <a:rPr lang="ru-RU" sz="2400" dirty="0" smtClean="0"/>
              <a:t>(Д. Норт), </a:t>
            </a:r>
            <a:r>
              <a:rPr lang="ru-RU" sz="2400" i="1" dirty="0" smtClean="0"/>
              <a:t> </a:t>
            </a:r>
            <a:r>
              <a:rPr lang="ru-RU" sz="2400" i="1" dirty="0" err="1" smtClean="0"/>
              <a:t>социокультурной</a:t>
            </a:r>
            <a:r>
              <a:rPr lang="ru-RU" sz="2400" i="1" dirty="0" smtClean="0"/>
              <a:t> эволюции</a:t>
            </a:r>
            <a:r>
              <a:rPr lang="ru-RU" sz="2400" dirty="0" smtClean="0"/>
              <a:t> (Дж. и Г. </a:t>
            </a:r>
            <a:r>
              <a:rPr lang="ru-RU" sz="2400" dirty="0" err="1" smtClean="0"/>
              <a:t>Ленски</a:t>
            </a:r>
            <a:r>
              <a:rPr lang="ru-RU" sz="2400" dirty="0" smtClean="0"/>
              <a:t>) и др.  </a:t>
            </a:r>
            <a:endParaRPr lang="ru-RU" sz="2400"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361016"/>
            <a:ext cx="6508377" cy="1034647"/>
          </a:xfrm>
        </p:spPr>
        <p:txBody>
          <a:bodyPr/>
          <a:lstStyle/>
          <a:p>
            <a:r>
              <a:rPr lang="ru-RU" b="1" dirty="0" smtClean="0"/>
              <a:t>Почему? - 3 </a:t>
            </a:r>
            <a:endParaRPr lang="ru-RU" b="1" dirty="0"/>
          </a:p>
        </p:txBody>
      </p:sp>
      <p:sp>
        <p:nvSpPr>
          <p:cNvPr id="3" name="Содержимое 2"/>
          <p:cNvSpPr>
            <a:spLocks noGrp="1"/>
          </p:cNvSpPr>
          <p:nvPr>
            <p:ph idx="1"/>
          </p:nvPr>
        </p:nvSpPr>
        <p:spPr>
          <a:xfrm>
            <a:off x="601579" y="1395664"/>
            <a:ext cx="6954253" cy="4960686"/>
          </a:xfrm>
        </p:spPr>
        <p:txBody>
          <a:bodyPr>
            <a:normAutofit fontScale="92500"/>
          </a:bodyPr>
          <a:lstStyle/>
          <a:p>
            <a:r>
              <a:rPr lang="ru-RU" dirty="0" smtClean="0"/>
              <a:t>: «Среди странностей жизни есть и такая: люди со временем научились почти инстинктивно учитывать свой опыт. Их поведение адаптивно. Мы не блуждаем беспорядочно, а идем проторенной дорогой, и то, с чем мы столкнулись прежде, определяет наш выбор в будущем, когда мы оказываемся на развилке. Это происходит сно­ва и снова»  (</a:t>
            </a:r>
            <a:r>
              <a:rPr lang="ru-RU" i="1" dirty="0" err="1" smtClean="0"/>
              <a:t>Фергюсон</a:t>
            </a:r>
            <a:r>
              <a:rPr lang="ru-RU" i="1" dirty="0" smtClean="0"/>
              <a:t> Н. </a:t>
            </a:r>
            <a:r>
              <a:rPr lang="ru-RU" dirty="0" smtClean="0"/>
              <a:t>Цивилизация: чем Запад отличается от остального мира. М.: АСТ: CORPUS, 2014).  </a:t>
            </a:r>
          </a:p>
          <a:p>
            <a:r>
              <a:rPr lang="ru-RU" dirty="0" smtClean="0"/>
              <a:t> Множащиеся подобные исследования оставляют все меньше сомнений в том, что исторически укорененные режимы и институты оказывают сильнейшее отложенное влияние на современное состояние дел в различных сообществах, и странам не так легко уйти от своего про­шлого. </a:t>
            </a:r>
            <a:endParaRPr lang="ru-RU"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812" y="361016"/>
            <a:ext cx="6508377" cy="1143000"/>
          </a:xfrm>
        </p:spPr>
        <p:txBody>
          <a:bodyPr/>
          <a:lstStyle/>
          <a:p>
            <a:r>
              <a:rPr lang="ru-RU" sz="2800" b="1" dirty="0" smtClean="0"/>
              <a:t>Необратимость</a:t>
            </a:r>
            <a:br>
              <a:rPr lang="ru-RU" sz="2800" b="1" dirty="0" smtClean="0"/>
            </a:br>
            <a:r>
              <a:rPr lang="ru-RU" sz="2800" b="1" dirty="0" smtClean="0"/>
              <a:t>«стрелы времени» (А. Эддингтон)</a:t>
            </a:r>
            <a:endParaRPr lang="ru-RU" sz="2800" b="1"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43</a:t>
            </a:fld>
            <a:endParaRPr lang="en-US"/>
          </a:p>
        </p:txBody>
      </p:sp>
      <p:pic>
        <p:nvPicPr>
          <p:cNvPr id="10" name="Содержимое 9" descr="0_933fe_7bbd55a9_XL.jpg"/>
          <p:cNvPicPr>
            <a:picLocks noGrp="1" noChangeAspect="1"/>
          </p:cNvPicPr>
          <p:nvPr>
            <p:ph idx="1"/>
          </p:nvPr>
        </p:nvPicPr>
        <p:blipFill>
          <a:blip r:embed="rId3" cstate="print"/>
          <a:stretch>
            <a:fillRect/>
          </a:stretch>
        </p:blipFill>
        <p:spPr>
          <a:xfrm>
            <a:off x="1974619" y="1723103"/>
            <a:ext cx="4428519" cy="4428519"/>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Упрощение или…? </a:t>
            </a:r>
            <a:endParaRPr lang="ru-RU" b="1" dirty="0"/>
          </a:p>
        </p:txBody>
      </p:sp>
      <p:sp>
        <p:nvSpPr>
          <p:cNvPr id="3" name="Содержимое 2"/>
          <p:cNvSpPr>
            <a:spLocks noGrp="1"/>
          </p:cNvSpPr>
          <p:nvPr>
            <p:ph idx="1"/>
          </p:nvPr>
        </p:nvSpPr>
        <p:spPr>
          <a:xfrm>
            <a:off x="4681330" y="2209800"/>
            <a:ext cx="4005470" cy="3916363"/>
          </a:xfrm>
        </p:spPr>
        <p:txBody>
          <a:bodyPr/>
          <a:lstStyle/>
          <a:p>
            <a:r>
              <a:rPr lang="ru-RU" dirty="0" smtClean="0"/>
              <a:t>«Чем проще наша картина внешнего мира и чем больше фактов она охватывает, тем сильнее отражает она в наших умах гармонию Вселенной</a:t>
            </a:r>
            <a:r>
              <a:rPr lang="en-US" dirty="0" smtClean="0"/>
              <a:t>» (</a:t>
            </a:r>
            <a:r>
              <a:rPr lang="ru-RU" dirty="0" smtClean="0"/>
              <a:t>Эйнштейн</a:t>
            </a:r>
            <a:r>
              <a:rPr lang="en-US" dirty="0" smtClean="0"/>
              <a:t>, 2003:190). </a:t>
            </a:r>
            <a:endParaRPr lang="ru-RU" dirty="0" smtClean="0"/>
          </a:p>
          <a:p>
            <a:endParaRPr lang="ru-RU" dirty="0"/>
          </a:p>
        </p:txBody>
      </p:sp>
      <p:sp>
        <p:nvSpPr>
          <p:cNvPr id="4" name="Нижний колонтитул 3"/>
          <p:cNvSpPr>
            <a:spLocks noGrp="1"/>
          </p:cNvSpPr>
          <p:nvPr>
            <p:ph type="ftr" sz="quarter" idx="11"/>
          </p:nvPr>
        </p:nvSpPr>
        <p:spPr>
          <a:xfrm>
            <a:off x="269875" y="6356350"/>
            <a:ext cx="2463386" cy="365125"/>
          </a:xfrm>
        </p:spPr>
        <p:txBody>
          <a:bodyPr/>
          <a:lstStyle/>
          <a:p>
            <a:r>
              <a:rPr lang="ru-RU" smtClean="0"/>
              <a:t>г. Казань,  7 сентября  2016</a:t>
            </a:r>
            <a:endParaRPr lang="en-US" dirty="0"/>
          </a:p>
        </p:txBody>
      </p:sp>
      <p:sp>
        <p:nvSpPr>
          <p:cNvPr id="5" name="Номер слайда 4"/>
          <p:cNvSpPr>
            <a:spLocks noGrp="1"/>
          </p:cNvSpPr>
          <p:nvPr>
            <p:ph type="sldNum" sz="quarter" idx="12"/>
          </p:nvPr>
        </p:nvSpPr>
        <p:spPr/>
        <p:txBody>
          <a:bodyPr/>
          <a:lstStyle/>
          <a:p>
            <a:fld id="{57AF16DE-A0D5-4438-950F-5B1E159C2C28}" type="slidenum">
              <a:rPr lang="en-US" smtClean="0"/>
              <a:pPr/>
              <a:t>44</a:t>
            </a:fld>
            <a:endParaRPr lang="en-US"/>
          </a:p>
        </p:txBody>
      </p:sp>
      <p:pic>
        <p:nvPicPr>
          <p:cNvPr id="1028" name="Picture 4" descr="http://st-im.kinopoisk.ru/im/kadr/1/8/2/kinopoisk.ru-Albert-Einstein-1820712.jpg"/>
          <p:cNvPicPr>
            <a:picLocks noChangeAspect="1" noChangeArrowheads="1"/>
          </p:cNvPicPr>
          <p:nvPr/>
        </p:nvPicPr>
        <p:blipFill>
          <a:blip r:embed="rId2" cstate="print"/>
          <a:srcRect/>
          <a:stretch>
            <a:fillRect/>
          </a:stretch>
        </p:blipFill>
        <p:spPr bwMode="auto">
          <a:xfrm>
            <a:off x="331694" y="2334109"/>
            <a:ext cx="3882497" cy="3470343"/>
          </a:xfrm>
          <a:prstGeom prst="rect">
            <a:avLst/>
          </a:prstGeom>
          <a:noFill/>
        </p:spPr>
      </p:pic>
      <p:sp>
        <p:nvSpPr>
          <p:cNvPr id="9" name="Рисунок 8"/>
          <p:cNvSpPr>
            <a:spLocks noGrp="1"/>
          </p:cNvSpPr>
          <p:nvPr>
            <p:ph type="pic" sz="quarter" idx="13"/>
          </p:nvPr>
        </p:nvSpPr>
        <p:spPr/>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География, институты и экономический рост </a:t>
            </a:r>
            <a:endParaRPr lang="ru-RU" b="1" dirty="0"/>
          </a:p>
        </p:txBody>
      </p:sp>
      <p:sp>
        <p:nvSpPr>
          <p:cNvPr id="3" name="Содержимое 2"/>
          <p:cNvSpPr>
            <a:spLocks noGrp="1"/>
          </p:cNvSpPr>
          <p:nvPr>
            <p:ph idx="1"/>
          </p:nvPr>
        </p:nvSpPr>
        <p:spPr/>
        <p:txBody>
          <a:bodyPr>
            <a:normAutofit lnSpcReduction="10000"/>
          </a:bodyPr>
          <a:lstStyle/>
          <a:p>
            <a:r>
              <a:rPr lang="ru-RU" dirty="0" smtClean="0"/>
              <a:t>Помимо необходимости ответов на фундаментальные вопросы относительно соотношения географии и институтов в развитии разных стран, существует практический запрос на такого рода исследования, в том числе и в нашей стране. Известные дебаты  о том, «почему Россия не Америка» и насколько «география виновата в том, что у нас такие институты» (обстоятельный обзор соответствующих работ представлен в: Миронов, 2014)  затрудняют обоснование направлений эффективной экономической политики. </a:t>
            </a:r>
          </a:p>
          <a:p>
            <a:endParaRPr lang="ru-RU"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361016"/>
            <a:ext cx="6508377" cy="1143000"/>
          </a:xfrm>
        </p:spPr>
        <p:txBody>
          <a:bodyPr/>
          <a:lstStyle/>
          <a:p>
            <a:r>
              <a:rPr lang="ru-RU" b="1" dirty="0" smtClean="0"/>
              <a:t>Роль  географии</a:t>
            </a:r>
            <a:endParaRPr lang="ru-RU" b="1" dirty="0"/>
          </a:p>
        </p:txBody>
      </p:sp>
      <p:sp>
        <p:nvSpPr>
          <p:cNvPr id="3" name="Содержимое 2"/>
          <p:cNvSpPr>
            <a:spLocks noGrp="1"/>
          </p:cNvSpPr>
          <p:nvPr>
            <p:ph idx="1"/>
          </p:nvPr>
        </p:nvSpPr>
        <p:spPr>
          <a:xfrm>
            <a:off x="457199" y="1504016"/>
            <a:ext cx="6508377" cy="4622147"/>
          </a:xfrm>
        </p:spPr>
        <p:txBody>
          <a:bodyPr>
            <a:normAutofit fontScale="92500" lnSpcReduction="10000"/>
          </a:bodyPr>
          <a:lstStyle/>
          <a:p>
            <a:r>
              <a:rPr lang="ru-RU" dirty="0" smtClean="0"/>
              <a:t>«</a:t>
            </a:r>
            <a:r>
              <a:rPr lang="ru-RU" sz="2400" dirty="0" smtClean="0"/>
              <a:t>Этот мир с размытыми границами, густонаселенный и разнообразный …представляет собой нечто единое благодаря живущим в нем людям, благодаря сплаву различных исторических пластов. Но нельзя сбрасывать со счетов и такой мощный объединительный фактор, действующий наряду с социальным, но на более тесном пространстве, как климат, решительно приводящий к общему знаменателю ландшафты и жизненные устои» </a:t>
            </a:r>
          </a:p>
          <a:p>
            <a:pPr algn="r">
              <a:buNone/>
            </a:pPr>
            <a:r>
              <a:rPr lang="ru-RU" dirty="0" err="1" smtClean="0"/>
              <a:t>Фернан</a:t>
            </a:r>
            <a:r>
              <a:rPr lang="ru-RU" dirty="0" smtClean="0"/>
              <a:t> </a:t>
            </a:r>
            <a:r>
              <a:rPr lang="ru-RU" dirty="0" err="1" smtClean="0"/>
              <a:t>Бродель</a:t>
            </a:r>
            <a:endParaRPr lang="ru-RU"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Практические  выводы</a:t>
            </a:r>
            <a:endParaRPr lang="ru-RU" b="1" dirty="0"/>
          </a:p>
        </p:txBody>
      </p:sp>
      <p:sp>
        <p:nvSpPr>
          <p:cNvPr id="3" name="Текст 2"/>
          <p:cNvSpPr>
            <a:spLocks noGrp="1"/>
          </p:cNvSpPr>
          <p:nvPr>
            <p:ph type="body" idx="1"/>
          </p:nvPr>
        </p:nvSpPr>
        <p:spPr/>
        <p:txBody>
          <a:bodyPr/>
          <a:lstStyle/>
          <a:p>
            <a:endParaRPr lang="ru-RU"/>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 роли серьезной экономической науки</a:t>
            </a:r>
            <a:endParaRPr lang="ru-RU" b="1" dirty="0"/>
          </a:p>
        </p:txBody>
      </p:sp>
      <p:sp>
        <p:nvSpPr>
          <p:cNvPr id="3" name="Содержимое 2"/>
          <p:cNvSpPr>
            <a:spLocks noGrp="1"/>
          </p:cNvSpPr>
          <p:nvPr>
            <p:ph idx="1"/>
          </p:nvPr>
        </p:nvSpPr>
        <p:spPr/>
        <p:txBody>
          <a:bodyPr>
            <a:normAutofit lnSpcReduction="10000"/>
          </a:bodyPr>
          <a:lstStyle/>
          <a:p>
            <a:r>
              <a:rPr lang="ru-RU" sz="2800" dirty="0" smtClean="0"/>
              <a:t>«Я смею утверждать, что все ограничения во времени сдерживают развитие экономической мысли. Экономисты стали жертвой привычки служить самым непосредственным нуждам и современным правительствам»</a:t>
            </a:r>
          </a:p>
          <a:p>
            <a:pPr algn="r">
              <a:buNone/>
            </a:pPr>
            <a:r>
              <a:rPr lang="ru-RU" dirty="0" err="1" smtClean="0"/>
              <a:t>Фернан</a:t>
            </a:r>
            <a:r>
              <a:rPr lang="ru-RU" dirty="0" smtClean="0"/>
              <a:t> </a:t>
            </a:r>
            <a:r>
              <a:rPr lang="ru-RU" dirty="0" err="1" smtClean="0"/>
              <a:t>Бродель</a:t>
            </a:r>
            <a:endParaRPr lang="ru-RU"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199" y="546847"/>
            <a:ext cx="6508377" cy="1510553"/>
          </a:xfrm>
        </p:spPr>
        <p:txBody>
          <a:bodyPr/>
          <a:lstStyle/>
          <a:p>
            <a:r>
              <a:rPr lang="ru-RU" sz="2400" dirty="0" smtClean="0"/>
              <a:t/>
            </a:r>
            <a:br>
              <a:rPr lang="ru-RU" sz="2400" dirty="0" smtClean="0"/>
            </a:br>
            <a:r>
              <a:rPr lang="ru-RU" sz="2400" dirty="0" smtClean="0"/>
              <a:t/>
            </a:r>
            <a:br>
              <a:rPr lang="ru-RU" sz="2400" dirty="0" smtClean="0"/>
            </a:br>
            <a:r>
              <a:rPr lang="ru-RU" b="1" dirty="0" smtClean="0"/>
              <a:t/>
            </a:r>
            <a:br>
              <a:rPr lang="ru-RU" b="1" dirty="0" smtClean="0"/>
            </a:br>
            <a:r>
              <a:rPr lang="ru-RU" b="1" dirty="0" smtClean="0"/>
              <a:t>Институциональный дизайн (направленные изменения)</a:t>
            </a:r>
            <a:endParaRPr lang="ru-RU" b="1" dirty="0"/>
          </a:p>
        </p:txBody>
      </p:sp>
      <p:sp>
        <p:nvSpPr>
          <p:cNvPr id="3" name="Содержимое 2"/>
          <p:cNvSpPr>
            <a:spLocks noGrp="1"/>
          </p:cNvSpPr>
          <p:nvPr>
            <p:ph idx="1"/>
          </p:nvPr>
        </p:nvSpPr>
        <p:spPr>
          <a:xfrm>
            <a:off x="457198" y="2209800"/>
            <a:ext cx="4716381" cy="4146550"/>
          </a:xfrm>
        </p:spPr>
        <p:txBody>
          <a:bodyPr>
            <a:normAutofit fontScale="77500" lnSpcReduction="20000"/>
          </a:bodyPr>
          <a:lstStyle/>
          <a:p>
            <a:pPr>
              <a:buFontTx/>
              <a:buChar char="-"/>
            </a:pPr>
            <a:r>
              <a:rPr lang="ru-RU" sz="2800" b="1" dirty="0" smtClean="0"/>
              <a:t>Понимание устройства институциональной среды</a:t>
            </a:r>
          </a:p>
          <a:p>
            <a:pPr>
              <a:buFontTx/>
              <a:buChar char="-"/>
            </a:pPr>
            <a:r>
              <a:rPr lang="ru-RU" sz="2800" b="1" dirty="0" smtClean="0"/>
              <a:t>Умение </a:t>
            </a:r>
            <a:r>
              <a:rPr lang="ru-RU" sz="2800" b="1" dirty="0" err="1" smtClean="0"/>
              <a:t>квантифицировать</a:t>
            </a:r>
            <a:r>
              <a:rPr lang="ru-RU" sz="2800" b="1" dirty="0" smtClean="0"/>
              <a:t> институциональные                  изменения и изменения и их эффект («проектные организации В.М. </a:t>
            </a:r>
            <a:r>
              <a:rPr lang="ru-RU" sz="2800" b="1" dirty="0" err="1" smtClean="0"/>
              <a:t>Полтерович</a:t>
            </a:r>
            <a:r>
              <a:rPr lang="ru-RU" sz="2800" b="1" dirty="0" smtClean="0"/>
              <a:t>)</a:t>
            </a:r>
          </a:p>
          <a:p>
            <a:pPr>
              <a:buFontTx/>
              <a:buChar char="-"/>
            </a:pPr>
            <a:r>
              <a:rPr lang="ru-RU" sz="2800" b="1" dirty="0" smtClean="0"/>
              <a:t>Институциональный дизайнер как будущая профессия, работающие </a:t>
            </a:r>
            <a:r>
              <a:rPr lang="ru-RU" sz="2800" b="1" dirty="0" smtClean="0"/>
              <a:t>в («</a:t>
            </a:r>
            <a:r>
              <a:rPr lang="ru-RU" sz="2800" b="1" dirty="0" smtClean="0"/>
              <a:t>проектных организациях» по В.М</a:t>
            </a:r>
            <a:r>
              <a:rPr lang="ru-RU" sz="2800" b="1" dirty="0" smtClean="0"/>
              <a:t>. </a:t>
            </a:r>
            <a:r>
              <a:rPr lang="ru-RU" sz="2800" b="1" dirty="0" err="1" smtClean="0"/>
              <a:t>Полтеровичу</a:t>
            </a:r>
            <a:r>
              <a:rPr lang="ru-RU" sz="2800" b="1" dirty="0" smtClean="0"/>
              <a:t>)</a:t>
            </a:r>
            <a:endParaRPr lang="ru-RU" sz="2800" b="1" dirty="0" smtClean="0"/>
          </a:p>
          <a:p>
            <a:pPr>
              <a:buNone/>
            </a:pPr>
            <a:endParaRPr lang="ru-RU" sz="2600" b="1" dirty="0"/>
          </a:p>
        </p:txBody>
      </p:sp>
      <p:sp>
        <p:nvSpPr>
          <p:cNvPr id="4" name="Номер слайда 3"/>
          <p:cNvSpPr>
            <a:spLocks noGrp="1"/>
          </p:cNvSpPr>
          <p:nvPr>
            <p:ph type="sldNum" sz="quarter" idx="12"/>
          </p:nvPr>
        </p:nvSpPr>
        <p:spPr/>
        <p:txBody>
          <a:bodyPr/>
          <a:lstStyle/>
          <a:p>
            <a:fld id="{57AF16DE-A0D5-4438-950F-5B1E159C2C28}" type="slidenum">
              <a:rPr lang="en-US" smtClean="0"/>
              <a:pPr/>
              <a:t>49</a:t>
            </a:fld>
            <a:endParaRPr lang="en-US"/>
          </a:p>
        </p:txBody>
      </p:sp>
      <p:sp>
        <p:nvSpPr>
          <p:cNvPr id="5" name="Нижний колонтитул 4"/>
          <p:cNvSpPr>
            <a:spLocks noGrp="1"/>
          </p:cNvSpPr>
          <p:nvPr>
            <p:ph type="ftr" sz="quarter" idx="11"/>
          </p:nvPr>
        </p:nvSpPr>
        <p:spPr/>
        <p:txBody>
          <a:bodyPr/>
          <a:lstStyle/>
          <a:p>
            <a:r>
              <a:rPr lang="ru-RU" smtClean="0"/>
              <a:t>г. Казань,  7 сентября  2016</a:t>
            </a:r>
            <a:endParaRPr lang="en-US"/>
          </a:p>
        </p:txBody>
      </p:sp>
      <p:pic>
        <p:nvPicPr>
          <p:cNvPr id="6" name="Рисунок 5" descr="http://microstocker.com.ua/upload/image/fotos/big/070f5026ef668ef3ea74ad30689d86a7.jpg"/>
          <p:cNvPicPr/>
          <p:nvPr/>
        </p:nvPicPr>
        <p:blipFill>
          <a:blip r:embed="rId3" cstate="print"/>
          <a:srcRect/>
          <a:stretch>
            <a:fillRect/>
          </a:stretch>
        </p:blipFill>
        <p:spPr bwMode="auto">
          <a:xfrm>
            <a:off x="5524500" y="2209800"/>
            <a:ext cx="3238500" cy="3505200"/>
          </a:xfrm>
          <a:prstGeom prst="rect">
            <a:avLst/>
          </a:prstGeom>
          <a:noFill/>
          <a:ln w="9525">
            <a:noFill/>
            <a:miter lim="800000"/>
            <a:headEnd/>
            <a:tailEnd/>
          </a:ln>
        </p:spPr>
      </p:pic>
    </p:spTree>
    <p:extLst>
      <p:ext uri="{BB962C8B-B14F-4D97-AF65-F5344CB8AC3E}">
        <p14:creationId xmlns="" xmlns:p14="http://schemas.microsoft.com/office/powerpoint/2010/main" val="155972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342900"/>
            <a:ext cx="6508377" cy="1143000"/>
          </a:xfrm>
        </p:spPr>
        <p:txBody>
          <a:bodyPr/>
          <a:lstStyle/>
          <a:p>
            <a:r>
              <a:rPr lang="ru-RU" b="1" dirty="0" smtClean="0"/>
              <a:t>Что такое институты и что такое эволюция</a:t>
            </a:r>
            <a:endParaRPr lang="ru-RU" b="1" dirty="0"/>
          </a:p>
        </p:txBody>
      </p:sp>
      <p:sp>
        <p:nvSpPr>
          <p:cNvPr id="3" name="Содержимое 2"/>
          <p:cNvSpPr>
            <a:spLocks noGrp="1"/>
          </p:cNvSpPr>
          <p:nvPr>
            <p:ph idx="1"/>
          </p:nvPr>
        </p:nvSpPr>
        <p:spPr>
          <a:xfrm>
            <a:off x="174812" y="1485900"/>
            <a:ext cx="6508377" cy="3916363"/>
          </a:xfrm>
        </p:spPr>
        <p:txBody>
          <a:bodyPr>
            <a:normAutofit fontScale="92500"/>
          </a:bodyPr>
          <a:lstStyle/>
          <a:p>
            <a:r>
              <a:rPr lang="ru-RU" sz="2400" dirty="0" smtClean="0"/>
              <a:t>Институты – система формальных и неформальных правил, структурирующих общественные процессы</a:t>
            </a:r>
          </a:p>
          <a:p>
            <a:r>
              <a:rPr lang="ru-RU" sz="2400" dirty="0" smtClean="0"/>
              <a:t>Эволюция – естественный  процесс, при котором «прошлое имеет значение» и не может  игнорироваться </a:t>
            </a:r>
          </a:p>
          <a:p>
            <a:r>
              <a:rPr lang="ru-RU" sz="2400" dirty="0" smtClean="0"/>
              <a:t>Отличие естественной эволюции от социальной (экономической) –        наличие </a:t>
            </a:r>
            <a:r>
              <a:rPr lang="ru-RU" sz="2400" dirty="0" err="1" smtClean="0"/>
              <a:t>целеполагания</a:t>
            </a:r>
            <a:r>
              <a:rPr lang="ru-RU" sz="2400" dirty="0" smtClean="0"/>
              <a:t> субъектов         (нас с вами) </a:t>
            </a:r>
            <a:endParaRPr lang="ru-RU" sz="2400"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5</a:t>
            </a:fld>
            <a:endParaRPr lang="en-US"/>
          </a:p>
        </p:txBody>
      </p:sp>
      <p:pic>
        <p:nvPicPr>
          <p:cNvPr id="6" name="Рисунок 5" descr="Image result for спираль"/>
          <p:cNvPicPr/>
          <p:nvPr/>
        </p:nvPicPr>
        <p:blipFill>
          <a:blip r:embed="rId2" cstate="print"/>
          <a:srcRect/>
          <a:stretch>
            <a:fillRect/>
          </a:stretch>
        </p:blipFill>
        <p:spPr bwMode="auto">
          <a:xfrm>
            <a:off x="6181912" y="4150895"/>
            <a:ext cx="2772587" cy="257058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Пожелания успешной работы всем нам (формула успеха)</a:t>
            </a:r>
            <a:endParaRPr lang="ru-RU"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50</a:t>
            </a:fld>
            <a:endParaRPr lang="en-US"/>
          </a:p>
        </p:txBody>
      </p:sp>
      <p:pic>
        <p:nvPicPr>
          <p:cNvPr id="1026" name="Picture 2" descr="C:\Users\Светлана\Documents\Картинки\Формула производительности.jpg"/>
          <p:cNvPicPr>
            <a:picLocks noGrp="1" noChangeAspect="1" noChangeArrowheads="1"/>
          </p:cNvPicPr>
          <p:nvPr>
            <p:ph idx="1"/>
          </p:nvPr>
        </p:nvPicPr>
        <p:blipFill>
          <a:blip r:embed="rId2" cstate="print"/>
          <a:srcRect/>
          <a:stretch>
            <a:fillRect/>
          </a:stretch>
        </p:blipFill>
        <p:spPr bwMode="auto">
          <a:xfrm>
            <a:off x="457200" y="2297651"/>
            <a:ext cx="6508750" cy="3740661"/>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Благодарю </a:t>
            </a:r>
            <a:r>
              <a:rPr lang="ru-RU" smtClean="0"/>
              <a:t>за внимание!</a:t>
            </a:r>
            <a:endParaRPr lang="ru-RU" dirty="0"/>
          </a:p>
        </p:txBody>
      </p:sp>
      <p:sp>
        <p:nvSpPr>
          <p:cNvPr id="3" name="Текст 2"/>
          <p:cNvSpPr>
            <a:spLocks noGrp="1"/>
          </p:cNvSpPr>
          <p:nvPr>
            <p:ph type="body" idx="1"/>
          </p:nvPr>
        </p:nvSpPr>
        <p:spPr/>
        <p:txBody>
          <a:bodyPr/>
          <a:lstStyle/>
          <a:p>
            <a:endParaRPr lang="ru-RU"/>
          </a:p>
        </p:txBody>
      </p:sp>
      <p:sp>
        <p:nvSpPr>
          <p:cNvPr id="4" name="Номер слайда 3"/>
          <p:cNvSpPr>
            <a:spLocks noGrp="1"/>
          </p:cNvSpPr>
          <p:nvPr>
            <p:ph type="sldNum" sz="quarter" idx="12"/>
          </p:nvPr>
        </p:nvSpPr>
        <p:spPr/>
        <p:txBody>
          <a:bodyPr/>
          <a:lstStyle/>
          <a:p>
            <a:fld id="{57AF16DE-A0D5-4438-950F-5B1E159C2C28}" type="slidenum">
              <a:rPr lang="en-US" smtClean="0"/>
              <a:pPr/>
              <a:t>51</a:t>
            </a:fld>
            <a:endParaRPr lang="en-US"/>
          </a:p>
        </p:txBody>
      </p:sp>
      <p:sp>
        <p:nvSpPr>
          <p:cNvPr id="5" name="Рисунок 4"/>
          <p:cNvSpPr>
            <a:spLocks noGrp="1"/>
          </p:cNvSpPr>
          <p:nvPr>
            <p:ph type="pic" sz="quarter" idx="13"/>
          </p:nvPr>
        </p:nvSpPr>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Особенности институционально-эволюционной теории</a:t>
            </a:r>
            <a:endParaRPr lang="ru-RU" b="1" dirty="0"/>
          </a:p>
        </p:txBody>
      </p:sp>
      <p:sp>
        <p:nvSpPr>
          <p:cNvPr id="3" name="Содержимое 2"/>
          <p:cNvSpPr>
            <a:spLocks noGrp="1"/>
          </p:cNvSpPr>
          <p:nvPr>
            <p:ph idx="1"/>
          </p:nvPr>
        </p:nvSpPr>
        <p:spPr/>
        <p:txBody>
          <a:bodyPr>
            <a:normAutofit fontScale="92500" lnSpcReduction="20000"/>
          </a:bodyPr>
          <a:lstStyle/>
          <a:p>
            <a:r>
              <a:rPr lang="ru-RU" sz="2400" b="1" i="1" dirty="0" smtClean="0">
                <a:solidFill>
                  <a:srgbClr val="FF0000"/>
                </a:solidFill>
              </a:rPr>
              <a:t>Методологический институционализм </a:t>
            </a:r>
            <a:r>
              <a:rPr lang="ru-RU" sz="2400" dirty="0" smtClean="0"/>
              <a:t>вместо </a:t>
            </a:r>
            <a:r>
              <a:rPr lang="ru-RU" sz="2400" i="1" dirty="0" smtClean="0"/>
              <a:t>методологического индивидуализма </a:t>
            </a:r>
          </a:p>
          <a:p>
            <a:r>
              <a:rPr lang="ru-RU" sz="2400" i="1" dirty="0" smtClean="0"/>
              <a:t>Принятие во внимание </a:t>
            </a:r>
            <a:r>
              <a:rPr lang="ru-RU" sz="2400" i="1" dirty="0" err="1" smtClean="0"/>
              <a:t>укоренённости</a:t>
            </a:r>
            <a:r>
              <a:rPr lang="ru-RU" sz="2400" i="1" dirty="0" smtClean="0"/>
              <a:t> экономических институтов в социальной структуре </a:t>
            </a:r>
            <a:r>
              <a:rPr lang="en-US" sz="2400" i="1" dirty="0" smtClean="0"/>
              <a:t>(</a:t>
            </a:r>
            <a:r>
              <a:rPr lang="en-US" sz="2400" b="1" i="1" dirty="0" err="1" smtClean="0">
                <a:solidFill>
                  <a:srgbClr val="FF0000"/>
                </a:solidFill>
              </a:rPr>
              <a:t>e</a:t>
            </a:r>
            <a:r>
              <a:rPr lang="en-US" sz="2400" b="1" dirty="0" err="1" smtClean="0">
                <a:solidFill>
                  <a:srgbClr val="FF0000"/>
                </a:solidFill>
              </a:rPr>
              <a:t>mbeddednes</a:t>
            </a:r>
            <a:r>
              <a:rPr lang="en-US" sz="2400" dirty="0" err="1" smtClean="0">
                <a:solidFill>
                  <a:srgbClr val="FF0000"/>
                </a:solidFill>
              </a:rPr>
              <a:t>s</a:t>
            </a:r>
            <a:r>
              <a:rPr lang="ru-RU" sz="2400" dirty="0" smtClean="0"/>
              <a:t>)</a:t>
            </a:r>
            <a:endParaRPr lang="en-US" sz="2400" dirty="0" smtClean="0"/>
          </a:p>
          <a:p>
            <a:r>
              <a:rPr lang="en-US" sz="2400" b="1" dirty="0" smtClean="0">
                <a:solidFill>
                  <a:srgbClr val="FF0000"/>
                </a:solidFill>
              </a:rPr>
              <a:t>Path dependence </a:t>
            </a:r>
            <a:r>
              <a:rPr lang="ru-RU" sz="2400" dirty="0" smtClean="0"/>
              <a:t>(зависимость от предыдущего развития</a:t>
            </a:r>
            <a:r>
              <a:rPr lang="ru-RU" sz="2400" dirty="0" smtClean="0"/>
              <a:t>)</a:t>
            </a:r>
          </a:p>
          <a:p>
            <a:r>
              <a:rPr lang="ru-RU" sz="2400" b="1" dirty="0" smtClean="0">
                <a:solidFill>
                  <a:srgbClr val="FF0000"/>
                </a:solidFill>
              </a:rPr>
              <a:t>География</a:t>
            </a:r>
            <a:r>
              <a:rPr lang="ru-RU" sz="2400" dirty="0" smtClean="0"/>
              <a:t> (пространственный  фактор) становится </a:t>
            </a:r>
            <a:r>
              <a:rPr lang="ru-RU" sz="2400" dirty="0" smtClean="0"/>
              <a:t>реальным  «действующим лицом» в экономическом анализе</a:t>
            </a:r>
            <a:endParaRPr lang="ru-RU" sz="2400" dirty="0" smtClean="0"/>
          </a:p>
          <a:p>
            <a:endParaRPr lang="en-US" sz="2400" dirty="0" smtClean="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a:xfrm>
            <a:off x="5257800" y="612648"/>
            <a:ext cx="3429000" cy="457200"/>
          </a:xfrm>
        </p:spPr>
        <p:txBody>
          <a:bodyPr/>
          <a:lstStyle/>
          <a:p>
            <a:endParaRPr lang="ru-RU" dirty="0"/>
          </a:p>
        </p:txBody>
      </p:sp>
      <p:sp>
        <p:nvSpPr>
          <p:cNvPr id="3" name="Номер слайда 2"/>
          <p:cNvSpPr>
            <a:spLocks noGrp="1"/>
          </p:cNvSpPr>
          <p:nvPr>
            <p:ph type="sldNum" sz="quarter" idx="12"/>
          </p:nvPr>
        </p:nvSpPr>
        <p:spPr/>
        <p:txBody>
          <a:bodyPr/>
          <a:lstStyle/>
          <a:p>
            <a:fld id="{3E9576CA-F4BC-4790-8258-81EE01D16293}" type="slidenum">
              <a:rPr lang="ru-RU" smtClean="0"/>
              <a:pPr/>
              <a:t>7</a:t>
            </a:fld>
            <a:endParaRPr lang="ru-RU"/>
          </a:p>
        </p:txBody>
      </p:sp>
      <p:sp>
        <p:nvSpPr>
          <p:cNvPr id="860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397042" y="457200"/>
            <a:ext cx="7400925" cy="59556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0021" y="3429000"/>
            <a:ext cx="6406226" cy="1398494"/>
          </a:xfrm>
        </p:spPr>
        <p:txBody>
          <a:bodyPr/>
          <a:lstStyle/>
          <a:p>
            <a:r>
              <a:rPr lang="ru-RU" b="1" dirty="0" smtClean="0"/>
              <a:t>Институты, география и экономический рост</a:t>
            </a:r>
            <a:endParaRPr lang="ru-RU" b="1" dirty="0"/>
          </a:p>
        </p:txBody>
      </p:sp>
      <p:sp>
        <p:nvSpPr>
          <p:cNvPr id="3" name="Текст 2"/>
          <p:cNvSpPr>
            <a:spLocks noGrp="1"/>
          </p:cNvSpPr>
          <p:nvPr>
            <p:ph type="body" idx="1"/>
          </p:nvPr>
        </p:nvSpPr>
        <p:spPr/>
        <p:txBody>
          <a:bodyPr/>
          <a:lstStyle/>
          <a:p>
            <a:endParaRPr lang="ru-RU"/>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914400"/>
            <a:ext cx="6508377" cy="1143000"/>
          </a:xfrm>
        </p:spPr>
        <p:txBody>
          <a:bodyPr/>
          <a:lstStyle/>
          <a:p>
            <a:r>
              <a:rPr lang="ru-RU" b="1" dirty="0" smtClean="0"/>
              <a:t>Институты и экономический рост</a:t>
            </a:r>
            <a:r>
              <a:rPr lang="ru-RU" dirty="0" smtClean="0"/>
              <a:t/>
            </a:r>
            <a:br>
              <a:rPr lang="ru-RU" dirty="0" smtClean="0"/>
            </a:br>
            <a:endParaRPr lang="ru-RU" sz="2800" b="1" dirty="0"/>
          </a:p>
        </p:txBody>
      </p:sp>
      <p:sp>
        <p:nvSpPr>
          <p:cNvPr id="3" name="Содержимое 2"/>
          <p:cNvSpPr>
            <a:spLocks noGrp="1"/>
          </p:cNvSpPr>
          <p:nvPr>
            <p:ph idx="1"/>
          </p:nvPr>
        </p:nvSpPr>
        <p:spPr>
          <a:xfrm>
            <a:off x="457199" y="1624264"/>
            <a:ext cx="7134727" cy="4501900"/>
          </a:xfrm>
        </p:spPr>
        <p:txBody>
          <a:bodyPr>
            <a:noAutofit/>
          </a:bodyPr>
          <a:lstStyle/>
          <a:p>
            <a:r>
              <a:rPr lang="ru-RU" sz="2400" dirty="0" smtClean="0"/>
              <a:t>В неоклассике </a:t>
            </a:r>
            <a:r>
              <a:rPr lang="ru-RU" sz="2400" b="1" dirty="0" smtClean="0"/>
              <a:t>(ортодоксальной экономике) </a:t>
            </a:r>
            <a:r>
              <a:rPr lang="ru-RU" sz="2400" dirty="0" smtClean="0"/>
              <a:t>впервые  </a:t>
            </a:r>
            <a:r>
              <a:rPr lang="ru-RU" sz="2400" dirty="0" smtClean="0"/>
              <a:t>институты как внешний  по отношению экономическому росту   фактор, объясняющий </a:t>
            </a:r>
            <a:r>
              <a:rPr lang="ru-RU" sz="2400" dirty="0" err="1" smtClean="0"/>
              <a:t>межстрановые</a:t>
            </a:r>
            <a:r>
              <a:rPr lang="ru-RU" sz="2400" dirty="0" smtClean="0"/>
              <a:t>  различия, были рассмотрены  Дугласом </a:t>
            </a:r>
            <a:r>
              <a:rPr lang="ru-RU" sz="2400" dirty="0" err="1" smtClean="0"/>
              <a:t>Нортом</a:t>
            </a:r>
            <a:r>
              <a:rPr lang="ru-RU" sz="2400" dirty="0" smtClean="0"/>
              <a:t>  и Робертом Томасом (</a:t>
            </a:r>
            <a:r>
              <a:rPr lang="en-US" sz="2400" dirty="0" smtClean="0"/>
              <a:t>North</a:t>
            </a:r>
            <a:r>
              <a:rPr lang="ru-RU" sz="2400" dirty="0" smtClean="0"/>
              <a:t>, </a:t>
            </a:r>
            <a:r>
              <a:rPr lang="en-US" sz="2400" dirty="0" smtClean="0"/>
              <a:t>Thomas</a:t>
            </a:r>
            <a:r>
              <a:rPr lang="ru-RU" sz="2400" dirty="0" smtClean="0"/>
              <a:t>, 1973).</a:t>
            </a:r>
          </a:p>
          <a:p>
            <a:r>
              <a:rPr lang="ru-RU" sz="2400" dirty="0" smtClean="0"/>
              <a:t>В </a:t>
            </a:r>
            <a:r>
              <a:rPr lang="ru-RU" sz="2400" b="1" dirty="0" err="1" smtClean="0"/>
              <a:t>гетеродоксальной</a:t>
            </a:r>
            <a:r>
              <a:rPr lang="ru-RU" sz="2400" b="1" dirty="0" smtClean="0"/>
              <a:t> экономике </a:t>
            </a:r>
            <a:r>
              <a:rPr lang="ru-RU" sz="2400" dirty="0" smtClean="0"/>
              <a:t>аналогичные идеи об определяющей роли институтов высказывались ранее   американским </a:t>
            </a:r>
            <a:r>
              <a:rPr lang="ru-RU" sz="2400" dirty="0" err="1" smtClean="0"/>
              <a:t>институционалистом</a:t>
            </a:r>
            <a:r>
              <a:rPr lang="ru-RU" sz="2400" dirty="0" smtClean="0"/>
              <a:t> </a:t>
            </a:r>
            <a:r>
              <a:rPr lang="ru-RU" sz="2400" dirty="0" err="1" smtClean="0"/>
              <a:t>Торстейном</a:t>
            </a:r>
            <a:r>
              <a:rPr lang="ru-RU" sz="2400" dirty="0" smtClean="0"/>
              <a:t> Б. </a:t>
            </a:r>
            <a:r>
              <a:rPr lang="ru-RU" sz="2400" dirty="0" err="1" smtClean="0"/>
              <a:t>Вебленом</a:t>
            </a:r>
            <a:r>
              <a:rPr lang="ru-RU" sz="2400" dirty="0" smtClean="0"/>
              <a:t> (</a:t>
            </a:r>
            <a:r>
              <a:rPr lang="en-US" sz="2400" dirty="0" smtClean="0"/>
              <a:t>Veblen</a:t>
            </a:r>
            <a:r>
              <a:rPr lang="ru-RU" sz="2400" dirty="0" smtClean="0"/>
              <a:t>, 1898). </a:t>
            </a:r>
          </a:p>
          <a:p>
            <a:endParaRPr lang="ru-RU" sz="2400" dirty="0"/>
          </a:p>
        </p:txBody>
      </p:sp>
      <p:sp>
        <p:nvSpPr>
          <p:cNvPr id="4" name="Нижний колонтитул 3"/>
          <p:cNvSpPr>
            <a:spLocks noGrp="1"/>
          </p:cNvSpPr>
          <p:nvPr>
            <p:ph type="ftr" sz="quarter" idx="11"/>
          </p:nvPr>
        </p:nvSpPr>
        <p:spPr/>
        <p:txBody>
          <a:bodyPr/>
          <a:lstStyle/>
          <a:p>
            <a:r>
              <a:rPr lang="ru-RU" smtClean="0"/>
              <a:t>г. Казань,  7 сентября  2016</a:t>
            </a:r>
            <a:endParaRPr lang="en-US"/>
          </a:p>
        </p:txBody>
      </p:sp>
      <p:sp>
        <p:nvSpPr>
          <p:cNvPr id="5" name="Номер слайда 4"/>
          <p:cNvSpPr>
            <a:spLocks noGrp="1"/>
          </p:cNvSpPr>
          <p:nvPr>
            <p:ph type="sldNum" sz="quarter" idx="12"/>
          </p:nvPr>
        </p:nvSpPr>
        <p:spPr/>
        <p:txBody>
          <a:bodyPr/>
          <a:lstStyle/>
          <a:p>
            <a:fld id="{57AF16DE-A0D5-4438-950F-5B1E159C2C28}"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Плаза">
  <a:themeElements>
    <a:clrScheme name="Другая 7">
      <a:dk1>
        <a:sysClr val="windowText" lastClr="000000"/>
      </a:dk1>
      <a:lt1>
        <a:sysClr val="window" lastClr="FFFFFF"/>
      </a:lt1>
      <a:dk2>
        <a:srgbClr val="333333"/>
      </a:dk2>
      <a:lt2>
        <a:srgbClr val="CCCCCC"/>
      </a:lt2>
      <a:accent1>
        <a:srgbClr val="CC484B"/>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Плаза.thmx</Template>
  <TotalTime>580</TotalTime>
  <Words>4525</Words>
  <Application>Microsoft Office PowerPoint</Application>
  <PresentationFormat>Экран (4:3)</PresentationFormat>
  <Paragraphs>446</Paragraphs>
  <Slides>51</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Плаза</vt:lpstr>
      <vt:lpstr>Слайд 1</vt:lpstr>
      <vt:lpstr>Слайд 2</vt:lpstr>
      <vt:lpstr>Общественное мнение  о роли России: инверсионные циклы?</vt:lpstr>
      <vt:lpstr>Кто мы и какие мы,</vt:lpstr>
      <vt:lpstr>Что такое институты и что такое эволюция</vt:lpstr>
      <vt:lpstr>Особенности институционально-эволюционной теории</vt:lpstr>
      <vt:lpstr>Слайд 7</vt:lpstr>
      <vt:lpstr>Институты, география и экономический рост</vt:lpstr>
      <vt:lpstr>Институты и экономический рост </vt:lpstr>
      <vt:lpstr>География и экономический рост </vt:lpstr>
      <vt:lpstr>«Географическая гипотеза» в дискуссиях институционалистов</vt:lpstr>
      <vt:lpstr>Наша проверка географической гипотезы:  темы  Государственного задания  № 0166-20140013 и № 0166-20140012,  грант  РГНФ № 14-02-00422 </vt:lpstr>
      <vt:lpstr>Исходные предпосылки нашей  методологии</vt:lpstr>
      <vt:lpstr>Особенности нашей методологии</vt:lpstr>
      <vt:lpstr>Гипотеза об институциональных матрицах</vt:lpstr>
      <vt:lpstr>Слайд 16</vt:lpstr>
      <vt:lpstr>Экономические институты (подробнее см. Кирдина, 2014;  Бессонова, 1997)</vt:lpstr>
      <vt:lpstr>Слайд 18</vt:lpstr>
      <vt:lpstr>Политические институты  (подробнее см. Кирдина, 2014)</vt:lpstr>
      <vt:lpstr>Слайд 20</vt:lpstr>
      <vt:lpstr>Идеологические институты  (подробнее см. Кирдина, 2014;  Александров, Кирдина, 2012)</vt:lpstr>
      <vt:lpstr>Слайд 22</vt:lpstr>
      <vt:lpstr>Распределение ответов на вопрос, что важнее- порядок или свобода</vt:lpstr>
      <vt:lpstr>Слайд 24</vt:lpstr>
      <vt:lpstr>«Институциональная матрица   определяет потенциал выгоды для тех, кто назначает и меняет правила» (North,  1993), поэтому знание ее структуры может оказаться полезным.</vt:lpstr>
      <vt:lpstr>Исследование влияния климатических характеристик на институциональную структуру </vt:lpstr>
      <vt:lpstr>Наша методика-1</vt:lpstr>
      <vt:lpstr>Наша методика-2</vt:lpstr>
      <vt:lpstr>Основной результат</vt:lpstr>
      <vt:lpstr>Слайд 30</vt:lpstr>
      <vt:lpstr>Слайд 31</vt:lpstr>
      <vt:lpstr>Пострадавшие от бедствий, % </vt:lpstr>
      <vt:lpstr>Слайд 33</vt:lpstr>
      <vt:lpstr>Распределение стран </vt:lpstr>
      <vt:lpstr>Характер выявленной закономерности </vt:lpstr>
      <vt:lpstr>FAQ</vt:lpstr>
      <vt:lpstr>Климат в России и Канаде </vt:lpstr>
      <vt:lpstr>Климат в КНДР и Республике Корея</vt:lpstr>
      <vt:lpstr>«Капиталистические» Южная Корея и Япония</vt:lpstr>
      <vt:lpstr>Почему?</vt:lpstr>
      <vt:lpstr>Почему? - 2</vt:lpstr>
      <vt:lpstr>Почему? - 3 </vt:lpstr>
      <vt:lpstr>Необратимость «стрелы времени» (А. Эддингтон)</vt:lpstr>
      <vt:lpstr>Упрощение или…? </vt:lpstr>
      <vt:lpstr>География, институты и экономический рост </vt:lpstr>
      <vt:lpstr>Роль  географии</vt:lpstr>
      <vt:lpstr>Практические  выводы</vt:lpstr>
      <vt:lpstr>О роли серьезной экономической науки</vt:lpstr>
      <vt:lpstr>   Институциональный дизайн (направленные изменения)</vt:lpstr>
      <vt:lpstr>Пожелания успешной работы всем нам (формула успеха)</vt:lpstr>
      <vt:lpstr>Благодарю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Светлана Кирдина</dc:creator>
  <cp:lastModifiedBy>Светлана</cp:lastModifiedBy>
  <cp:revision>35</cp:revision>
  <dcterms:created xsi:type="dcterms:W3CDTF">2016-04-04T15:28:03Z</dcterms:created>
  <dcterms:modified xsi:type="dcterms:W3CDTF">2016-09-07T09:00:47Z</dcterms:modified>
</cp:coreProperties>
</file>