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7" r:id="rId2"/>
    <p:sldId id="855" r:id="rId3"/>
    <p:sldId id="266" r:id="rId4"/>
    <p:sldId id="258" r:id="rId5"/>
    <p:sldId id="279" r:id="rId6"/>
    <p:sldId id="482" r:id="rId7"/>
    <p:sldId id="479" r:id="rId8"/>
    <p:sldId id="843" r:id="rId9"/>
    <p:sldId id="483" r:id="rId10"/>
    <p:sldId id="464" r:id="rId11"/>
    <p:sldId id="275" r:id="rId12"/>
    <p:sldId id="458" r:id="rId13"/>
    <p:sldId id="281" r:id="rId14"/>
    <p:sldId id="837" r:id="rId15"/>
    <p:sldId id="838" r:id="rId16"/>
    <p:sldId id="839" r:id="rId17"/>
    <p:sldId id="841" r:id="rId18"/>
    <p:sldId id="470" r:id="rId19"/>
    <p:sldId id="283" r:id="rId20"/>
    <p:sldId id="487" r:id="rId21"/>
    <p:sldId id="285" r:id="rId22"/>
    <p:sldId id="476" r:id="rId23"/>
    <p:sldId id="273" r:id="rId24"/>
    <p:sldId id="850" r:id="rId25"/>
    <p:sldId id="856" r:id="rId26"/>
    <p:sldId id="857" r:id="rId27"/>
    <p:sldId id="830" r:id="rId28"/>
    <p:sldId id="828" r:id="rId29"/>
    <p:sldId id="845" r:id="rId30"/>
    <p:sldId id="488" r:id="rId31"/>
    <p:sldId id="490" r:id="rId32"/>
    <p:sldId id="851" r:id="rId33"/>
    <p:sldId id="819" r:id="rId34"/>
    <p:sldId id="849" r:id="rId35"/>
    <p:sldId id="455" r:id="rId36"/>
    <p:sldId id="833" r:id="rId37"/>
    <p:sldId id="832" r:id="rId38"/>
    <p:sldId id="853" r:id="rId39"/>
    <p:sldId id="848" r:id="rId40"/>
    <p:sldId id="854" r:id="rId41"/>
    <p:sldId id="847" r:id="rId42"/>
    <p:sldId id="405" r:id="rId43"/>
    <p:sldId id="450" r:id="rId44"/>
    <p:sldId id="826" r:id="rId45"/>
    <p:sldId id="492" r:id="rId46"/>
    <p:sldId id="475" r:id="rId47"/>
    <p:sldId id="496" r:id="rId48"/>
    <p:sldId id="495" r:id="rId49"/>
    <p:sldId id="818" r:id="rId50"/>
    <p:sldId id="260" r:id="rId51"/>
    <p:sldId id="276" r:id="rId52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1"/>
    <a:srgbClr val="000096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82493" autoAdjust="0"/>
  </p:normalViewPr>
  <p:slideViewPr>
    <p:cSldViewPr>
      <p:cViewPr varScale="1">
        <p:scale>
          <a:sx n="56" d="100"/>
          <a:sy n="56" d="100"/>
        </p:scale>
        <p:origin x="1084" y="2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Y-страны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Лист3!$B$2:$V$2</c:f>
              <c:numCache>
                <c:formatCode>General</c:formatCode>
                <c:ptCount val="21"/>
                <c:pt idx="0">
                  <c:v>22.34</c:v>
                </c:pt>
                <c:pt idx="5">
                  <c:v>40.479999999999997</c:v>
                </c:pt>
                <c:pt idx="8">
                  <c:v>49.25</c:v>
                </c:pt>
                <c:pt idx="9">
                  <c:v>52.08</c:v>
                </c:pt>
                <c:pt idx="12">
                  <c:v>50.78</c:v>
                </c:pt>
                <c:pt idx="13">
                  <c:v>54.76</c:v>
                </c:pt>
                <c:pt idx="14">
                  <c:v>52.22</c:v>
                </c:pt>
                <c:pt idx="15">
                  <c:v>49.19</c:v>
                </c:pt>
                <c:pt idx="16">
                  <c:v>45.77</c:v>
                </c:pt>
                <c:pt idx="17">
                  <c:v>44.02</c:v>
                </c:pt>
                <c:pt idx="18">
                  <c:v>42.86</c:v>
                </c:pt>
                <c:pt idx="19">
                  <c:v>34.659999999999997</c:v>
                </c:pt>
                <c:pt idx="20">
                  <c:v>31.56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D-4F3F-92B5-729F9DFD0F63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Х-страны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Лист3!$B$3:$V$3</c:f>
              <c:numCache>
                <c:formatCode>General</c:formatCode>
                <c:ptCount val="21"/>
                <c:pt idx="0">
                  <c:v>57.87</c:v>
                </c:pt>
                <c:pt idx="5">
                  <c:v>39.71</c:v>
                </c:pt>
                <c:pt idx="8">
                  <c:v>30.78</c:v>
                </c:pt>
                <c:pt idx="9">
                  <c:v>28.13</c:v>
                </c:pt>
                <c:pt idx="12">
                  <c:v>21.02</c:v>
                </c:pt>
                <c:pt idx="13">
                  <c:v>23.01</c:v>
                </c:pt>
                <c:pt idx="14">
                  <c:v>25.55</c:v>
                </c:pt>
                <c:pt idx="15">
                  <c:v>27.35</c:v>
                </c:pt>
                <c:pt idx="16">
                  <c:v>27.93</c:v>
                </c:pt>
                <c:pt idx="17">
                  <c:v>30.5</c:v>
                </c:pt>
                <c:pt idx="18">
                  <c:v>30.28</c:v>
                </c:pt>
                <c:pt idx="19">
                  <c:v>40.33</c:v>
                </c:pt>
                <c:pt idx="20">
                  <c:v>50.52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D-4F3F-92B5-729F9DFD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346264"/>
        <c:axId val="462345936"/>
      </c:lineChart>
      <c:catAx>
        <c:axId val="4623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5936"/>
        <c:crosses val="autoZero"/>
        <c:auto val="1"/>
        <c:lblAlgn val="ctr"/>
        <c:lblOffset val="100"/>
        <c:noMultiLvlLbl val="0"/>
      </c:catAx>
      <c:valAx>
        <c:axId val="4623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</a:rPr>
                  <a:t>Share in world GDP</a:t>
                </a:r>
                <a:r>
                  <a:rPr lang="ru-RU" sz="2400" b="1" i="0" baseline="0">
                    <a:effectLst/>
                  </a:rPr>
                  <a:t>, % </a:t>
                </a:r>
                <a:endParaRPr lang="ru-RU" sz="240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93530668155827E-3"/>
              <c:y val="9.4725549025773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Легитимация - способ объяснения и оправдания социальных и политических отношений, их когнитивная и нормативная интерпретация (П. Бергер, Т. Лукман).</a:t>
            </a:r>
          </a:p>
          <a:p>
            <a:pPr eaLnBrk="1" hangingPunct="1"/>
            <a:r>
              <a:rPr lang="ru-RU" altLang="ru-RU" dirty="0"/>
              <a:t>Как писал Крейг </a:t>
            </a:r>
            <a:r>
              <a:rPr lang="ru-RU" altLang="ru-RU" dirty="0" err="1"/>
              <a:t>Калхун</a:t>
            </a:r>
            <a:r>
              <a:rPr lang="ru-RU" altLang="ru-RU" dirty="0"/>
              <a:t>, на разработку и распространение теорий модернизации и глобализации были выделены значительные деньги из государственных бюджетов, а также из фондов Рокфеллера, Карнеги, Форда. Деловые круги поддерживали развитие данных теорий,</a:t>
            </a:r>
          </a:p>
          <a:p>
            <a:pPr eaLnBrk="1" hangingPunct="1"/>
            <a:r>
              <a:rPr lang="ru-RU" altLang="ru-RU" dirty="0"/>
              <a:t>поскольку справедливо полагали, что страны, принявшие эти теории, примут и американские инвестиции, откроются американскому рынку. В свою</a:t>
            </a:r>
          </a:p>
          <a:p>
            <a:pPr eaLnBrk="1" hangingPunct="1"/>
            <a:r>
              <a:rPr lang="ru-RU" altLang="ru-RU" dirty="0"/>
              <a:t>очередь для политиков было важно создание потенциала большого количества рабочих мест для экспертов, отправлявшихся в страны третьего мира в качестве советников правительств и агентов западного влияния.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252E61E-1BA0-A298-C121-28849A9AF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8D201-6CD4-412F-ADD2-6DF80DBB64DF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FFE4F67-4D2E-C597-2E59-ED43AAAD5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839B7FA-8996-874E-33CB-00BB688E8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825D42A-7DDB-7DB7-0125-671451013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2EAF70-56D4-4B9F-B903-8A1FB88B6C73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BDA307-A292-18ED-CBA9-F58FF231D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141C98E-6EF1-2622-DDAC-3E45ED86F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21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35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3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040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D73BC40-08FB-C2C6-181C-D67C4B6E5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4ADB-404A-4DAC-A967-245805AB1558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9F45CD-82BE-74B0-3E25-679CA4C75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1C9A180-685F-ABBA-0D0D-F223BB763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9271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014047D-006C-BD08-BF99-111B7FD4E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447CA-9CE9-4A64-A7D0-7DB5AE7F7243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645FC25-96DE-1321-88CD-7AE753D01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055D27-0E5C-B68F-D856-EB66C26CE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Отрицательный торговый баланс означает, что импорт (расходы на него) превышают доходы от экспорта, значит,  внешние долги растут и необходимо платить более высокие процентные ставки. То есть США ввозят больше, чем вывозят. Это эффект глобализации- в США весьма заметную роль играет торговля между материнскими компаниями и их дочерними предприятиями за рубежом. В частности, более 1/3 всего товарного экспорта и 2/3 товарного импорта США приходится на такие межфирменные поставки.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9833FC-3341-91A7-41F2-3D9EFBD68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E23AD4-2633-4FED-B710-6F7910FA6FBD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D9CBAF5-29A3-ECFF-5D13-1F7A49AE3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9BF9ACD-EBE3-F71A-0B2C-192A20B7C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233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8425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FAE80E3-E72E-EA74-664F-461264575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64BA7-EE02-47BA-9AC2-72E9593C0F79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D614A45-86C7-247E-3E81-B6B2AFC5A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D0A4D2A-D4EB-1011-1745-C22499301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докладе предлагается рассмотреть один из аспектов сложного и по некоторым оценкам катастрофического состояния современного мира. Речь пойдет о противоречивом взаимодействии тенденций глобализации и суверенизации, которые, на наш взгляд, достигли своего пика в 2020-е гг. Факторы, которые этому «помогли», будут также проанализированы   в докладе.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37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58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772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35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39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23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40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81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9BAB74A-37BC-5735-743B-C563F0DCE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ADE88B-89C3-45ED-9186-173D9A51DB10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D0C8C2A-F339-4B90-BE03-539328A18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67ED3BC-935A-183D-14BD-919E0B6BC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1751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768EB7-04E6-4802-ABE8-C3A58B3B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F2A1E-242F-430F-A67E-526123FDCA18}" type="slidenum">
              <a:rPr lang="ru-RU" altLang="ru-RU"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58C19CF-DAA4-4564-A0AD-613943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018B89-4EBB-4F42-BD55-A5E7753A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ru-RU"/>
              <a:t>So, the X-matrix is formed by the following basic institutions: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redistributive economy institutions </a:t>
            </a:r>
            <a:r>
              <a:rPr kumimoji="0" lang="en-US" altLang="ru-RU"/>
              <a:t>(Karl Polanyi has introduced this term).</a:t>
            </a:r>
            <a:r>
              <a:rPr kumimoji="0" lang="en-US" altLang="ru-RU" i="1"/>
              <a:t> </a:t>
            </a:r>
            <a:r>
              <a:rPr kumimoji="0" lang="en-US" altLang="ru-RU"/>
              <a:t>Redistribution means that the Center mediates the movement of goods and services, as well as the rights for their production and use;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unitary-centralized political order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ideological sphere the </a:t>
            </a:r>
            <a:r>
              <a:rPr kumimoji="0" lang="en-US" altLang="ru-RU" i="1"/>
              <a:t>communitarian ideology </a:t>
            </a:r>
            <a:r>
              <a:rPr kumimoji="0" lang="en-US" altLang="ru-RU"/>
              <a:t>dominates. It is expressed in the idea of priority of collective, public values over individual ones. We is over Me.</a:t>
            </a:r>
            <a:endParaRPr kumimoji="0" lang="ru-RU" altLang="ru-RU"/>
          </a:p>
          <a:p>
            <a:pPr eaLnBrk="1" hangingPunct="1"/>
            <a:endParaRPr kumimoji="0" lang="ru-RU" altLang="ru-RU"/>
          </a:p>
          <a:p>
            <a:pPr eaLnBrk="1" hangingPunct="1"/>
            <a:r>
              <a:rPr kumimoji="0" lang="en-US" altLang="ru-RU"/>
              <a:t>Different basic institutions are connected in the Y-matrix: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institutions of market economy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federative political order</a:t>
            </a:r>
            <a:r>
              <a:rPr kumimoji="0" lang="en-US" altLang="ru-RU"/>
              <a:t>;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Respectively, </a:t>
            </a:r>
            <a:r>
              <a:rPr kumimoji="0" lang="en-US" altLang="ru-RU" i="1"/>
              <a:t>the ideology of subsidiarity</a:t>
            </a:r>
            <a:r>
              <a:rPr kumimoji="0" lang="en-US" altLang="ru-RU"/>
              <a:t> dominates. What is the essence of subsidiarity idea? It proclaims the  subsidiary, subordinated character of collective values to individual ones. In this case Me or I  is over We.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You can see that X-matrix  looks like pure </a:t>
            </a:r>
            <a:r>
              <a:rPr kumimoji="0" lang="en-US" altLang="ru-RU">
                <a:latin typeface="Arial" panose="020B0604020202020204" pitchFamily="34" charset="0"/>
              </a:rPr>
              <a:t>WITT-society ("We're In This Together”) and Y-matrix </a:t>
            </a:r>
            <a:r>
              <a:rPr kumimoji="0" lang="en-US" altLang="ru-RU"/>
              <a:t>looks like pure YOYO- society (“You’re On Your Own”).</a:t>
            </a:r>
          </a:p>
          <a:p>
            <a:pPr eaLnBrk="1" hangingPunct="1"/>
            <a:endParaRPr kumimoji="0" lang="en-US" altLang="ru-RU"/>
          </a:p>
          <a:p>
            <a:pPr eaLnBrk="1" hangingPunct="1"/>
            <a:r>
              <a:rPr kumimoji="0" lang="en-US" altLang="ru-RU"/>
              <a:t>There is a bunch or set of institutions in economic, political and ideological spheres for each matrix. We won’t consider these institutions in details due to shortage of time. Therefore I skip the next three slides.</a:t>
            </a:r>
            <a:endParaRPr kumimoji="0" lang="ru-RU" altLang="ru-RU"/>
          </a:p>
          <a:p>
            <a:pPr eaLnBrk="1" hangingPunct="1"/>
            <a:endParaRPr kumimoji="0"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2BE0C11-FEA6-0B05-AA93-2F86E5A66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33D53-61A4-4258-B0AD-1648D78C67A5}" type="slidenum">
              <a:rPr lang="ru-RU" altLang="ru-RU" smtClean="0"/>
              <a:pPr/>
              <a:t>43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83BF98A-A20D-6717-AD12-EB7933F4B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950AEA5-91B5-A99D-F0C3-BB6087AEA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A116-018E-4AE6-8744-1FBEA13E13A9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44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0226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45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907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C212950-CB9A-A5DA-605D-F4A3D59BC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AD5EE9-FDB7-4498-9950-7CD879F6880C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C768C5B-CC95-FE16-7190-AF54CEAC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F302267-1A6C-F574-6996-2D780453A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87C4441-D9DF-BD5C-FC3C-00378C1AE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D6E22A-B750-4D14-86EE-DF70D6DE2923}" type="slidenum">
              <a:rPr lang="ru-RU" altLang="ru-RU" smtClean="0"/>
              <a:pPr/>
              <a:t>47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26A4FA2-63DB-F718-6BD1-AF76A62C5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E818329-8342-744A-E1D5-11204E82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93410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48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0382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445AF93-71BD-0065-4A7B-5378F1AC4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4E195-533E-42C4-AC4D-EF091A0838E5}" type="slidenum">
              <a:rPr lang="ru-RU" altLang="ru-RU" smtClean="0"/>
              <a:pPr/>
              <a:t>50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56ED3A4-72F3-E644-04DE-F970C9D55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033F016-8624-19A3-1DAD-4FE8215AF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51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Не путать с интернационализацией как процессом, когда технологические приёмы разработки упрощают адаптацию продукта (такого как программное или аппаратное обеспечение) к языковым и культурным особенностям региона (регионов), отличного от того, в котором разрабатывался продукт.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49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8465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8037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3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От однополярного мира —                                                                к биполярным коалициям?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III Новосибирские научные чтения памяти академика Т.И. Заславской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«Российское общество сегодня: устойчивость и динамика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в социальных процессах и структурах»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20 – 21 октября 2022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i="1" dirty="0">
                <a:solidFill>
                  <a:srgbClr val="002060"/>
                </a:solidFill>
              </a:rPr>
              <a:t>, д.с.н</a:t>
            </a:r>
            <a:r>
              <a:rPr lang="ru-RU" altLang="ru-RU" b="1" dirty="0">
                <a:solidFill>
                  <a:srgbClr val="002060"/>
                </a:solidFill>
              </a:rPr>
              <a:t>., 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завсектором, Институт экономики РАН;                    </a:t>
            </a:r>
            <a:r>
              <a:rPr lang="ru-RU" altLang="ru-RU" i="1" dirty="0" err="1">
                <a:solidFill>
                  <a:srgbClr val="002060"/>
                </a:solidFill>
                <a:latin typeface="Arial Nova Light" panose="020B0304020202020204" pitchFamily="34" charset="0"/>
              </a:rPr>
              <a:t>г.н.с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., Институт экономики </a:t>
            </a:r>
            <a:r>
              <a:rPr lang="ru-RU" altLang="ru-RU" i="1" dirty="0" err="1">
                <a:solidFill>
                  <a:srgbClr val="002060"/>
                </a:solidFill>
                <a:latin typeface="Arial Nova Light" panose="020B0304020202020204" pitchFamily="34" charset="0"/>
              </a:rPr>
              <a:t>УрО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 РАН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  как легитимация идеологического влияния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2" y="1439863"/>
            <a:ext cx="1078483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«Демократические развитые страны определяют лицо современности. Миссия США и других развитых стран заключается в том, чтобы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привести отсталые традиционные страны в современность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… Центральным агентством по разработке теории модернизации был Совет по исследованиям в социальных науках (SSRS)»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Калхун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2006).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«Некоторые страны используют язык глобализации в погоне за очень национальными повестками дня»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Oji, </a:t>
            </a:r>
            <a:r>
              <a:rPr lang="en-GB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2013:2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70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. 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F52F4EF-0D5F-A2AA-3F2B-6AFDCD9E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56F042C8-2155-A261-1B72-ED835B6A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b="1">
                <a:solidFill>
                  <a:srgbClr val="004C86"/>
                </a:solidFill>
              </a:rPr>
              <a:t>2. Суверенизация: определение и основные тренды. </a:t>
            </a:r>
            <a:br>
              <a:rPr lang="ru-RU" altLang="ru-RU" b="1">
                <a:solidFill>
                  <a:srgbClr val="004C86"/>
                </a:solidFill>
              </a:rPr>
            </a:br>
            <a:endParaRPr lang="ru-RU" altLang="ru-RU" sz="36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D0629D18-13C0-058D-253E-BE047950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3" name="Номер слайда 2">
            <a:extLst>
              <a:ext uri="{FF2B5EF4-FFF2-40B4-BE49-F238E27FC236}">
                <a16:creationId xmlns:a16="http://schemas.microsoft.com/office/drawing/2014/main" id="{B6AD8F10-1B05-5EA6-83C5-BE2BD6CC6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10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Суверенизация: определение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современном дискурсе суверенизация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Oji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2013:259).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означает для государства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«право на развитие». </a:t>
            </a:r>
            <a:endParaRPr lang="en-US" altLang="ru-RU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и государственность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взаимосвязаны: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не суверенное государство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как правило, рассматривается только как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квази-государство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04D606F0-896F-B226-1466-0BD12BCD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>
            <a:extLst>
              <a:ext uri="{FF2B5EF4-FFF2-40B4-BE49-F238E27FC236}">
                <a16:creationId xmlns:a16="http://schemas.microsoft.com/office/drawing/2014/main" id="{E3F4BCDE-D752-5B41-80F8-3B447D9E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6" y="361950"/>
            <a:ext cx="796304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Тренды суверенизации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2B1051BF-85D5-B2E2-78F6-5BA9B6D9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4C86"/>
              </a:solidFill>
              <a:latin typeface="Myriad Pro Light" panose="020B04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C0F14C72-8B89-4D74-AEFD-31AE16F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8" y="1456077"/>
            <a:ext cx="1061205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При нормальном функционировании                             суверенитет может казаться невидимым.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 проявляет себя, как правило, во времена кризисов и потрясений.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Мера суверенности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становится видимой при  финансовых кризисах,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Covid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 при разрыве  логистических цепочек, санкционных демаршах и т.п.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такие периоды усиливается тренд суверенизации и 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постглобального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суверенитета»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(Пономарева, 2007,101.</a:t>
            </a:r>
            <a:endParaRPr lang="ru-RU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1510" name="Номер слайда 4">
            <a:extLst>
              <a:ext uri="{FF2B5EF4-FFF2-40B4-BE49-F238E27FC236}">
                <a16:creationId xmlns:a16="http://schemas.microsoft.com/office/drawing/2014/main" id="{0A2EB192-6E18-58C5-67FD-B3C5A9021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19718-3465-4CB9-810C-791E99BE33B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07E0-70A1-C015-D251-A4AA6B70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884" y="426685"/>
            <a:ext cx="2989392" cy="1949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1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Рост количества физических ограждений и стен между государствами.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За период 1945-1989 гг. государства возвели между собой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19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стен, в 1991 г. это количество сократилось до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12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(что стало отражением эпохи «падения Берлинской стены»).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Однако уже к 2014 году таких стен стало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64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Borders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Fences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and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Walls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2014:2).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Сейчас они дополняются «визовыми стенами».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93161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" y="-128587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48649"/>
            <a:ext cx="10131425" cy="936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2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109405"/>
            <a:ext cx="10423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Локализации производства на собственной территории 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 1960-х годов в мировой экономике преобладал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офшоринг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т.е. вывод производства на территорию других стран (обычно из развитых стран в развивающиеся, где издержки производства были ниже).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 2010-х гг. развивается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т.е. возвращение ранее перенесенного производства обратно в страну, в том числе для противодействия глобальным рискам.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13352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3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24051"/>
            <a:ext cx="10423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США: «Переделка Америки» (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Remaking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America)  2010 г.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Б. Обама); «Америка прежде всего» (America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first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 2016 г. (Д. Трамп); «Восстановление внутренних производственных мощностей», 2021 г. (Д. Байден).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Великобритания - 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Reshore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UK»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Франция, 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Colbert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2.0».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А также Япония, Южная Корея и др. азиатские страны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Mariotti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2022).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 -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релокализация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производства критических товаров, национализации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техстандартов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и т.д.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00072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4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24051"/>
            <a:ext cx="104235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Концепции «технологической суверенизации», «технологической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островизации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  или «нового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технонационализма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», которые «напрямую связывают технологические возможности с национальной безопасностью страны и геополитическими преимуществами.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Также говорят о культурном и ценностном суверенитете, информационном суверенитете и др. </a:t>
            </a: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92415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CDFD1AD1-8703-9E51-03EE-FC860987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C2985BA1-2165-ADA7-16DD-4811479E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3. Нарастание конфликтной ситуации: суверенизация </a:t>
            </a:r>
            <a:r>
              <a:rPr lang="ru-RU" altLang="ru-RU" b="1" i="1" dirty="0" err="1">
                <a:solidFill>
                  <a:srgbClr val="004C86"/>
                </a:solidFill>
              </a:rPr>
              <a:t>versus</a:t>
            </a:r>
            <a:r>
              <a:rPr lang="ru-RU" altLang="ru-RU" b="1" dirty="0">
                <a:solidFill>
                  <a:srgbClr val="004C86"/>
                </a:solidFill>
              </a:rPr>
              <a:t> глобализация.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F78756D-A7D5-62BF-A797-A9A41111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5" name="Номер слайда 2">
            <a:extLst>
              <a:ext uri="{FF2B5EF4-FFF2-40B4-BE49-F238E27FC236}">
                <a16:creationId xmlns:a16="http://schemas.microsoft.com/office/drawing/2014/main" id="{F73C0EB8-11DE-30E6-C62B-08D27EA44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Ценностные различия суверенизации и глобализации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4" y="183934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Бангкокская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декларация азиатских государств 1993 г.: необходимость рассмотрения прав человека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в национальном и региональном контекстах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принцип уважения национального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и невмешательства во внутренние дела государств.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Венская всемирная конференция  1993 г.: «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Универсальный характер прав и свобод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человека не подлежит сомнению». 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" y="74244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Мотивация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1" y="1208357"/>
            <a:ext cx="106953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мире - глобальная реконфигурация сил, угроза хаоса.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идет на спад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Фукуяма, автор концепции «конца истории» (1992), интервью 30 марта 2022 г. : «мы переживаем «конец конца истории»» 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Возрастающий тренд суверенизации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 рост барьеров между странами, программы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технологическое, цифровые, культурные и др. суверенитеты.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Вызовы для России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столкновение и размежевание с Западом. Асимметричное противостояние невозможно.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Разнонаправленность процессов глобализации и суверенизации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74" y="1480848"/>
            <a:ext cx="1009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успешна, когда направляется «мировым гегемоном». Но в настоящее время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ослабевает роль гегемона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(США), и глобализация затормозилась.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При кризисе гегемонии возникают риски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“глобального системного хаоса”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(Silver,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Rayne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2020),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гегемон все в меньшей степени способен оказывать внешнее воздействие на иные государства.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идет на спад, суверенизация растет.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7226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A48F608A-2B15-3DE9-8B2E-7B284767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1522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7">
            <a:extLst>
              <a:ext uri="{FF2B5EF4-FFF2-40B4-BE49-F238E27FC236}">
                <a16:creationId xmlns:a16="http://schemas.microsoft.com/office/drawing/2014/main" id="{27377595-5238-B122-E3F8-17DF33C52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6" y="479425"/>
            <a:ext cx="720042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Ослабление гегемона </a:t>
            </a: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2B45BC7F-F10E-7F18-A135-1B84DED4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2" y="1510506"/>
            <a:ext cx="627290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    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Доля США  и КНР  в мировом ВВП                                                                                          по ППС , 1990-2021, % </a:t>
            </a:r>
          </a:p>
          <a:p>
            <a:pPr algn="ctr">
              <a:spcBef>
                <a:spcPct val="0"/>
              </a:spcBef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</a:t>
            </a:r>
          </a:p>
        </p:txBody>
      </p:sp>
      <p:sp>
        <p:nvSpPr>
          <p:cNvPr id="29701" name="Номер слайда 4">
            <a:extLst>
              <a:ext uri="{FF2B5EF4-FFF2-40B4-BE49-F238E27FC236}">
                <a16:creationId xmlns:a16="http://schemas.microsoft.com/office/drawing/2014/main" id="{60FFBC40-31BD-F65B-C744-DA5DFE1B3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C7543-F3E2-4170-BB10-3CCABD34415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C223C-8923-D6F6-F56D-3A7DFDE93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782" y="3262043"/>
            <a:ext cx="4061785" cy="2437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7087A-E447-5B4B-990F-F94EBA997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3" y="3016324"/>
            <a:ext cx="7224386" cy="2682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177A6-B648-734B-2980-DEE1CC003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576" y="243039"/>
            <a:ext cx="3496196" cy="22509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91338A10-FF32-04D4-00F0-55EF086F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11522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">
            <a:extLst>
              <a:ext uri="{FF2B5EF4-FFF2-40B4-BE49-F238E27FC236}">
                <a16:creationId xmlns:a16="http://schemas.microsoft.com/office/drawing/2014/main" id="{8CEDC19C-D9EF-E6F3-D27E-5DC65946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47942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Последствия снижения глобализации                                    и роста суверенизации</a:t>
            </a: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AC219A3C-BD07-98EE-B137-D98DB21F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65288"/>
            <a:ext cx="100885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Противостояние глобализации и суверенизации приобретает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все  более жесткие формы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Среди них -  рост военных конфликтов и их перенос с периферии в центр, негативные эффекты санкций, рост неопределенности, турбулентность финансовых рынков, кризисы денежных систем и проблемы международных расчетов, нарастание внешнего долга западных стран и др.</a:t>
            </a:r>
            <a:endParaRPr lang="ru-RU" altLang="ru-RU" sz="3000" dirty="0">
              <a:solidFill>
                <a:srgbClr val="002060"/>
              </a:solidFill>
              <a:highlight>
                <a:srgbClr val="FFFF00"/>
              </a:highlight>
              <a:latin typeface="Myriad Pro" panose="020B0503030403020204" pitchFamily="34" charset="0"/>
            </a:endParaRPr>
          </a:p>
        </p:txBody>
      </p:sp>
      <p:sp>
        <p:nvSpPr>
          <p:cNvPr id="35845" name="Номер слайда 4">
            <a:extLst>
              <a:ext uri="{FF2B5EF4-FFF2-40B4-BE49-F238E27FC236}">
                <a16:creationId xmlns:a16="http://schemas.microsoft.com/office/drawing/2014/main" id="{243B8184-AC52-74A3-3159-80CC2D531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4D1F3-29D4-4871-897F-B6D0200E90D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4. Возможные модели нового миропорядка: </a:t>
            </a:r>
            <a:r>
              <a:rPr lang="ru-RU" altLang="ru-RU" b="1" dirty="0" err="1">
                <a:solidFill>
                  <a:srgbClr val="002060"/>
                </a:solidFill>
              </a:rPr>
              <a:t>однополярность</a:t>
            </a:r>
            <a:r>
              <a:rPr lang="ru-RU" altLang="ru-RU" b="1" dirty="0">
                <a:solidFill>
                  <a:srgbClr val="002060"/>
                </a:solidFill>
              </a:rPr>
              <a:t>, многополярность, биполярность.</a:t>
            </a:r>
            <a:br>
              <a:rPr lang="ru-RU" altLang="ru-RU" b="1" dirty="0">
                <a:solidFill>
                  <a:srgbClr val="002060"/>
                </a:solidFill>
              </a:rPr>
            </a:b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1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493" y="1733213"/>
            <a:ext cx="1368451" cy="4746962"/>
          </a:xfrm>
        </p:spPr>
        <p:txBody>
          <a:bodyPr/>
          <a:lstStyle/>
          <a:p>
            <a:pPr eaLnBrk="1" hangingPunct="1"/>
            <a:br>
              <a:rPr lang="ru-RU" altLang="ru-RU" sz="3200" b="1" dirty="0">
                <a:solidFill>
                  <a:srgbClr val="002060"/>
                </a:solidFill>
              </a:rPr>
            </a:b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20000" b="1" dirty="0">
                <a:solidFill>
                  <a:srgbClr val="002060"/>
                </a:solidFill>
              </a:rPr>
              <a:t>? </a:t>
            </a:r>
            <a:br>
              <a:rPr lang="ru-RU" altLang="ru-RU" sz="20000" b="1" dirty="0">
                <a:solidFill>
                  <a:srgbClr val="002060"/>
                </a:solidFill>
              </a:rPr>
            </a:br>
            <a:endParaRPr lang="ru-RU" altLang="ru-RU" sz="20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05420-5474-D109-FDCC-2EC72912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553054"/>
            <a:ext cx="8966887" cy="53801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Мир без полюсов? </a:t>
            </a:r>
            <a:r>
              <a:rPr lang="ru-RU" sz="3600" b="1" strike="sngStrike" dirty="0">
                <a:solidFill>
                  <a:srgbClr val="002060"/>
                </a:solidFill>
              </a:rPr>
              <a:t>Сеть?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245740"/>
            <a:ext cx="7128991" cy="4276725"/>
          </a:xfrm>
        </p:spPr>
        <p:txBody>
          <a:bodyPr/>
          <a:lstStyle/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Бесполюсный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мир — феномен, известный своей </a:t>
            </a:r>
            <a:r>
              <a:rPr 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неопределенностью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исторически и геополитически чрезвычайно опасный…,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8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Данилов, 2017:68</a:t>
            </a:r>
            <a:r>
              <a:rPr lang="en-US" sz="28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45" y="1943943"/>
            <a:ext cx="2966268" cy="22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4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1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/1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= гегемония одного игрока.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— конечная точка эволюции, и она неизбежна» (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Straus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1997: 27).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Концепции Фукуямы о «конце истории» в связи с распространением институтов и ценностей западного либерализма во всем мире, что знаменует  окончание многовековых идеологических противостояний, глобальных революций и войн.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346898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2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03" y="1091372"/>
            <a:ext cx="100885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Однако сама история выступила против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– мы наблюдаем закат глобализации во главе с мировым гегемоном. США теряют свое лидерство и право на мировую гегемонию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(Каган, 2008),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что сопровождается замедлением темпов глобализации.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«В то время как в 1990-х годах Соединенные Штаты почти повсеместно считались единственной и непоколебимой сверхдержавой в мире, к моменту финансового краха 2008 года представление о том, что гегемония США находится в глубоком и потенциально смертельном кризисе, переместилось из периферии в мейнстрим».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Silver, Rayne, 2020:17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4" y="23187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3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/3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095577"/>
            <a:ext cx="10088562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Замедление глобализации связано также с ее негативными последствиями: глобализация рынков приводит к улучшению ситуации для одних и ухудшению для других, усилению социального неравенства и противоречий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Rodrik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2017;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Stiglitz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2017).</a:t>
            </a:r>
          </a:p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Кроме того, глобальная </a:t>
            </a:r>
            <a:r>
              <a:rPr lang="ru-RU" altLang="ru-RU" sz="27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 представляет угрозу для демократии, поскольку у сверхдержавы возникает соблазн использовать свое положение в собственных интересах, не принимая во внимание интересы других стран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Köchler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2020)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Поэтому реалистичные эксперты не рассматривают «новую </a:t>
            </a:r>
            <a:r>
              <a:rPr lang="ru-RU" altLang="ru-RU" sz="27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» как возможную модель преодоления грядущего мирового хаоса.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81052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Обоснование многополярности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Статистическое обоснование перехода к многополярному миру исходит из прогнозов перестройки мировой системы крупнейших экономических центров, сопоставимых друг с другом по мощи, но различных цивилизационно и культурно.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«Так, ожидается, что к 2030 году США по реальному ВВП уступят место Китаю, Индия поднимется с 10-го места на 3-е, а Бразилия (к 2050 году) с 6-го места займет 4-е место. При этом за тот же период Япония опустится с 3-го на 5-е место, Германия — с 4-го на 9-е, Франция — с 5-го на 10-е, а Италия и Великобритания покинут десятку крупнейших экономик мира. Россия в этих расчетах поднимется с 9-й позиции на 6-ю»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 (</a:t>
            </a:r>
            <a:r>
              <a:rPr lang="en-US" altLang="ru-RU" sz="2200" i="1" dirty="0">
                <a:solidFill>
                  <a:srgbClr val="002060"/>
                </a:solidFill>
                <a:latin typeface="Myriad Pro" panose="020B0503030403020204" pitchFamily="34" charset="0"/>
              </a:rPr>
              <a:t>Miller, 2015:11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9B73BD62-F44B-4F58-1D59-60A22B2A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546100"/>
            <a:ext cx="9648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>
            <a:extLst>
              <a:ext uri="{FF2B5EF4-FFF2-40B4-BE49-F238E27FC236}">
                <a16:creationId xmlns:a16="http://schemas.microsoft.com/office/drawing/2014/main" id="{479F61CB-3841-EB9D-10D7-6E11C8BC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A33D0EA1-04EC-5149-A6F4-BDA72F1D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  <a:noFill/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Структура доклада</a:t>
            </a: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3E0E8253-AFC6-B1C5-3221-A001AB9A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6199188"/>
            <a:ext cx="96170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52C0F00F-DBDB-8C1F-76BC-AAFA7B06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497013"/>
            <a:ext cx="9648825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≠ интернационализация.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Суверенизация: определение и основные тренды.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Нарастание конфликтной ситуации: суверенизация </a:t>
            </a:r>
            <a:r>
              <a:rPr lang="en-US" altLang="ru-RU" sz="3000" i="1" dirty="0">
                <a:solidFill>
                  <a:srgbClr val="002060"/>
                </a:solidFill>
                <a:latin typeface="Myriad Pro" panose="020B0503030403020204" pitchFamily="34" charset="0"/>
              </a:rPr>
              <a:t>versus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Возможные модели нового миропорядка: </a:t>
            </a:r>
            <a:r>
              <a:rPr lang="ru-RU" altLang="ru-RU" sz="30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, многополярность, биполярность.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Становление биполярных коалиций. 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Выводы и перспективы исследований. </a:t>
            </a:r>
            <a:endParaRPr lang="en-US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A96BC92F-5163-90B5-DFBC-694ED8DB1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12FDB-D15A-4C01-9BC4-FF83973D880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28587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неустойчива? 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9" y="1087129"/>
            <a:ext cx="103721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Тезис о многополярности («</a:t>
            </a:r>
            <a:r>
              <a:rPr lang="ru-RU" altLang="ru-RU" sz="3000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полицентричности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», «конструктивном полицентризме», «порядке, основанном на взаимодействии локальных цивилизаций») как устойчивом состоянии мира популярен  среди ученых и политиков. </a:t>
            </a:r>
          </a:p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Противники многополярности отождествляют её с  состоянием политического хаоса (Киссинджер, 1997) и полагают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переходной фазой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от однополярного к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биполярному миру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(Арин, 2001).</a:t>
            </a:r>
            <a:endParaRPr lang="en-US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Также многополярность опасна потенциальной политикой  «разделяй им властвуй».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1987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Биполярность.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означает разделение сфер влияния и наличие полюсов экономической и политической силы в виде двух групп государств (вплоть до создания внутри каждого полюса военно-политических союзов)  с обозначением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границ  и правил диалога.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Существуют различные точки зрения по поводу биполярности.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04934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D4A3-EC0C-AE5C-6464-6D901DFF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11E28-A753-D6C0-C409-CC27FE40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9469" y="3819513"/>
            <a:ext cx="3096344" cy="2011039"/>
          </a:xfrm>
        </p:spPr>
        <p:txBody>
          <a:bodyPr/>
          <a:lstStyle/>
          <a:p>
            <a:r>
              <a:rPr lang="ru-RU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современном мире есть два четких полюса, причем один полюс (Запад) является монолитным, а другой весьма рыхлым, состоящим из автономных компонентов. Разные специалисты включают в «незападный полюс» разные страны, например, Россию, Китай и Индию (Яковлев, 2000).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23B3C-E1BB-7A44-1949-D3D393FB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429" y="2419351"/>
            <a:ext cx="3384376" cy="34813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Биполярность существовала лишь во времена противостояния СССР и США во второй половине ХХ века, «ничего подобного противостоянию этих полюсов не случалось в истории международных отношений ни XIX в., ни в более ранний период. И ничего похожего не предвидится в будущем» (Кирсанов, 2009:137).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4BE38D-BC56-2260-6BA5-F04EAB87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35F100-6289-39D5-BC12-637F7A1DE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8829" y="970756"/>
            <a:ext cx="3456384" cy="4460851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</a:rPr>
              <a:t>На глобальном уровне мировая общественная система всегда была и остается в первом приближении биполярной, что проявляется в ее структуре-инварианте …  </a:t>
            </a:r>
            <a:r>
              <a:rPr lang="ru-RU" sz="1800" i="1" dirty="0" err="1">
                <a:solidFill>
                  <a:srgbClr val="0070C0"/>
                </a:solidFill>
              </a:rPr>
              <a:t>однополюсность</a:t>
            </a:r>
            <a:r>
              <a:rPr lang="ru-RU" sz="1800" i="1" dirty="0">
                <a:solidFill>
                  <a:srgbClr val="0070C0"/>
                </a:solidFill>
              </a:rPr>
              <a:t> вообще противоречит законам природы. Мир просто обречён быть биполярным, ибо полюса  должны дополнять друг друга в рамках единства противоположностей </a:t>
            </a:r>
            <a:r>
              <a:rPr lang="ru-RU" sz="1800" dirty="0">
                <a:solidFill>
                  <a:srgbClr val="0070C0"/>
                </a:solidFill>
              </a:rPr>
              <a:t>(Тихомиров, 1997: 54–55).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C7A1D-68C3-2F77-5A83-936DCB8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3926E-6C6D-45E9-8436-A42E15FBD099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148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5. Становление биполярных коалиций.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42387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через создание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как динамическое (напряженное) равновесие,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предотвращающая конфликты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институционализируется путем создания  равномощных симметричных коалиций.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Примеры: история войн в Европе, стихающих в периоды «уравновешивания» сил противостоящих коалиций; победа «антигитлеровской коалиции», период «холодной войны»  между СССР и США в условиях ядерного паритета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). 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79454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биполярных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настоящее время формируются две основных мировых коалиции.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Основу первой организации НАТО (1949) и Евросоюз (1993). Такую коалицию условно можно назвать «западной коалицией».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Стержнем второй коалиции являются организации СНГ (1991),  ШОС (1996, 2001) и БРИКС (2006). Это коалиция «незападных стран».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62317-2E1A-BC27-B394-92554F9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07" y="-33631"/>
            <a:ext cx="10369550" cy="1081087"/>
          </a:xfrm>
        </p:spPr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НАТО и Евросоюз, 2001–2022  гг.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AE30C09-E662-F927-ECF5-788D7D84A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82554"/>
              </p:ext>
            </p:extLst>
          </p:nvPr>
        </p:nvGraphicFramePr>
        <p:xfrm>
          <a:off x="344680" y="948000"/>
          <a:ext cx="10585377" cy="5167122"/>
        </p:xfrm>
        <a:graphic>
          <a:graphicData uri="http://schemas.openxmlformats.org/drawingml/2006/table">
            <a:tbl>
              <a:tblPr firstRow="1" firstCol="1" bandRow="1"/>
              <a:tblGrid>
                <a:gridCol w="2016423">
                  <a:extLst>
                    <a:ext uri="{9D8B030D-6E8A-4147-A177-3AD203B41FA5}">
                      <a16:colId xmlns:a16="http://schemas.microsoft.com/office/drawing/2014/main" val="796233115"/>
                    </a:ext>
                  </a:extLst>
                </a:gridCol>
                <a:gridCol w="3758242">
                  <a:extLst>
                    <a:ext uri="{9D8B030D-6E8A-4147-A177-3AD203B41FA5}">
                      <a16:colId xmlns:a16="http://schemas.microsoft.com/office/drawing/2014/main" val="1199175764"/>
                    </a:ext>
                  </a:extLst>
                </a:gridCol>
                <a:gridCol w="4810712">
                  <a:extLst>
                    <a:ext uri="{9D8B030D-6E8A-4147-A177-3AD203B41FA5}">
                      <a16:colId xmlns:a16="http://schemas.microsoft.com/office/drawing/2014/main" val="782007490"/>
                    </a:ext>
                  </a:extLst>
                </a:gridCol>
              </a:tblGrid>
              <a:tr h="69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972997"/>
                  </a:ext>
                </a:extLst>
              </a:tr>
              <a:tr h="211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Чехия, Болгария, Латвия, Литва, Румыния, Словакия, Словения, Эстония, Хорватия, Албания, Черногория, Северная Македония) &lt;+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заявки на вступление: Финляндия, Швеция&gt;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67656"/>
                  </a:ext>
                </a:extLst>
              </a:tr>
              <a:tr h="183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Евросоюз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Великобритания, Франция, Италия, Люксембург, Нидерланды, Германия, Греция, Дания, Ирландия, Испания, Португалия, Австрия, Финляндия, Швеция)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Франция, Италия, Люксембург, Нидерланды, Германия, Греция, Дания, Ирландия, Испания, Португалия, Австрия, Финляндия, Швеция Кипр, Чехия, Эстония, Венгрия, Латвия, Литва, Мальта, Польша, Словакия, Словения, Хорватия, Болгария, Румыния)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79594"/>
                  </a:ext>
                </a:extLst>
              </a:tr>
              <a:tr h="51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5302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FB30D-359C-FF67-C095-AC0DD205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199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1AED6-5345-AB88-4C1A-6AFE50F8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ШОС, БРИКС и СНГ, 2001-2022 гг.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B4B58A2-5176-C1A0-A790-9B7FBADBB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774304"/>
              </p:ext>
            </p:extLst>
          </p:nvPr>
        </p:nvGraphicFramePr>
        <p:xfrm>
          <a:off x="720477" y="1184869"/>
          <a:ext cx="10369550" cy="4870850"/>
        </p:xfrm>
        <a:graphic>
          <a:graphicData uri="http://schemas.openxmlformats.org/drawingml/2006/table">
            <a:tbl>
              <a:tblPr firstRow="1" firstCol="1" bandRow="1"/>
              <a:tblGrid>
                <a:gridCol w="2467830">
                  <a:extLst>
                    <a:ext uri="{9D8B030D-6E8A-4147-A177-3AD203B41FA5}">
                      <a16:colId xmlns:a16="http://schemas.microsoft.com/office/drawing/2014/main" val="3375611574"/>
                    </a:ext>
                  </a:extLst>
                </a:gridCol>
                <a:gridCol w="2875067">
                  <a:extLst>
                    <a:ext uri="{9D8B030D-6E8A-4147-A177-3AD203B41FA5}">
                      <a16:colId xmlns:a16="http://schemas.microsoft.com/office/drawing/2014/main" val="495712545"/>
                    </a:ext>
                  </a:extLst>
                </a:gridCol>
                <a:gridCol w="5026653">
                  <a:extLst>
                    <a:ext uri="{9D8B030D-6E8A-4147-A177-3AD203B41FA5}">
                      <a16:colId xmlns:a16="http://schemas.microsoft.com/office/drawing/2014/main" val="909134905"/>
                    </a:ext>
                  </a:extLst>
                </a:gridCol>
              </a:tblGrid>
              <a:tr h="410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                                   (состав)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45209"/>
                  </a:ext>
                </a:extLst>
              </a:tr>
              <a:tr h="153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(страны-члены Россия, Китай, Казахстан,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Таджикистан, Киргизия,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стран-членов: Индия, Казахстан, Киргизия, Китай, Пакистан, Россия, Таджикистан, Узбекистан, 4 страны-наблюдателя: Афганистан. Белоруссия, Иран, Монголия, 9 партнёров по диалогу: Азербайджан, Армения, Египет, Камбоджа, Катар, Непал, Саудовская Аравия, Турция, Шри-Ланка)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10773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БРИКС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Китай, Южно-Африканская Республика)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&lt;+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заявки на вступление: Аргентина, Иран, +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заявленных намерения вступить: Турция, Египет, Саудовская Аравия&gt;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435669"/>
                  </a:ext>
                </a:extLst>
              </a:tr>
              <a:tr h="113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(Азербайджан, Армения, Белоруссия, Грузия, Казахстан, Киргизия, Молдавия, Россия, Таджикистан,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Азербайджан, Армения, Белоруссия, Казахстан, Киргизия, Молдавия, Россия, Таджикистан, Узбекистан, Туркмения как член-наблюдатель)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6682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9612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F23AB-D502-9E2D-0767-F639F21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190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6A4C23-1A07-F458-1891-537E99C1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1BEBC-1718-4072-A771-F9E9D8AAC4EA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CD211-5B03-4D16-8356-A9A26241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05" y="575904"/>
            <a:ext cx="884606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Дальнейшая  институционализация «незападной» коалиции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55242"/>
            <a:ext cx="100901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Общность повестки этих стран была зафиксирована в 2020 г., когда впервые в качестве международного форума был апробирован формат ШОС+, в котором участвовали страны ШОС, СНГ и БРИКС 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Этот процесс продолжается: 16 сентября 2022 г. в г. Самарканд (Узбекистан) состоялось заседание «ШОС в расширенном масштабе» (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Россия, Индия, Казахстан, Киргизия, Китай, Пакистан, Таджикистан, Узбекистан, Белоруссия, Иран, Монголия,  Азербайджан, Туркменистан, Турция).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9304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1. Глобализация ≠ интернационализация.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Динамика коалиций.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88" y="1492970"/>
            <a:ext cx="100901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коалиция –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36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стран (начала формироваться на 40 лет раньше), пределы роста исчерпываются, рост замедлился.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Х-коалиция –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26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стран, темпы роста выше,  «стоит  очередь» на присоединение, например, заявки Ирана и Аргентины в БРИКС, готовятся Саудовская Аравия и еще 15 стран 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Несмотря на различия по конкретным параметрам (территория, население, объем производства, национальное богатство, военный потенциал, технологии, медийная сила  и др.), в целом коалиции сопоставимы по суммарной мощи. </a:t>
            </a:r>
          </a:p>
          <a:p>
            <a:pPr>
              <a:spcBef>
                <a:spcPct val="0"/>
              </a:spcBef>
            </a:pP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07812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88F94874-6164-583C-23CC-4C00B10C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>
            <a:extLst>
              <a:ext uri="{FF2B5EF4-FFF2-40B4-BE49-F238E27FC236}">
                <a16:creationId xmlns:a16="http://schemas.microsoft.com/office/drawing/2014/main" id="{6F76776A-FEF0-92F1-4689-5B9BC9FEE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60363"/>
            <a:ext cx="105854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Теория  институциональных Х-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-матриц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87AA27A4-7611-50B6-F872-67FFF60C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4C86"/>
              </a:solidFill>
              <a:latin typeface="Myriad Pro Light" panose="020B04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id="{12F62C92-8BFA-EB75-89CC-DFD67E194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1" y="1314828"/>
            <a:ext cx="821667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Разрабатывает институциональную модель общества в единстве трех основных сфер –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экономики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(отношения, связанные  с переработкой природных и иных ресурсов для получения продукта и удовлетворения, потребности людей),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политики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(способы организации совместной деятельности для достижения целей выживания и развития  общества) 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идеологии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(основные общественные ценности). 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3558" name="Номер слайда 4">
            <a:extLst>
              <a:ext uri="{FF2B5EF4-FFF2-40B4-BE49-F238E27FC236}">
                <a16:creationId xmlns:a16="http://schemas.microsoft.com/office/drawing/2014/main" id="{170EBB9F-2786-78A8-D736-D88BD31B2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102C4-B195-4DF5-B17F-5C92B44DCD4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5B97D-3F9E-A7B2-C0AA-19268C35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81" y="2111172"/>
            <a:ext cx="2687638" cy="22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6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E7A681C-914E-41D8-9D63-7410809F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505" y="551164"/>
            <a:ext cx="10109073" cy="72001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780" b="1" dirty="0">
                <a:solidFill>
                  <a:srgbClr val="004C86"/>
                </a:solidFill>
              </a:rPr>
              <a:t>Схематическое представление </a:t>
            </a:r>
            <a:r>
              <a:rPr lang="en-US" sz="3780" b="1" dirty="0">
                <a:solidFill>
                  <a:srgbClr val="004C86"/>
                </a:solidFill>
              </a:rPr>
              <a:t>X- </a:t>
            </a:r>
            <a:r>
              <a:rPr lang="ru-RU" sz="3780" b="1" dirty="0">
                <a:solidFill>
                  <a:srgbClr val="004C86"/>
                </a:solidFill>
              </a:rPr>
              <a:t>и </a:t>
            </a:r>
            <a:r>
              <a:rPr lang="en-US" sz="3780" b="1" dirty="0">
                <a:solidFill>
                  <a:srgbClr val="004C86"/>
                </a:solidFill>
              </a:rPr>
              <a:t> Y-</a:t>
            </a:r>
            <a:r>
              <a:rPr lang="ru-RU" sz="3780" b="1" dirty="0">
                <a:solidFill>
                  <a:srgbClr val="004C86"/>
                </a:solidFill>
              </a:rPr>
              <a:t>матриц</a:t>
            </a:r>
          </a:p>
        </p:txBody>
      </p:sp>
      <p:sp>
        <p:nvSpPr>
          <p:cNvPr id="34819" name="Текст 18">
            <a:extLst>
              <a:ext uri="{FF2B5EF4-FFF2-40B4-BE49-F238E27FC236}">
                <a16:creationId xmlns:a16="http://schemas.microsoft.com/office/drawing/2014/main" id="{6BA8939B-8419-42BF-9C97-5541573E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0929" y="4680126"/>
            <a:ext cx="8784643" cy="1152031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1512" b="1" dirty="0"/>
              <a:t>* </a:t>
            </a:r>
            <a:r>
              <a:rPr lang="ru-RU" altLang="ru-RU" sz="1512" b="1" dirty="0" err="1"/>
              <a:t>Редистрибутивная</a:t>
            </a:r>
            <a:r>
              <a:rPr lang="ru-RU" altLang="ru-RU" sz="1512" b="1" dirty="0"/>
              <a:t> экономика                                        * </a:t>
            </a:r>
            <a:r>
              <a:rPr lang="en-US" altLang="ru-RU" sz="1512" b="1" dirty="0"/>
              <a:t> </a:t>
            </a:r>
            <a:r>
              <a:rPr lang="ru-RU" altLang="ru-RU" sz="1512" b="1" dirty="0"/>
              <a:t>Рыночная экономика (купля-продажа)</a:t>
            </a:r>
            <a:r>
              <a:rPr lang="en-US" altLang="ru-RU" sz="1512" b="1" dirty="0"/>
              <a:t> </a:t>
            </a:r>
          </a:p>
          <a:p>
            <a:pPr eaLnBrk="1" hangingPunct="1"/>
            <a:r>
              <a:rPr lang="en-US" altLang="ru-RU" sz="1512" b="1" dirty="0"/>
              <a:t>   </a:t>
            </a:r>
            <a:r>
              <a:rPr lang="ru-RU" altLang="ru-RU" sz="1512" b="1" dirty="0"/>
              <a:t>во главе с Центром</a:t>
            </a:r>
          </a:p>
          <a:p>
            <a:pPr eaLnBrk="1" hangingPunct="1"/>
            <a:r>
              <a:rPr lang="ru-RU" altLang="ru-RU" sz="1512" b="1" dirty="0"/>
              <a:t> * Централизованная структура </a:t>
            </a:r>
            <a:r>
              <a:rPr lang="en-US" altLang="ru-RU" sz="1512" b="1" dirty="0"/>
              <a:t> (top-down model)       </a:t>
            </a:r>
            <a:r>
              <a:rPr lang="ru-RU" altLang="ru-RU" sz="1512" b="1" dirty="0"/>
              <a:t>* Федеративная структура </a:t>
            </a:r>
            <a:r>
              <a:rPr lang="en-US" altLang="ru-RU" sz="1512" b="1" dirty="0"/>
              <a:t> (bottom-up</a:t>
            </a:r>
            <a:r>
              <a:rPr lang="ru-RU" altLang="ru-RU" sz="1512" b="1" dirty="0"/>
              <a:t> </a:t>
            </a:r>
            <a:r>
              <a:rPr lang="en-US" altLang="ru-RU" sz="1512" b="1" dirty="0"/>
              <a:t>model) </a:t>
            </a:r>
          </a:p>
          <a:p>
            <a:pPr eaLnBrk="1" hangingPunct="1"/>
            <a:r>
              <a:rPr lang="ru-RU" altLang="ru-RU" sz="1512" b="1" dirty="0"/>
              <a:t>* </a:t>
            </a:r>
            <a:r>
              <a:rPr lang="ru-RU" altLang="ru-RU" sz="1512" b="1" dirty="0" err="1"/>
              <a:t>Коммунитарная</a:t>
            </a:r>
            <a:r>
              <a:rPr lang="ru-RU" altLang="ru-RU" sz="1512" b="1" dirty="0"/>
              <a:t> идеология (Мы над Я)        </a:t>
            </a:r>
            <a:r>
              <a:rPr lang="en-US" altLang="ru-RU" sz="1512" b="1" dirty="0"/>
              <a:t>                </a:t>
            </a:r>
            <a:r>
              <a:rPr lang="ru-RU" altLang="ru-RU" sz="1512" b="1" dirty="0"/>
              <a:t>*</a:t>
            </a:r>
            <a:r>
              <a:rPr lang="en-US" altLang="ru-RU" sz="1512" b="1" dirty="0"/>
              <a:t>  </a:t>
            </a:r>
            <a:r>
              <a:rPr lang="ru-RU" altLang="ru-RU" sz="1512" b="1" dirty="0"/>
              <a:t>Индивидуалистская идеология (Я над Мы)</a:t>
            </a:r>
          </a:p>
        </p:txBody>
      </p:sp>
      <p:sp>
        <p:nvSpPr>
          <p:cNvPr id="34820" name="Номер слайда 13">
            <a:extLst>
              <a:ext uri="{FF2B5EF4-FFF2-40B4-BE49-F238E27FC236}">
                <a16:creationId xmlns:a16="http://schemas.microsoft.com/office/drawing/2014/main" id="{251C85B1-104A-4072-BD8F-08882F6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1996" indent="-270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9993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91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989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5986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07984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9981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1979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C7E86-245A-41FF-86E3-9C0C3184DF0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20">
            <a:extLst>
              <a:ext uri="{FF2B5EF4-FFF2-40B4-BE49-F238E27FC236}">
                <a16:creationId xmlns:a16="http://schemas.microsoft.com/office/drawing/2014/main" id="{7839FAFF-FF8D-4CB9-8315-A26D346B9E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39964" y="2083557"/>
            <a:ext cx="2382065" cy="204155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780">
                <a:latin typeface="Tahoma" panose="020B0604030504040204" pitchFamily="34" charset="0"/>
              </a:rPr>
              <a:t>X</a:t>
            </a:r>
            <a:endParaRPr lang="ru-RU" altLang="ru-RU" sz="3780">
              <a:latin typeface="Tahoma" panose="020B0604030504040204" pitchFamily="34" charset="0"/>
            </a:endParaRPr>
          </a:p>
        </p:txBody>
      </p:sp>
      <p:sp>
        <p:nvSpPr>
          <p:cNvPr id="34822" name="AutoShape 21">
            <a:extLst>
              <a:ext uri="{FF2B5EF4-FFF2-40B4-BE49-F238E27FC236}">
                <a16:creationId xmlns:a16="http://schemas.microsoft.com/office/drawing/2014/main" id="{14827D63-987A-4B6C-B441-6E8A4F8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50" y="2083557"/>
            <a:ext cx="2382065" cy="204155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780">
                <a:latin typeface="Tahoma" panose="020B0604030504040204" pitchFamily="34" charset="0"/>
              </a:rPr>
              <a:t>Y</a:t>
            </a:r>
            <a:endParaRPr lang="ru-RU" altLang="ru-RU" sz="3780">
              <a:latin typeface="Tahoma" panose="020B0604030504040204" pitchFamily="34" charset="0"/>
            </a:endParaRPr>
          </a:p>
        </p:txBody>
      </p:sp>
      <p:sp>
        <p:nvSpPr>
          <p:cNvPr id="34823" name="Text Box 24">
            <a:extLst>
              <a:ext uri="{FF2B5EF4-FFF2-40B4-BE49-F238E27FC236}">
                <a16:creationId xmlns:a16="http://schemas.microsoft.com/office/drawing/2014/main" id="{9D55BCA3-BC67-45B9-A4F2-E5676A30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728" y="1606543"/>
            <a:ext cx="3801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err="1">
                <a:latin typeface="Tahoma" panose="020B0604030504040204" pitchFamily="34" charset="0"/>
              </a:rPr>
              <a:t>Редистрибутивная</a:t>
            </a:r>
            <a:r>
              <a:rPr lang="ru-RU" altLang="ru-RU" b="1" i="1" dirty="0">
                <a:latin typeface="Tahoma" panose="020B0604030504040204" pitchFamily="34" charset="0"/>
              </a:rPr>
              <a:t> экономика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33F69DCC-C25C-4D18-9438-03DD6CBABBC6}"/>
              </a:ext>
            </a:extLst>
          </p:cNvPr>
          <p:cNvSpPr txBox="1">
            <a:spLocks noChangeArrowheads="1"/>
          </p:cNvSpPr>
          <p:nvPr/>
        </p:nvSpPr>
        <p:spPr bwMode="auto">
          <a:xfrm rot="17966816">
            <a:off x="3912664" y="2892822"/>
            <a:ext cx="2380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latin typeface="Tahoma" panose="020B0604030504040204" pitchFamily="34" charset="0"/>
              </a:rPr>
              <a:t>Коммунитарная</a:t>
            </a:r>
            <a:r>
              <a:rPr lang="ru-RU" altLang="ru-RU" b="1" dirty="0">
                <a:latin typeface="Tahoma" panose="020B0604030504040204" pitchFamily="34" charset="0"/>
              </a:rPr>
              <a:t> идеология</a:t>
            </a:r>
          </a:p>
        </p:txBody>
      </p:sp>
      <p:sp>
        <p:nvSpPr>
          <p:cNvPr id="34825" name="Text Box 27">
            <a:extLst>
              <a:ext uri="{FF2B5EF4-FFF2-40B4-BE49-F238E27FC236}">
                <a16:creationId xmlns:a16="http://schemas.microsoft.com/office/drawing/2014/main" id="{3D94464F-1773-4CB4-91FC-5C9989BA9B2C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1767965" y="2855604"/>
            <a:ext cx="29564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atin typeface="Tahoma" panose="020B0604030504040204" pitchFamily="34" charset="0"/>
              </a:rPr>
              <a:t>Унитарно-централизованное политическое устройство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34826" name="Text Box 28">
            <a:extLst>
              <a:ext uri="{FF2B5EF4-FFF2-40B4-BE49-F238E27FC236}">
                <a16:creationId xmlns:a16="http://schemas.microsoft.com/office/drawing/2014/main" id="{A70CFB4D-47B0-498E-BD8C-D37D0B3C233A}"/>
              </a:ext>
            </a:extLst>
          </p:cNvPr>
          <p:cNvSpPr txBox="1">
            <a:spLocks noChangeArrowheads="1"/>
          </p:cNvSpPr>
          <p:nvPr/>
        </p:nvSpPr>
        <p:spPr bwMode="auto">
          <a:xfrm rot="18095753">
            <a:off x="4947500" y="2485067"/>
            <a:ext cx="2706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Федеративное политическое устройство</a:t>
            </a:r>
          </a:p>
        </p:txBody>
      </p:sp>
      <p:sp>
        <p:nvSpPr>
          <p:cNvPr id="34827" name="Text Box 29">
            <a:extLst>
              <a:ext uri="{FF2B5EF4-FFF2-40B4-BE49-F238E27FC236}">
                <a16:creationId xmlns:a16="http://schemas.microsoft.com/office/drawing/2014/main" id="{30E502EB-7312-4715-9061-D759CC722F54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6941189" y="2684766"/>
            <a:ext cx="2839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Индивидуалистская идеология</a:t>
            </a:r>
          </a:p>
        </p:txBody>
      </p:sp>
      <p:sp>
        <p:nvSpPr>
          <p:cNvPr id="34828" name="Text Box 30">
            <a:extLst>
              <a:ext uri="{FF2B5EF4-FFF2-40B4-BE49-F238E27FC236}">
                <a16:creationId xmlns:a16="http://schemas.microsoft.com/office/drawing/2014/main" id="{064BCE45-6AD2-4318-8527-41C0233B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676" y="4125112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Рыночная экономика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>
            <a:extLst>
              <a:ext uri="{FF2B5EF4-FFF2-40B4-BE49-F238E27FC236}">
                <a16:creationId xmlns:a16="http://schemas.microsoft.com/office/drawing/2014/main" id="{033A7E9C-27D5-FA72-6F1A-E6206AF6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3825"/>
            <a:ext cx="10796587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>
            <a:extLst>
              <a:ext uri="{FF2B5EF4-FFF2-40B4-BE49-F238E27FC236}">
                <a16:creationId xmlns:a16="http://schemas.microsoft.com/office/drawing/2014/main" id="{7059B8E9-A907-3ED8-257B-B9140A6F8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Страны с доминированием   институциональных Х-</a:t>
            </a:r>
            <a:r>
              <a:rPr lang="en-US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-матриц </a:t>
            </a:r>
          </a:p>
        </p:txBody>
      </p:sp>
      <p:sp>
        <p:nvSpPr>
          <p:cNvPr id="54276" name="Номер слайда 4">
            <a:extLst>
              <a:ext uri="{FF2B5EF4-FFF2-40B4-BE49-F238E27FC236}">
                <a16:creationId xmlns:a16="http://schemas.microsoft.com/office/drawing/2014/main" id="{EEB46355-9D12-5301-7AE6-2865A994C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85EB5-80A3-4502-9436-9D20D43D92D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" y="9231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501" y="33392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 стран с доминированием Х-матрицы (серая линия) и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матрицы (черная линия), 18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20-2020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-е гг.          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 стран, производящих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85-90 %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мирового ВВП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40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11BF00A-447B-2DD8-0334-DCD0D6A73B4C}"/>
              </a:ext>
            </a:extLst>
          </p:cNvPr>
          <p:cNvGraphicFramePr/>
          <p:nvPr/>
        </p:nvGraphicFramePr>
        <p:xfrm>
          <a:off x="2007300" y="1841985"/>
          <a:ext cx="7499538" cy="42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494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287759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Социологическая теория и сбывающиеся прогнозы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542" y="1494122"/>
            <a:ext cx="738368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«…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укреплении и развитии институциональных структур и связей. В конечном счете, именно они становятся вехами так называемого «нового мирового порядка», складывающегося на рубеже XX–XXI веков…На одном полюсе этого порядка концентрируются западные страны с доминированием институтов Y-матрицы... На другом полюсе, включающем группы стран с доминированием Х-матрицы, идут параллельные процессы» </a:t>
            </a:r>
            <a:r>
              <a:rPr lang="ru-RU" alt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2014: 315-317). </a:t>
            </a:r>
          </a:p>
          <a:p>
            <a:pPr>
              <a:spcBef>
                <a:spcPct val="0"/>
              </a:spcBef>
            </a:pP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03329-1ADD-B296-17E3-08900E96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859">
            <a:off x="137470" y="1327420"/>
            <a:ext cx="2932770" cy="43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7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>
            <a:extLst>
              <a:ext uri="{FF2B5EF4-FFF2-40B4-BE49-F238E27FC236}">
                <a16:creationId xmlns:a16="http://schemas.microsoft.com/office/drawing/2014/main" id="{7B04A8BF-0A8B-9715-02A0-FE00E6B2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>
            <a:extLst>
              <a:ext uri="{FF2B5EF4-FFF2-40B4-BE49-F238E27FC236}">
                <a16:creationId xmlns:a16="http://schemas.microsoft.com/office/drawing/2014/main" id="{FD6D341F-7CD4-E5CD-BF26-39ABC72C8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6. Выводы и перспективы исследований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4036" name="Номер слайда 2">
            <a:extLst>
              <a:ext uri="{FF2B5EF4-FFF2-40B4-BE49-F238E27FC236}">
                <a16:creationId xmlns:a16="http://schemas.microsoft.com/office/drawing/2014/main" id="{E022137E-0581-DACF-C448-4A0404544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>
            <a:extLst>
              <a:ext uri="{FF2B5EF4-FFF2-40B4-BE49-F238E27FC236}">
                <a16:creationId xmlns:a16="http://schemas.microsoft.com/office/drawing/2014/main" id="{32593A3D-7E90-4983-1AD2-22893415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7">
            <a:extLst>
              <a:ext uri="{FF2B5EF4-FFF2-40B4-BE49-F238E27FC236}">
                <a16:creationId xmlns:a16="http://schemas.microsoft.com/office/drawing/2014/main" id="{1F5A7D3F-A4D8-F466-CEFB-029952DFF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287338"/>
            <a:ext cx="110378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Институционализация биполярных коалиций</a:t>
            </a:r>
          </a:p>
        </p:txBody>
      </p:sp>
      <p:sp>
        <p:nvSpPr>
          <p:cNvPr id="48132" name="TextBox 7">
            <a:extLst>
              <a:ext uri="{FF2B5EF4-FFF2-40B4-BE49-F238E27FC236}">
                <a16:creationId xmlns:a16="http://schemas.microsoft.com/office/drawing/2014/main" id="{D5CC6E9F-4832-95E3-43AA-AC998F12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96435"/>
            <a:ext cx="108013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Оформление равно-могущественных коалиций стремит нас к биполярному (пост-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неоколониальному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 миру.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Несмотря на разнообразие возникающих альянсов, за ними просматриваются контуры объединения, с одной стороны, стран с доминированием институтов Х-матрицы: страны БРИКС, другие страны Азии и Латинской Америки, а с другой – стран с доминированием  институтов Y-матрицы: западные страны 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2014; Kirdina-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Chandler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2017). </a:t>
            </a:r>
          </a:p>
        </p:txBody>
      </p:sp>
      <p:sp>
        <p:nvSpPr>
          <p:cNvPr id="48133" name="Номер слайда 4">
            <a:extLst>
              <a:ext uri="{FF2B5EF4-FFF2-40B4-BE49-F238E27FC236}">
                <a16:creationId xmlns:a16="http://schemas.microsoft.com/office/drawing/2014/main" id="{50D685B6-6FCA-F5F9-64D0-80D382616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12FFD-4D6D-4E17-88DE-ED2B463CB96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4115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Прогноз-надежда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231975"/>
            <a:ext cx="971993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Биполярные коалиции будут укрепляться.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Это позволят преодолеть противоречия разнонаправленных процессов глобализации и суверенизации и, соответственно,  перейти к более устойчивому состоянию  будущего биполярного мира.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595001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Проект дальнейших исследований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4" y="1334562"/>
            <a:ext cx="993685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Исследование характеристик каждой из коалиций (юридические основания, основные принципы деятельности, механизмы принятия решений, теснота взаимодействий и т.п.)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Определение особенностей взаимодействия между коалициями, включая прямые и косвенные связи.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Разработка методологии оценки влияния деятельности коалиций на развитие геополитической и экономической ситуации в мире.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22429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Интернационализация – вечный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43986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Интернационализация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постоянно сопровождает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развитие человечества в ходе его истории и означает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естественный процесс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роста межнациональных связей и усиления взаимозависимости различных государств и организаций.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Возникают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международные объединения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различных сферах - экономической, политической, культурной, военной и т.д.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>
            <a:extLst>
              <a:ext uri="{FF2B5EF4-FFF2-40B4-BE49-F238E27FC236}">
                <a16:creationId xmlns:a16="http://schemas.microsoft.com/office/drawing/2014/main" id="{BC93D22A-FB08-947A-2863-05E68F82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15220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8">
            <a:extLst>
              <a:ext uri="{FF2B5EF4-FFF2-40B4-BE49-F238E27FC236}">
                <a16:creationId xmlns:a16="http://schemas.microsoft.com/office/drawing/2014/main" id="{C247CA53-91FD-0EF8-FDBA-5ADA3FAE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541" y="695736"/>
            <a:ext cx="9432925" cy="5186363"/>
          </a:xfrm>
          <a:solidFill>
            <a:schemeClr val="accent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altLang="ru-RU" sz="1400" b="1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НЕКОТОРАЯ 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Арин О. А. (Алиев Р. Ш.). 2001.  Двадцать первый век: мир без России. М.: Альянс.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Арриги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Дж. 2009. Адам Смит в Пекине: что получил в наследство XXI век: пер. с англ. Т. Б. Менская. М.: Институт общественного проектирования. 456 с.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Бузгалин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А. В. 2008.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Альтерглобализм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: в поисках позитивной альтернативы новой империи. // Век глобализации. Вып.1, с. 120-127.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Глазьев С.Ю. 2022. Глобальная трансформация через призму смены технологических и мирохозяйственных укладов.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//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AlterEconomics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, 19 (1)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Калхун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К. (2006) Теории модернизации и глобализации: кто и зачем их придумывал // Институт общественного проектирования (ИНОП). 20 марта 2006 //http://www.inop.ru/reading/page68/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Кирсанов В. П. 2009. Социальная природа биполярного мира. // Известия РГПУ им. А. И. Герцена. № 36.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Киссинджер Г. 1997. Дипломатия. М.: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Ладомир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Страус А. Л.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Униполярность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Концентрическая структура нового мирового порядка и позиция России. // Полис, 1997,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Тихомиров В.Б. 1997. “Глобальное супружество”: разумное единство противоположностей в мировой системе государств. //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Полиc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Fukuyama F. The End of History and the Last Man. New York: Free Press. 1992.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Яковлев А.Г. 2000. И все же на горизонте двухполюсный мир // Проблемы Дальнего Востока.  № 4.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Grinin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L.,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Korotayev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A.,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Tausch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A.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2016.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Economic Cycles, Crises, and the Global Periphery. Cham: Springer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280 p.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OjI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E.I. , 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Ozioko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 M..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V.Cr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. 2013.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Effect of globalization on sovereignty of states. 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Perez C. 2009. Technological revolutions and techno-economic paradigms. WP N 20. Tallinn: NTUT.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Robinson W.I. (2007) Theories of Globalization. Blackwell Companion to Globalization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(ed. Ritzer G.), Oxford: Blackwell, pp. 125–143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etc.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80" name="Номер слайда 1">
            <a:extLst>
              <a:ext uri="{FF2B5EF4-FFF2-40B4-BE49-F238E27FC236}">
                <a16:creationId xmlns:a16="http://schemas.microsoft.com/office/drawing/2014/main" id="{AA7EE061-5586-8DB6-EBB8-E02C2D0F6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E6347-1267-40AE-BF67-A0F4C3385A8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7" y="28666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Глобализация – современный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57032"/>
            <a:ext cx="10090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–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направленный процесс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его суть состоит в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универсализации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экономических, политических и идеологических институтов, в т.ч. тех, что имеют наднациональный характер.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Глобализа́ция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— процесс всемирной экономической, политической, культурной и религиозной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унификации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423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 теорий модернизации – к теориям 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глобализации являются продолжением теорий модернизации 1950–1960-х гг. , которая  «отразила стремление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США интеллектуально подчинить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себе страны “третьего мира”, освободившиеся от прямой колониальной зависимости, и, по возможности, включить в сферу своего идейного влияния социалистические страны во главе с Советским Союзом»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(Бокарев, 2010).</a:t>
            </a: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5822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 теориях модернизации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Суть теории модернизации (США,  середина ХХ века,  Т. Парсонс, С. Хантингтон, Э.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Шилз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modernity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а затем – к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post-modernity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Модернизация предполагает вытеснение традиций современностью и восходящее движение к более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развитым, прогрессивным формам общественной организации.</a:t>
            </a: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749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334830"/>
            <a:ext cx="100901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Их суть -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распространение модернизации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«с развитыми, прогрессивным формам общественной организации»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через национальные границы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 ним  относят концепции, которые концентрируются на разных сторонах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универсального для разных стран вектора развития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: мир-системная теория, теории глобального капитализма, сетевого общества, теории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транснационализма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постмодерн и др.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(Robinson, 2007).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0207136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4296</Words>
  <Application>Microsoft Office PowerPoint</Application>
  <PresentationFormat>Произвольный</PresentationFormat>
  <Paragraphs>320</Paragraphs>
  <Slides>51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Arial Nova Light</vt:lpstr>
      <vt:lpstr>Calibri</vt:lpstr>
      <vt:lpstr>Myriad Pro</vt:lpstr>
      <vt:lpstr>Myriad Pro Light</vt:lpstr>
      <vt:lpstr>Tahoma</vt:lpstr>
      <vt:lpstr>Times New Roman</vt:lpstr>
      <vt:lpstr>Оформление по умолчанию</vt:lpstr>
      <vt:lpstr>Презентация PowerPoint</vt:lpstr>
      <vt:lpstr>Мотивация </vt:lpstr>
      <vt:lpstr>Структура доклада</vt:lpstr>
      <vt:lpstr> 1. Глобализация ≠ интернационализация.</vt:lpstr>
      <vt:lpstr>Интернационализация – вечный процесс</vt:lpstr>
      <vt:lpstr>Глобализация – современный процесс</vt:lpstr>
      <vt:lpstr>От теорий модернизации – к теориям  глобализации</vt:lpstr>
      <vt:lpstr>О теориях модернизации</vt:lpstr>
      <vt:lpstr>Теории глобализации</vt:lpstr>
      <vt:lpstr>Теории глобализации  как легитимация идеологического влияния</vt:lpstr>
      <vt:lpstr> 2. Суверенизация: определение и основные тренды.  </vt:lpstr>
      <vt:lpstr>Суверенизация: определение</vt:lpstr>
      <vt:lpstr>Тренды суверенизации</vt:lpstr>
      <vt:lpstr>Приметы суверенизации 1/4</vt:lpstr>
      <vt:lpstr>Приметы суверенизации 2/4 </vt:lpstr>
      <vt:lpstr>Приметы суверенизации 3/4 </vt:lpstr>
      <vt:lpstr>Приметы суверенизации 4/4 </vt:lpstr>
      <vt:lpstr> 3. Нарастание конфликтной ситуации: суверенизация versus глобализация.</vt:lpstr>
      <vt:lpstr>Ценностные различия суверенизации и глобализации</vt:lpstr>
      <vt:lpstr>Разнонаправленность процессов глобализации и суверенизации</vt:lpstr>
      <vt:lpstr>Ослабление гегемона </vt:lpstr>
      <vt:lpstr>Последствия снижения глобализации                                    и роста суверенизации</vt:lpstr>
      <vt:lpstr>4. Возможные модели нового миропорядка: однополярность, многополярность, биполярность. </vt:lpstr>
      <vt:lpstr>  ?  </vt:lpstr>
      <vt:lpstr>Мир без полюсов? Сеть?</vt:lpstr>
      <vt:lpstr>Однополярность 1/1</vt:lpstr>
      <vt:lpstr>Однополярность 2/3</vt:lpstr>
      <vt:lpstr>Однополярность 3/3</vt:lpstr>
      <vt:lpstr>Обоснование многополярности</vt:lpstr>
      <vt:lpstr>Многополярность неустойчива? </vt:lpstr>
      <vt:lpstr>Биполярность.</vt:lpstr>
      <vt:lpstr>Презентация PowerPoint</vt:lpstr>
      <vt:lpstr>5. Становление биполярных коалиций.</vt:lpstr>
      <vt:lpstr>Биполярность через создание коалиций</vt:lpstr>
      <vt:lpstr>Становление биполярных коалиций</vt:lpstr>
      <vt:lpstr>НАТО и Евросоюз, 2001–2022  гг.</vt:lpstr>
      <vt:lpstr>ШОС, БРИКС и СНГ, 2001-2022 гг.</vt:lpstr>
      <vt:lpstr>Презентация PowerPoint</vt:lpstr>
      <vt:lpstr>Дальнейшая  институционализация «незападной» коалиции</vt:lpstr>
      <vt:lpstr>Динамика коалиций.</vt:lpstr>
      <vt:lpstr>Теория  институциональных Х-Y-матриц</vt:lpstr>
      <vt:lpstr>Схематическое представление X- и  Y-матриц</vt:lpstr>
      <vt:lpstr>Страны с доминированием   институциональных Х-Y-матриц </vt:lpstr>
      <vt:lpstr>Доли ВВП  стран с доминированием Х-матрицы (серая линия) и Y-матрицы (черная линия), 1820-2020-е гг.            (выборка  стран, производящих  85-90 % мирового ВВП)</vt:lpstr>
      <vt:lpstr>Социологическая теория и сбывающиеся прогнозы</vt:lpstr>
      <vt:lpstr>6. Выводы и перспективы исследований</vt:lpstr>
      <vt:lpstr>Институционализация биполярных коалиций</vt:lpstr>
      <vt:lpstr>Прогноз-надежда</vt:lpstr>
      <vt:lpstr>Проект дальнейших исследований</vt:lpstr>
      <vt:lpstr>                                                                          НЕКОТОРАЯ  ЛИТЕРАТУРА  Арин О. А. (Алиев Р. Ш.). 2001.  Двадцать первый век: мир без России. М.: Альянс. Арриги Дж. 2009. Адам Смит в Пекине: что получил в наследство XXI век: пер. с англ. Т. Б. Менская. М.: Институт общественного проектирования. 456 с. Бузгалин А. В. 2008. Альтерглобализм: в поисках позитивной альтернативы новой империи. // Век глобализации. Вып.1, с. 120-127. Глазьев С.Ю. 2022. Глобальная трансформация через призму смены технологических и мирохозяйственных укладов. // AlterEconomics, 19 (1)  Калхун К. (2006) Теории модернизации и глобализации: кто и зачем их придумывал // Институт общественного проектирования (ИНОП). 20 марта 2006 //http://www.inop.ru/reading/page68/ 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 Кирсанов В. П. 2009. Социальная природа биполярного мира. // Известия РГПУ им. А. И. Герцена. № 36. Киссинджер Г. 1997. Дипломатия. М.: Ладомир.. Страус А. Л. Униполярность. Концентрическая структура нового мирового порядка и позиция России. // Полис, 1997, № 2. Тихомиров В.Б. 1997. “Глобальное супружество”: разумное единство противоположностей в мировой системе государств. // Полиc. № 2. Fukuyama F. The End of History and the Last Man. New York: Free Press. 1992. Яковлев А.Г. 2000. И все же на горизонте двухполюсный мир // Проблемы Дальнего Востока.  № 4. Grinin L., Korotayev A., Tausch A.  2016. Economic Cycles, Crises, and the Global Periphery. Cham: Springer. 280 p. OjI  E.I. , Ozioko  M..V.Cr. 2013. Effect of globalization on sovereignty of states.  Perez C. 2009. Technological revolutions and techno-economic paradigms. WP N 20. Tallinn: NTUT.  Robinson W.I. (2007) Theories of Globalization. Blackwell Companion to Globalization (ed. Ritzer G.), Oxford: Blackwell, pp. 125–143    etc.  </vt:lpstr>
      <vt:lpstr>    Спасибо за внимание!  Светлана Георгиевна Кирдина-Чэндлер  kirdina@inecon.ru www.kirdina.ru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175</cp:revision>
  <dcterms:created xsi:type="dcterms:W3CDTF">2021-12-07T13:39:17Z</dcterms:created>
  <dcterms:modified xsi:type="dcterms:W3CDTF">2022-10-30T19:20:00Z</dcterms:modified>
</cp:coreProperties>
</file>