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MOV" ContentType="vide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sldIdLst>
    <p:sldId id="256" r:id="rId2"/>
    <p:sldId id="257" r:id="rId3"/>
    <p:sldId id="259" r:id="rId4"/>
    <p:sldId id="271" r:id="rId5"/>
    <p:sldId id="272" r:id="rId6"/>
    <p:sldId id="263" r:id="rId7"/>
    <p:sldId id="264" r:id="rId8"/>
    <p:sldId id="273" r:id="rId9"/>
    <p:sldId id="262" r:id="rId10"/>
    <p:sldId id="276" r:id="rId11"/>
    <p:sldId id="274" r:id="rId12"/>
    <p:sldId id="265" r:id="rId13"/>
    <p:sldId id="266" r:id="rId14"/>
    <p:sldId id="261" r:id="rId15"/>
    <p:sldId id="267" r:id="rId16"/>
    <p:sldId id="268" r:id="rId17"/>
    <p:sldId id="260" r:id="rId18"/>
    <p:sldId id="278" r:id="rId19"/>
    <p:sldId id="269" r:id="rId20"/>
    <p:sldId id="270" r:id="rId21"/>
    <p:sldId id="291" r:id="rId22"/>
    <p:sldId id="284" r:id="rId23"/>
    <p:sldId id="289" r:id="rId24"/>
    <p:sldId id="275" r:id="rId25"/>
    <p:sldId id="290" r:id="rId26"/>
    <p:sldId id="285" r:id="rId27"/>
    <p:sldId id="287" r:id="rId28"/>
    <p:sldId id="288" r:id="rId29"/>
    <p:sldId id="279" r:id="rId30"/>
    <p:sldId id="280" r:id="rId31"/>
    <p:sldId id="281" r:id="rId32"/>
    <p:sldId id="282" r:id="rId33"/>
    <p:sldId id="283"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284" y="-6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9A8590-9A0C-4CD4-9D3D-FFC518BE5ADD}" type="datetimeFigureOut">
              <a:rPr lang="ru-RU" smtClean="0"/>
              <a:pPr/>
              <a:t>18.09.2015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ECA6EC-7060-4EFD-81E4-70978DB1F152}"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We are not the firsts who investigate the Darwinian ideas in Russia. But it is the first time to comprehend his ideas in the context of traditional institutional school and try to integrate his intellectual contribution into the modern institutional theory. </a:t>
            </a:r>
            <a:endParaRPr lang="ru-RU" dirty="0"/>
          </a:p>
        </p:txBody>
      </p:sp>
      <p:sp>
        <p:nvSpPr>
          <p:cNvPr id="4" name="Номер слайда 3"/>
          <p:cNvSpPr>
            <a:spLocks noGrp="1"/>
          </p:cNvSpPr>
          <p:nvPr>
            <p:ph type="sldNum" sz="quarter" idx="10"/>
          </p:nvPr>
        </p:nvSpPr>
        <p:spPr/>
        <p:txBody>
          <a:bodyPr/>
          <a:lstStyle/>
          <a:p>
            <a:fld id="{E058AF11-906D-4E00-B2A3-528AF4D8D8EB}" type="slidenum">
              <a:rPr lang="ru-RU" smtClean="0"/>
              <a:pPr/>
              <a:t>30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8264FE3-CFF6-4074-9068-B29FC42145C6}" type="datetime1">
              <a:rPr lang="ru-RU" smtClean="0"/>
              <a:pPr/>
              <a:t>18.09.2015</a:t>
            </a:fld>
            <a:endParaRPr lang="ru-RU"/>
          </a:p>
        </p:txBody>
      </p:sp>
      <p:sp>
        <p:nvSpPr>
          <p:cNvPr id="5" name="Нижний колонтитул 4"/>
          <p:cNvSpPr>
            <a:spLocks noGrp="1"/>
          </p:cNvSpPr>
          <p:nvPr>
            <p:ph type="ftr" sz="quarter" idx="11"/>
          </p:nvPr>
        </p:nvSpPr>
        <p:spPr/>
        <p:txBody>
          <a:bodyPr/>
          <a:lstStyle/>
          <a:p>
            <a:r>
              <a:rPr lang="en-US" smtClean="0"/>
              <a:t>Genova, Italy, Sepember 2015</a:t>
            </a:r>
            <a:endParaRPr lang="ru-RU"/>
          </a:p>
        </p:txBody>
      </p:sp>
      <p:sp>
        <p:nvSpPr>
          <p:cNvPr id="6" name="Номер слайда 5"/>
          <p:cNvSpPr>
            <a:spLocks noGrp="1"/>
          </p:cNvSpPr>
          <p:nvPr>
            <p:ph type="sldNum" sz="quarter" idx="12"/>
          </p:nvPr>
        </p:nvSpPr>
        <p:spPr/>
        <p:txBody>
          <a:bodyPr/>
          <a:lstStyle/>
          <a:p>
            <a:fld id="{4B21F913-2412-4690-8EC1-25BB49A581D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7314F59-B4E7-4456-AD7E-42F6D45D18DB}" type="datetime1">
              <a:rPr lang="ru-RU" smtClean="0"/>
              <a:pPr/>
              <a:t>18.09.2015</a:t>
            </a:fld>
            <a:endParaRPr lang="ru-RU"/>
          </a:p>
        </p:txBody>
      </p:sp>
      <p:sp>
        <p:nvSpPr>
          <p:cNvPr id="5" name="Нижний колонтитул 4"/>
          <p:cNvSpPr>
            <a:spLocks noGrp="1"/>
          </p:cNvSpPr>
          <p:nvPr>
            <p:ph type="ftr" sz="quarter" idx="11"/>
          </p:nvPr>
        </p:nvSpPr>
        <p:spPr/>
        <p:txBody>
          <a:bodyPr/>
          <a:lstStyle/>
          <a:p>
            <a:r>
              <a:rPr lang="en-US" smtClean="0"/>
              <a:t>Genova, Italy, Sepember 2015</a:t>
            </a:r>
            <a:endParaRPr lang="ru-RU"/>
          </a:p>
        </p:txBody>
      </p:sp>
      <p:sp>
        <p:nvSpPr>
          <p:cNvPr id="6" name="Номер слайда 5"/>
          <p:cNvSpPr>
            <a:spLocks noGrp="1"/>
          </p:cNvSpPr>
          <p:nvPr>
            <p:ph type="sldNum" sz="quarter" idx="12"/>
          </p:nvPr>
        </p:nvSpPr>
        <p:spPr/>
        <p:txBody>
          <a:bodyPr/>
          <a:lstStyle/>
          <a:p>
            <a:fld id="{4B21F913-2412-4690-8EC1-25BB49A581D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B80B90F-7B4C-4476-9E99-A032E54C2F81}" type="datetime1">
              <a:rPr lang="ru-RU" smtClean="0"/>
              <a:pPr/>
              <a:t>18.09.2015</a:t>
            </a:fld>
            <a:endParaRPr lang="ru-RU"/>
          </a:p>
        </p:txBody>
      </p:sp>
      <p:sp>
        <p:nvSpPr>
          <p:cNvPr id="5" name="Нижний колонтитул 4"/>
          <p:cNvSpPr>
            <a:spLocks noGrp="1"/>
          </p:cNvSpPr>
          <p:nvPr>
            <p:ph type="ftr" sz="quarter" idx="11"/>
          </p:nvPr>
        </p:nvSpPr>
        <p:spPr/>
        <p:txBody>
          <a:bodyPr/>
          <a:lstStyle/>
          <a:p>
            <a:r>
              <a:rPr lang="en-US" smtClean="0"/>
              <a:t>Genova, Italy, Sepember 2015</a:t>
            </a:r>
            <a:endParaRPr lang="ru-RU"/>
          </a:p>
        </p:txBody>
      </p:sp>
      <p:sp>
        <p:nvSpPr>
          <p:cNvPr id="6" name="Номер слайда 5"/>
          <p:cNvSpPr>
            <a:spLocks noGrp="1"/>
          </p:cNvSpPr>
          <p:nvPr>
            <p:ph type="sldNum" sz="quarter" idx="12"/>
          </p:nvPr>
        </p:nvSpPr>
        <p:spPr/>
        <p:txBody>
          <a:bodyPr/>
          <a:lstStyle/>
          <a:p>
            <a:fld id="{4B21F913-2412-4690-8EC1-25BB49A581D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6353F03-2830-40A4-9FA4-6F27369977F4}" type="datetime1">
              <a:rPr lang="ru-RU" smtClean="0"/>
              <a:pPr/>
              <a:t>18.09.2015</a:t>
            </a:fld>
            <a:endParaRPr lang="ru-RU"/>
          </a:p>
        </p:txBody>
      </p:sp>
      <p:sp>
        <p:nvSpPr>
          <p:cNvPr id="5" name="Нижний колонтитул 4"/>
          <p:cNvSpPr>
            <a:spLocks noGrp="1"/>
          </p:cNvSpPr>
          <p:nvPr>
            <p:ph type="ftr" sz="quarter" idx="11"/>
          </p:nvPr>
        </p:nvSpPr>
        <p:spPr/>
        <p:txBody>
          <a:bodyPr/>
          <a:lstStyle/>
          <a:p>
            <a:r>
              <a:rPr lang="en-US" smtClean="0"/>
              <a:t>Genova, Italy, Sepember 2015</a:t>
            </a:r>
            <a:endParaRPr lang="ru-RU"/>
          </a:p>
        </p:txBody>
      </p:sp>
      <p:sp>
        <p:nvSpPr>
          <p:cNvPr id="6" name="Номер слайда 5"/>
          <p:cNvSpPr>
            <a:spLocks noGrp="1"/>
          </p:cNvSpPr>
          <p:nvPr>
            <p:ph type="sldNum" sz="quarter" idx="12"/>
          </p:nvPr>
        </p:nvSpPr>
        <p:spPr/>
        <p:txBody>
          <a:bodyPr/>
          <a:lstStyle/>
          <a:p>
            <a:fld id="{4B21F913-2412-4690-8EC1-25BB49A581D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27CC379-E6DF-49CC-B03D-8ED5F57C9669}" type="datetime1">
              <a:rPr lang="ru-RU" smtClean="0"/>
              <a:pPr/>
              <a:t>18.09.2015</a:t>
            </a:fld>
            <a:endParaRPr lang="ru-RU"/>
          </a:p>
        </p:txBody>
      </p:sp>
      <p:sp>
        <p:nvSpPr>
          <p:cNvPr id="5" name="Нижний колонтитул 4"/>
          <p:cNvSpPr>
            <a:spLocks noGrp="1"/>
          </p:cNvSpPr>
          <p:nvPr>
            <p:ph type="ftr" sz="quarter" idx="11"/>
          </p:nvPr>
        </p:nvSpPr>
        <p:spPr/>
        <p:txBody>
          <a:bodyPr/>
          <a:lstStyle/>
          <a:p>
            <a:r>
              <a:rPr lang="en-US" smtClean="0"/>
              <a:t>Genova, Italy, Sepember 2015</a:t>
            </a:r>
            <a:endParaRPr lang="ru-RU"/>
          </a:p>
        </p:txBody>
      </p:sp>
      <p:sp>
        <p:nvSpPr>
          <p:cNvPr id="6" name="Номер слайда 5"/>
          <p:cNvSpPr>
            <a:spLocks noGrp="1"/>
          </p:cNvSpPr>
          <p:nvPr>
            <p:ph type="sldNum" sz="quarter" idx="12"/>
          </p:nvPr>
        </p:nvSpPr>
        <p:spPr/>
        <p:txBody>
          <a:bodyPr/>
          <a:lstStyle/>
          <a:p>
            <a:fld id="{4B21F913-2412-4690-8EC1-25BB49A581D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4C0042D-7B09-42F9-B1B5-27F8CFF44F47}" type="datetime1">
              <a:rPr lang="ru-RU" smtClean="0"/>
              <a:pPr/>
              <a:t>18.09.2015</a:t>
            </a:fld>
            <a:endParaRPr lang="ru-RU"/>
          </a:p>
        </p:txBody>
      </p:sp>
      <p:sp>
        <p:nvSpPr>
          <p:cNvPr id="6" name="Нижний колонтитул 5"/>
          <p:cNvSpPr>
            <a:spLocks noGrp="1"/>
          </p:cNvSpPr>
          <p:nvPr>
            <p:ph type="ftr" sz="quarter" idx="11"/>
          </p:nvPr>
        </p:nvSpPr>
        <p:spPr/>
        <p:txBody>
          <a:bodyPr/>
          <a:lstStyle/>
          <a:p>
            <a:r>
              <a:rPr lang="en-US" smtClean="0"/>
              <a:t>Genova, Italy, Sepember 2015</a:t>
            </a:r>
            <a:endParaRPr lang="ru-RU"/>
          </a:p>
        </p:txBody>
      </p:sp>
      <p:sp>
        <p:nvSpPr>
          <p:cNvPr id="7" name="Номер слайда 6"/>
          <p:cNvSpPr>
            <a:spLocks noGrp="1"/>
          </p:cNvSpPr>
          <p:nvPr>
            <p:ph type="sldNum" sz="quarter" idx="12"/>
          </p:nvPr>
        </p:nvSpPr>
        <p:spPr/>
        <p:txBody>
          <a:bodyPr/>
          <a:lstStyle/>
          <a:p>
            <a:fld id="{4B21F913-2412-4690-8EC1-25BB49A581D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C97C194-7828-4617-8C16-ACA21DAAC195}" type="datetime1">
              <a:rPr lang="ru-RU" smtClean="0"/>
              <a:pPr/>
              <a:t>18.09.2015</a:t>
            </a:fld>
            <a:endParaRPr lang="ru-RU"/>
          </a:p>
        </p:txBody>
      </p:sp>
      <p:sp>
        <p:nvSpPr>
          <p:cNvPr id="8" name="Нижний колонтитул 7"/>
          <p:cNvSpPr>
            <a:spLocks noGrp="1"/>
          </p:cNvSpPr>
          <p:nvPr>
            <p:ph type="ftr" sz="quarter" idx="11"/>
          </p:nvPr>
        </p:nvSpPr>
        <p:spPr/>
        <p:txBody>
          <a:bodyPr/>
          <a:lstStyle/>
          <a:p>
            <a:r>
              <a:rPr lang="en-US" smtClean="0"/>
              <a:t>Genova, Italy, Sepember 2015</a:t>
            </a:r>
            <a:endParaRPr lang="ru-RU"/>
          </a:p>
        </p:txBody>
      </p:sp>
      <p:sp>
        <p:nvSpPr>
          <p:cNvPr id="9" name="Номер слайда 8"/>
          <p:cNvSpPr>
            <a:spLocks noGrp="1"/>
          </p:cNvSpPr>
          <p:nvPr>
            <p:ph type="sldNum" sz="quarter" idx="12"/>
          </p:nvPr>
        </p:nvSpPr>
        <p:spPr/>
        <p:txBody>
          <a:bodyPr/>
          <a:lstStyle/>
          <a:p>
            <a:fld id="{4B21F913-2412-4690-8EC1-25BB49A581D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0A24745-4171-4366-9906-66515BCF8AA0}" type="datetime1">
              <a:rPr lang="ru-RU" smtClean="0"/>
              <a:pPr/>
              <a:t>18.09.2015</a:t>
            </a:fld>
            <a:endParaRPr lang="ru-RU"/>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E8A1C36-F421-4CAD-A779-7AC193AFBDBB}" type="datetime1">
              <a:rPr lang="ru-RU" smtClean="0"/>
              <a:pPr/>
              <a:t>18.09.2015</a:t>
            </a:fld>
            <a:endParaRPr lang="ru-RU"/>
          </a:p>
        </p:txBody>
      </p:sp>
      <p:sp>
        <p:nvSpPr>
          <p:cNvPr id="3" name="Нижний колонтитул 2"/>
          <p:cNvSpPr>
            <a:spLocks noGrp="1"/>
          </p:cNvSpPr>
          <p:nvPr>
            <p:ph type="ftr" sz="quarter" idx="11"/>
          </p:nvPr>
        </p:nvSpPr>
        <p:spPr/>
        <p:txBody>
          <a:bodyPr/>
          <a:lstStyle/>
          <a:p>
            <a:r>
              <a:rPr lang="en-US" smtClean="0"/>
              <a:t>Genova, Italy, Sepember 2015</a:t>
            </a:r>
            <a:endParaRPr lang="ru-RU"/>
          </a:p>
        </p:txBody>
      </p:sp>
      <p:sp>
        <p:nvSpPr>
          <p:cNvPr id="4" name="Номер слайда 3"/>
          <p:cNvSpPr>
            <a:spLocks noGrp="1"/>
          </p:cNvSpPr>
          <p:nvPr>
            <p:ph type="sldNum" sz="quarter" idx="12"/>
          </p:nvPr>
        </p:nvSpPr>
        <p:spPr/>
        <p:txBody>
          <a:bodyPr/>
          <a:lstStyle/>
          <a:p>
            <a:fld id="{4B21F913-2412-4690-8EC1-25BB49A581D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D91FF29-3C1C-4743-8D33-3EEB2F7D89BD}" type="datetime1">
              <a:rPr lang="ru-RU" smtClean="0"/>
              <a:pPr/>
              <a:t>18.09.2015</a:t>
            </a:fld>
            <a:endParaRPr lang="ru-RU"/>
          </a:p>
        </p:txBody>
      </p:sp>
      <p:sp>
        <p:nvSpPr>
          <p:cNvPr id="6" name="Нижний колонтитул 5"/>
          <p:cNvSpPr>
            <a:spLocks noGrp="1"/>
          </p:cNvSpPr>
          <p:nvPr>
            <p:ph type="ftr" sz="quarter" idx="11"/>
          </p:nvPr>
        </p:nvSpPr>
        <p:spPr/>
        <p:txBody>
          <a:bodyPr/>
          <a:lstStyle/>
          <a:p>
            <a:r>
              <a:rPr lang="en-US" smtClean="0"/>
              <a:t>Genova, Italy, Sepember 2015</a:t>
            </a:r>
            <a:endParaRPr lang="ru-RU"/>
          </a:p>
        </p:txBody>
      </p:sp>
      <p:sp>
        <p:nvSpPr>
          <p:cNvPr id="7" name="Номер слайда 6"/>
          <p:cNvSpPr>
            <a:spLocks noGrp="1"/>
          </p:cNvSpPr>
          <p:nvPr>
            <p:ph type="sldNum" sz="quarter" idx="12"/>
          </p:nvPr>
        </p:nvSpPr>
        <p:spPr/>
        <p:txBody>
          <a:bodyPr/>
          <a:lstStyle/>
          <a:p>
            <a:fld id="{4B21F913-2412-4690-8EC1-25BB49A581D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57B9B17-B21D-479D-B42B-C10A8FE16784}" type="datetime1">
              <a:rPr lang="ru-RU" smtClean="0"/>
              <a:pPr/>
              <a:t>18.09.2015</a:t>
            </a:fld>
            <a:endParaRPr lang="ru-RU"/>
          </a:p>
        </p:txBody>
      </p:sp>
      <p:sp>
        <p:nvSpPr>
          <p:cNvPr id="6" name="Нижний колонтитул 5"/>
          <p:cNvSpPr>
            <a:spLocks noGrp="1"/>
          </p:cNvSpPr>
          <p:nvPr>
            <p:ph type="ftr" sz="quarter" idx="11"/>
          </p:nvPr>
        </p:nvSpPr>
        <p:spPr/>
        <p:txBody>
          <a:bodyPr/>
          <a:lstStyle/>
          <a:p>
            <a:r>
              <a:rPr lang="en-US" smtClean="0"/>
              <a:t>Genova, Italy, Sepember 2015</a:t>
            </a:r>
            <a:endParaRPr lang="ru-RU"/>
          </a:p>
        </p:txBody>
      </p:sp>
      <p:sp>
        <p:nvSpPr>
          <p:cNvPr id="7" name="Номер слайда 6"/>
          <p:cNvSpPr>
            <a:spLocks noGrp="1"/>
          </p:cNvSpPr>
          <p:nvPr>
            <p:ph type="sldNum" sz="quarter" idx="12"/>
          </p:nvPr>
        </p:nvSpPr>
        <p:spPr/>
        <p:txBody>
          <a:bodyPr/>
          <a:lstStyle/>
          <a:p>
            <a:fld id="{4B21F913-2412-4690-8EC1-25BB49A581D5}"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34295-8087-444C-BDDC-0FF28D359408}" type="datetime1">
              <a:rPr lang="ru-RU" smtClean="0"/>
              <a:pPr/>
              <a:t>18.09.2015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Genova, Italy, Sepember 2015</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21F913-2412-4690-8EC1-25BB49A581D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1.MOV"/><Relationship Id="rId2" Type="http://schemas.openxmlformats.org/officeDocument/2006/relationships/slideLayout" Target="../slideLayouts/slideLayout2.xml"/><Relationship Id="rId1" Type="http://schemas.openxmlformats.org/officeDocument/2006/relationships/video" Target="../media/media1.MO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microsoft.com/office/2007/relationships/media" Target="../media/media2.MOV"/><Relationship Id="rId2" Type="http://schemas.openxmlformats.org/officeDocument/2006/relationships/slideLayout" Target="../slideLayouts/slideLayout2.xml"/><Relationship Id="rId1" Type="http://schemas.openxmlformats.org/officeDocument/2006/relationships/video" Target="../media/media2.MO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412777"/>
            <a:ext cx="8278688" cy="2187674"/>
          </a:xfrm>
        </p:spPr>
        <p:txBody>
          <a:bodyPr>
            <a:noAutofit/>
          </a:bodyPr>
          <a:lstStyle/>
          <a:p>
            <a:r>
              <a:rPr lang="en-US" b="1" dirty="0"/>
              <a:t>Russian Reactions and Pointed   </a:t>
            </a:r>
            <a:r>
              <a:rPr lang="ru-RU" b="1" dirty="0"/>
              <a:t/>
            </a:r>
            <a:br>
              <a:rPr lang="ru-RU" b="1" dirty="0"/>
            </a:br>
            <a:r>
              <a:rPr lang="en-US" b="1" dirty="0"/>
              <a:t>      Challenges to </a:t>
            </a:r>
            <a:r>
              <a:rPr lang="en-US" b="1" dirty="0" smtClean="0"/>
              <a:t/>
            </a:r>
            <a:br>
              <a:rPr lang="en-US" b="1" dirty="0" smtClean="0"/>
            </a:br>
            <a:r>
              <a:rPr lang="en-US" b="1" dirty="0" smtClean="0"/>
              <a:t>the </a:t>
            </a:r>
            <a:r>
              <a:rPr lang="en-US" b="1" dirty="0"/>
              <a:t>‘Struggle </a:t>
            </a:r>
            <a:r>
              <a:rPr lang="en-US" b="1" dirty="0" smtClean="0"/>
              <a:t>for  </a:t>
            </a:r>
            <a:r>
              <a:rPr lang="en-US" b="1" dirty="0"/>
              <a:t>Existence’ </a:t>
            </a:r>
            <a:r>
              <a:rPr lang="en-US" b="1" dirty="0" smtClean="0"/>
              <a:t/>
            </a:r>
            <a:br>
              <a:rPr lang="en-US" b="1" dirty="0" smtClean="0"/>
            </a:br>
            <a:r>
              <a:rPr lang="en-US" b="1" dirty="0" smtClean="0"/>
              <a:t>in </a:t>
            </a:r>
            <a:r>
              <a:rPr lang="en-US" b="1" dirty="0"/>
              <a:t>Evolutionary </a:t>
            </a:r>
            <a:r>
              <a:rPr lang="en-US" b="1" dirty="0" smtClean="0"/>
              <a:t>Thinking</a:t>
            </a:r>
            <a:br>
              <a:rPr lang="en-US" b="1" dirty="0" smtClean="0"/>
            </a:br>
            <a:endParaRPr lang="ru-RU" b="1" dirty="0"/>
          </a:p>
        </p:txBody>
      </p:sp>
      <p:sp>
        <p:nvSpPr>
          <p:cNvPr id="3" name="Подзаголовок 2"/>
          <p:cNvSpPr>
            <a:spLocks noGrp="1"/>
          </p:cNvSpPr>
          <p:nvPr>
            <p:ph type="subTitle" idx="1"/>
          </p:nvPr>
        </p:nvSpPr>
        <p:spPr>
          <a:xfrm>
            <a:off x="1403648" y="4581128"/>
            <a:ext cx="6400800" cy="1752600"/>
          </a:xfrm>
        </p:spPr>
        <p:txBody>
          <a:bodyPr>
            <a:normAutofit fontScale="55000" lnSpcReduction="20000"/>
          </a:bodyPr>
          <a:lstStyle/>
          <a:p>
            <a:r>
              <a:rPr lang="en-US" b="1" dirty="0" smtClean="0"/>
              <a:t>Svetlana Kirdina</a:t>
            </a:r>
            <a:endParaRPr lang="ru-RU" b="1" dirty="0" smtClean="0"/>
          </a:p>
          <a:p>
            <a:r>
              <a:rPr lang="en-US" b="1" dirty="0" smtClean="0"/>
              <a:t> Institute of Economics, Russian Academy of Sciences, Moscow, Russia</a:t>
            </a:r>
            <a:endParaRPr lang="ru-RU" b="1" dirty="0" smtClean="0"/>
          </a:p>
          <a:p>
            <a:endParaRPr lang="ru-RU" b="1" dirty="0" smtClean="0"/>
          </a:p>
          <a:p>
            <a:r>
              <a:rPr lang="en-US" b="1" dirty="0" smtClean="0"/>
              <a:t>John  Hall</a:t>
            </a:r>
            <a:endParaRPr lang="ru-RU" b="1" dirty="0" smtClean="0"/>
          </a:p>
          <a:p>
            <a:r>
              <a:rPr lang="en-US" b="1" dirty="0" smtClean="0"/>
              <a:t>Portland State University, Portland, Oregon, USA </a:t>
            </a:r>
            <a:endParaRPr lang="ru-RU" b="1" dirty="0" smtClean="0"/>
          </a:p>
          <a:p>
            <a:endParaRPr lang="ru-RU" b="1" dirty="0" smtClean="0"/>
          </a:p>
          <a:p>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76056" y="1412776"/>
            <a:ext cx="3600400" cy="762000"/>
          </a:xfrm>
        </p:spPr>
        <p:txBody>
          <a:bodyPr>
            <a:noAutofit/>
          </a:bodyPr>
          <a:lstStyle/>
          <a:p>
            <a:r>
              <a:rPr lang="en-US" sz="3200" dirty="0" smtClean="0"/>
              <a:t>Charles Darwin (1809-1882) </a:t>
            </a:r>
            <a:endParaRPr lang="ru-RU" sz="3200" dirty="0"/>
          </a:p>
        </p:txBody>
      </p:sp>
      <p:sp>
        <p:nvSpPr>
          <p:cNvPr id="3" name="Текст 2"/>
          <p:cNvSpPr>
            <a:spLocks noGrp="1"/>
          </p:cNvSpPr>
          <p:nvPr>
            <p:ph type="body" idx="2"/>
          </p:nvPr>
        </p:nvSpPr>
        <p:spPr>
          <a:xfrm>
            <a:off x="5580112" y="2708920"/>
            <a:ext cx="3355856" cy="2880320"/>
          </a:xfrm>
        </p:spPr>
        <p:txBody>
          <a:bodyPr>
            <a:normAutofit fontScale="32500" lnSpcReduction="20000"/>
          </a:bodyPr>
          <a:lstStyle/>
          <a:p>
            <a:r>
              <a:rPr lang="en-US" sz="2400" dirty="0" smtClean="0"/>
              <a:t> </a:t>
            </a:r>
          </a:p>
          <a:p>
            <a:endParaRPr lang="en-US" sz="2400" i="1" dirty="0" smtClean="0"/>
          </a:p>
          <a:p>
            <a:r>
              <a:rPr lang="en-US" sz="8600" i="1" dirty="0" smtClean="0"/>
              <a:t>The Origin of Species by Means of Natural Selection. </a:t>
            </a:r>
          </a:p>
          <a:p>
            <a:r>
              <a:rPr lang="en-US" sz="8600" dirty="0" smtClean="0"/>
              <a:t>London: John Murray</a:t>
            </a:r>
            <a:r>
              <a:rPr lang="ru-RU" sz="8600" dirty="0" smtClean="0"/>
              <a:t> (</a:t>
            </a:r>
            <a:r>
              <a:rPr lang="en-US" sz="8600" dirty="0" smtClean="0"/>
              <a:t>1859</a:t>
            </a:r>
            <a:r>
              <a:rPr lang="ru-RU" sz="8600" dirty="0" smtClean="0"/>
              <a:t>)</a:t>
            </a:r>
            <a:r>
              <a:rPr lang="en-US" sz="8600" dirty="0" smtClean="0"/>
              <a:t>. </a:t>
            </a:r>
            <a:endParaRPr lang="ru-RU" sz="8600" dirty="0" smtClean="0"/>
          </a:p>
        </p:txBody>
      </p:sp>
      <p:pic>
        <p:nvPicPr>
          <p:cNvPr id="8194" name="Picture 2"/>
          <p:cNvPicPr>
            <a:picLocks noGrp="1" noChangeAspect="1" noChangeArrowheads="1"/>
          </p:cNvPicPr>
          <p:nvPr>
            <p:ph sz="half" idx="1"/>
          </p:nvPr>
        </p:nvPicPr>
        <p:blipFill>
          <a:blip r:embed="rId2" cstate="print"/>
          <a:stretch>
            <a:fillRect/>
          </a:stretch>
        </p:blipFill>
        <p:spPr bwMode="auto">
          <a:xfrm>
            <a:off x="971600" y="620688"/>
            <a:ext cx="4032448" cy="5616624"/>
          </a:xfrm>
          <a:prstGeom prst="rect">
            <a:avLst/>
          </a:prstGeom>
          <a:noFill/>
          <a:ln w="9525">
            <a:noFill/>
            <a:miter lim="800000"/>
            <a:headEnd/>
            <a:tailEnd/>
          </a:ln>
          <a:effectLst/>
        </p:spPr>
      </p:pic>
      <p:sp>
        <p:nvSpPr>
          <p:cNvPr id="5" name="Нижний колонтитул 4"/>
          <p:cNvSpPr>
            <a:spLocks noGrp="1"/>
          </p:cNvSpPr>
          <p:nvPr>
            <p:ph type="ftr" sz="quarter" idx="12"/>
          </p:nvPr>
        </p:nvSpPr>
        <p:spPr/>
        <p:txBody>
          <a:bodyPr/>
          <a:lstStyle/>
          <a:p>
            <a:r>
              <a:rPr lang="en-US" smtClean="0"/>
              <a:t>Genova, Italy, Sepember 2015</a:t>
            </a:r>
            <a:endParaRPr lang="ru-RU" dirty="0"/>
          </a:p>
        </p:txBody>
      </p:sp>
      <p:sp>
        <p:nvSpPr>
          <p:cNvPr id="7" name="Номер слайда 6"/>
          <p:cNvSpPr>
            <a:spLocks noGrp="1"/>
          </p:cNvSpPr>
          <p:nvPr>
            <p:ph type="sldNum" sz="quarter" idx="12"/>
          </p:nvPr>
        </p:nvSpPr>
        <p:spPr/>
        <p:txBody>
          <a:bodyPr/>
          <a:lstStyle/>
          <a:p>
            <a:fld id="{4B21F913-2412-4690-8EC1-25BB49A581D5}" type="slidenum">
              <a:rPr lang="ru-RU" smtClean="0"/>
              <a:pPr/>
              <a:t>10</a:t>
            </a:fld>
            <a:endParaRPr lang="ru-RU"/>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47248" cy="994122"/>
          </a:xfrm>
        </p:spPr>
        <p:txBody>
          <a:bodyPr>
            <a:normAutofit fontScale="90000"/>
          </a:bodyPr>
          <a:lstStyle/>
          <a:p>
            <a:r>
              <a:rPr lang="en-US" dirty="0" smtClean="0"/>
              <a:t>Darwin’s </a:t>
            </a:r>
            <a:r>
              <a:rPr lang="en-US" i="1" dirty="0" smtClean="0"/>
              <a:t>The Origin of Species</a:t>
            </a:r>
            <a:r>
              <a:rPr lang="en-US" dirty="0" smtClean="0"/>
              <a:t> </a:t>
            </a:r>
            <a:br>
              <a:rPr lang="en-US" dirty="0" smtClean="0"/>
            </a:br>
            <a:r>
              <a:rPr lang="en-US" dirty="0" smtClean="0"/>
              <a:t>in Russia</a:t>
            </a:r>
            <a:endParaRPr lang="ru-RU" dirty="0"/>
          </a:p>
        </p:txBody>
      </p:sp>
      <p:sp>
        <p:nvSpPr>
          <p:cNvPr id="3" name="Содержимое 2"/>
          <p:cNvSpPr>
            <a:spLocks noGrp="1"/>
          </p:cNvSpPr>
          <p:nvPr>
            <p:ph idx="1"/>
          </p:nvPr>
        </p:nvSpPr>
        <p:spPr>
          <a:xfrm>
            <a:off x="323528" y="1484784"/>
            <a:ext cx="8589640" cy="4608512"/>
          </a:xfrm>
        </p:spPr>
        <p:txBody>
          <a:bodyPr>
            <a:noAutofit/>
          </a:bodyPr>
          <a:lstStyle/>
          <a:p>
            <a:r>
              <a:rPr lang="en-US" sz="2200" dirty="0" smtClean="0"/>
              <a:t>In </a:t>
            </a:r>
            <a:r>
              <a:rPr lang="en-US" sz="2200" b="1" dirty="0" smtClean="0"/>
              <a:t>1861 </a:t>
            </a:r>
            <a:r>
              <a:rPr lang="en-US" sz="2200" dirty="0" smtClean="0"/>
              <a:t>the journal </a:t>
            </a:r>
            <a:r>
              <a:rPr lang="en-US" sz="2200" i="1" dirty="0" smtClean="0"/>
              <a:t>Library for Reading</a:t>
            </a:r>
            <a:r>
              <a:rPr lang="en-US" sz="2200" dirty="0" smtClean="0"/>
              <a:t> published an essay on </a:t>
            </a:r>
            <a:r>
              <a:rPr lang="en-US" sz="2200" i="1" dirty="0" smtClean="0"/>
              <a:t>The Origin of Species</a:t>
            </a:r>
            <a:r>
              <a:rPr lang="en-US" sz="2200" dirty="0" smtClean="0"/>
              <a:t> that was more systematic and more comprehensive than any previous study on the subject published in Russian.</a:t>
            </a:r>
          </a:p>
          <a:p>
            <a:r>
              <a:rPr lang="en-US" sz="2200" dirty="0" smtClean="0"/>
              <a:t>In </a:t>
            </a:r>
            <a:r>
              <a:rPr lang="en-US" sz="2200" b="1" dirty="0" smtClean="0"/>
              <a:t>1863</a:t>
            </a:r>
            <a:r>
              <a:rPr lang="en-US" sz="2200" dirty="0" smtClean="0"/>
              <a:t> the first number of the </a:t>
            </a:r>
            <a:r>
              <a:rPr lang="en-US" sz="2200" i="1" dirty="0" smtClean="0"/>
              <a:t>Russian Herald</a:t>
            </a:r>
            <a:r>
              <a:rPr lang="en-US" sz="2200" dirty="0" smtClean="0"/>
              <a:t>  published "Flowers and Insects“. The author S. A. </a:t>
            </a:r>
            <a:r>
              <a:rPr lang="en-US" sz="2200" dirty="0" err="1" smtClean="0"/>
              <a:t>Rachinskii</a:t>
            </a:r>
            <a:r>
              <a:rPr lang="en-US" sz="2200" dirty="0" smtClean="0">
                <a:solidFill>
                  <a:schemeClr val="accent1"/>
                </a:solidFill>
              </a:rPr>
              <a:t>, </a:t>
            </a:r>
            <a:r>
              <a:rPr lang="en-US" sz="2200" dirty="0" smtClean="0"/>
              <a:t>professor of botany at Moscow University—explained every major component of Darwin's theoretical structure in a language that was accessible to the general reading public. He identified </a:t>
            </a:r>
            <a:r>
              <a:rPr lang="en-US" sz="2200" i="1" dirty="0" smtClean="0"/>
              <a:t>The</a:t>
            </a:r>
            <a:r>
              <a:rPr lang="en-US" sz="2200" dirty="0" smtClean="0"/>
              <a:t> </a:t>
            </a:r>
            <a:r>
              <a:rPr lang="en-US" sz="2200" i="1" dirty="0" smtClean="0"/>
              <a:t>Origin of Species</a:t>
            </a:r>
            <a:r>
              <a:rPr lang="en-US" sz="2200" dirty="0" smtClean="0"/>
              <a:t> as "one of the most brilliant books ever to be written in the natural sciences.“</a:t>
            </a:r>
          </a:p>
          <a:p>
            <a:r>
              <a:rPr lang="en-US" sz="2200" dirty="0" smtClean="0"/>
              <a:t>In 1</a:t>
            </a:r>
            <a:r>
              <a:rPr lang="en-US" sz="2200" b="1" dirty="0" smtClean="0"/>
              <a:t>864</a:t>
            </a:r>
            <a:r>
              <a:rPr lang="en-US" sz="2200" dirty="0" smtClean="0"/>
              <a:t> </a:t>
            </a:r>
            <a:r>
              <a:rPr lang="en-US" sz="2200" dirty="0" err="1" smtClean="0"/>
              <a:t>Rachinskii</a:t>
            </a:r>
            <a:r>
              <a:rPr lang="en-US" sz="2200" dirty="0" smtClean="0"/>
              <a:t> produced the first Russian translation of the </a:t>
            </a:r>
            <a:r>
              <a:rPr lang="en-US" sz="2200" i="1" dirty="0" smtClean="0"/>
              <a:t>Origin</a:t>
            </a:r>
            <a:r>
              <a:rPr lang="en-US" sz="2200" dirty="0" smtClean="0"/>
              <a:t> .</a:t>
            </a:r>
          </a:p>
          <a:p>
            <a:r>
              <a:rPr lang="en-US" sz="2200" dirty="0" smtClean="0"/>
              <a:t>“Darwinism changed not only our commonsense and scientific ideas but also our world view" (</a:t>
            </a:r>
            <a:r>
              <a:rPr lang="en-US" sz="2200" dirty="0" err="1" smtClean="0"/>
              <a:t>Danilevskii</a:t>
            </a:r>
            <a:r>
              <a:rPr lang="en-US" sz="2200" dirty="0" smtClean="0"/>
              <a:t>, </a:t>
            </a:r>
            <a:r>
              <a:rPr lang="en-US" sz="2200" i="1" dirty="0" err="1" smtClean="0"/>
              <a:t>Darvinizm</a:t>
            </a:r>
            <a:r>
              <a:rPr lang="en-US" sz="2200" i="1" dirty="0" smtClean="0"/>
              <a:t>,</a:t>
            </a:r>
            <a:r>
              <a:rPr lang="en-US" sz="2200" dirty="0" smtClean="0"/>
              <a:t> vol. 1, part 1, p. 7. In Russian). </a:t>
            </a:r>
            <a:endParaRPr lang="ru-RU" sz="2200"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11</a:t>
            </a:fld>
            <a:endParaRPr lang="ru-RU"/>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fontScale="90000"/>
          </a:bodyPr>
          <a:lstStyle/>
          <a:p>
            <a:r>
              <a:rPr lang="en-US" dirty="0" smtClean="0"/>
              <a:t>Two extreme positions </a:t>
            </a:r>
            <a:endParaRPr lang="ru-RU" dirty="0"/>
          </a:p>
        </p:txBody>
      </p:sp>
      <p:sp>
        <p:nvSpPr>
          <p:cNvPr id="3" name="Содержимое 2"/>
          <p:cNvSpPr>
            <a:spLocks noGrp="1"/>
          </p:cNvSpPr>
          <p:nvPr>
            <p:ph idx="1"/>
          </p:nvPr>
        </p:nvSpPr>
        <p:spPr>
          <a:xfrm>
            <a:off x="323528" y="1124744"/>
            <a:ext cx="8568952" cy="5361459"/>
          </a:xfrm>
        </p:spPr>
        <p:txBody>
          <a:bodyPr>
            <a:normAutofit fontScale="77500" lnSpcReduction="20000"/>
          </a:bodyPr>
          <a:lstStyle/>
          <a:p>
            <a:r>
              <a:rPr lang="en-US" sz="3100" dirty="0"/>
              <a:t>“Russian scientific institutions did not express a uniform attitude toward Darwin's </a:t>
            </a:r>
            <a:r>
              <a:rPr lang="en-US" sz="3100" dirty="0" smtClean="0"/>
              <a:t>theory</a:t>
            </a:r>
            <a:r>
              <a:rPr lang="en-US" sz="3100" dirty="0"/>
              <a:t>: while at one extreme there were institutions that completely ignored organic evolution as a scientific </a:t>
            </a:r>
            <a:r>
              <a:rPr lang="en-US" sz="3100" dirty="0" smtClean="0"/>
              <a:t>notion, at the </a:t>
            </a:r>
            <a:r>
              <a:rPr lang="en-US" sz="3100" dirty="0"/>
              <a:t>other extreme </a:t>
            </a:r>
            <a:r>
              <a:rPr lang="en-US" sz="3100" dirty="0" smtClean="0"/>
              <a:t>were </a:t>
            </a:r>
            <a:r>
              <a:rPr lang="en-US" sz="3100" dirty="0"/>
              <a:t>institutions that not only played a major role in the speedy diffusion of evolutionary ideas but also made Darwin's theory the point of departure in wide areas of scientific research” (</a:t>
            </a:r>
            <a:r>
              <a:rPr lang="en-US" sz="3100" dirty="0" err="1"/>
              <a:t>Vucinich</a:t>
            </a:r>
            <a:r>
              <a:rPr lang="en-US" sz="3100" dirty="0" smtClean="0"/>
              <a:t>, Alexander.  </a:t>
            </a:r>
            <a:r>
              <a:rPr lang="en-US" sz="3100" i="1" dirty="0" smtClean="0"/>
              <a:t>Darwin in Russian Thought</a:t>
            </a:r>
            <a:r>
              <a:rPr lang="en-US" sz="3100" dirty="0" smtClean="0"/>
              <a:t>. University of California Press: Berkeley · Los Angeles · Oxford. 1989, p.31</a:t>
            </a:r>
            <a:r>
              <a:rPr lang="en-US" sz="3100" dirty="0"/>
              <a:t>). </a:t>
            </a:r>
            <a:endParaRPr lang="en-US" sz="3100" dirty="0" smtClean="0"/>
          </a:p>
          <a:p>
            <a:r>
              <a:rPr lang="en-US" sz="3100" dirty="0" smtClean="0"/>
              <a:t>Representing this second position towards Darwin’s ideas, </a:t>
            </a:r>
            <a:r>
              <a:rPr lang="en-US" sz="3100" dirty="0" err="1" smtClean="0"/>
              <a:t>Fedor</a:t>
            </a:r>
            <a:r>
              <a:rPr lang="en-US" sz="3100" dirty="0" smtClean="0"/>
              <a:t>. </a:t>
            </a:r>
            <a:r>
              <a:rPr lang="en-US" sz="3100" dirty="0"/>
              <a:t>Dostoevsky  in 1876  remarked—in </a:t>
            </a:r>
            <a:r>
              <a:rPr lang="en-US" sz="3100" i="1" dirty="0"/>
              <a:t>The Diary of a Writer</a:t>
            </a:r>
            <a:r>
              <a:rPr lang="en-US" sz="3100" dirty="0"/>
              <a:t> —that there was a fundamental difference between Western and Russian attitudes toward Darwin's contributions to </a:t>
            </a:r>
            <a:r>
              <a:rPr lang="en-US" sz="3100" dirty="0" smtClean="0"/>
              <a:t>science. In the </a:t>
            </a:r>
            <a:r>
              <a:rPr lang="en-US" sz="3100" dirty="0"/>
              <a:t>West Darwin's theory was viewed as a "brilliant </a:t>
            </a:r>
            <a:r>
              <a:rPr lang="en-US" sz="3100" dirty="0" smtClean="0"/>
              <a:t>hypothesis." In </a:t>
            </a:r>
            <a:r>
              <a:rPr lang="en-US" sz="3100" dirty="0"/>
              <a:t>Russia it quickly acquired the authority of an "axiom” (F. M. Dostoevsky, </a:t>
            </a:r>
            <a:r>
              <a:rPr lang="en-US" sz="3100" i="1" dirty="0" err="1"/>
              <a:t>Polnoe</a:t>
            </a:r>
            <a:r>
              <a:rPr lang="en-US" sz="3100" i="1" dirty="0"/>
              <a:t> </a:t>
            </a:r>
            <a:r>
              <a:rPr lang="en-US" sz="3100" i="1" dirty="0" err="1"/>
              <a:t>sobranie</a:t>
            </a:r>
            <a:r>
              <a:rPr lang="en-US" sz="3100" i="1" dirty="0"/>
              <a:t> </a:t>
            </a:r>
            <a:r>
              <a:rPr lang="en-US" sz="3100" i="1" dirty="0" err="1"/>
              <a:t>sochinenii</a:t>
            </a:r>
            <a:r>
              <a:rPr lang="en-US" sz="3100" i="1" dirty="0"/>
              <a:t>,</a:t>
            </a:r>
            <a:r>
              <a:rPr lang="en-US" sz="3100" dirty="0"/>
              <a:t> vol. 11, 6th ed., p. 164. In Russian).</a:t>
            </a:r>
            <a:endParaRPr lang="ru-RU" sz="3100" dirty="0"/>
          </a:p>
          <a:p>
            <a:endParaRPr lang="ru-RU"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12</a:t>
            </a:fld>
            <a:endParaRPr lang="ru-RU"/>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The third position – strong criticism</a:t>
            </a:r>
            <a:endParaRPr lang="ru-RU" dirty="0"/>
          </a:p>
        </p:txBody>
      </p:sp>
      <p:sp>
        <p:nvSpPr>
          <p:cNvPr id="3" name="Содержимое 2"/>
          <p:cNvSpPr>
            <a:spLocks noGrp="1"/>
          </p:cNvSpPr>
          <p:nvPr>
            <p:ph idx="1"/>
          </p:nvPr>
        </p:nvSpPr>
        <p:spPr/>
        <p:txBody>
          <a:bodyPr>
            <a:normAutofit fontScale="85000" lnSpcReduction="10000"/>
          </a:bodyPr>
          <a:lstStyle/>
          <a:p>
            <a:r>
              <a:rPr lang="en-US" dirty="0" smtClean="0"/>
              <a:t> In Russia during the 1870s and early 1880s, Darwinism became firmly entrenched in a wide spectrum of natural and social sciences, as well as in philosophical thought.</a:t>
            </a:r>
          </a:p>
          <a:p>
            <a:r>
              <a:rPr lang="en-US" dirty="0" smtClean="0"/>
              <a:t>It also became a target for relentless attacks by critics. The critics were united in a determined effort to expose the flaws in both the substance and the logic of Darwin's evolutionary theory. They shared a belief that Darwinism was an ally of positivism and materialism and that it represented an antithesis to the dominant values of Russian society. </a:t>
            </a:r>
            <a:endParaRPr lang="ru-RU"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13</a:t>
            </a:fld>
            <a:endParaRPr lang="ru-RU"/>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2276872"/>
            <a:ext cx="7772400" cy="2088232"/>
          </a:xfrm>
        </p:spPr>
        <p:txBody>
          <a:bodyPr/>
          <a:lstStyle/>
          <a:p>
            <a:pPr algn="ctr"/>
            <a:r>
              <a:rPr lang="en-US" dirty="0" smtClean="0"/>
              <a:t>Russian context of criticism </a:t>
            </a:r>
            <a:br>
              <a:rPr lang="en-US" dirty="0" smtClean="0"/>
            </a:br>
            <a:endParaRPr lang="ru-RU" dirty="0"/>
          </a:p>
        </p:txBody>
      </p:sp>
      <p:sp>
        <p:nvSpPr>
          <p:cNvPr id="3" name="Текст 2"/>
          <p:cNvSpPr>
            <a:spLocks noGrp="1"/>
          </p:cNvSpPr>
          <p:nvPr>
            <p:ph type="body" idx="1"/>
          </p:nvPr>
        </p:nvSpPr>
        <p:spPr/>
        <p:txBody>
          <a:bodyPr/>
          <a:lstStyle/>
          <a:p>
            <a:endParaRPr lang="ru-RU"/>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14</a:t>
            </a:fld>
            <a:endParaRPr lang="ru-RU"/>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Values conflict</a:t>
            </a:r>
            <a:endParaRPr lang="ru-RU" dirty="0"/>
          </a:p>
        </p:txBody>
      </p:sp>
      <p:sp>
        <p:nvSpPr>
          <p:cNvPr id="3" name="Содержимое 2"/>
          <p:cNvSpPr>
            <a:spLocks noGrp="1"/>
          </p:cNvSpPr>
          <p:nvPr>
            <p:ph idx="1"/>
          </p:nvPr>
        </p:nvSpPr>
        <p:spPr/>
        <p:txBody>
          <a:bodyPr>
            <a:normAutofit fontScale="92500" lnSpcReduction="20000"/>
          </a:bodyPr>
          <a:lstStyle/>
          <a:p>
            <a:r>
              <a:rPr lang="en-US" dirty="0" smtClean="0"/>
              <a:t>Mikhail </a:t>
            </a:r>
            <a:r>
              <a:rPr lang="en-US" dirty="0" err="1" smtClean="0"/>
              <a:t>Pogodin</a:t>
            </a:r>
            <a:r>
              <a:rPr lang="en-US" dirty="0" smtClean="0"/>
              <a:t> … concentrated on Darwin's work as a classic example of science as a distinct expression of national character. Darwin's ideas were both incorrect in substance and </a:t>
            </a:r>
            <a:r>
              <a:rPr lang="en-US" dirty="0" smtClean="0">
                <a:solidFill>
                  <a:srgbClr val="FF0000"/>
                </a:solidFill>
              </a:rPr>
              <a:t>non-Russian in their soul</a:t>
            </a:r>
            <a:r>
              <a:rPr lang="en-US" dirty="0" smtClean="0"/>
              <a:t> (</a:t>
            </a:r>
            <a:r>
              <a:rPr lang="en-US" dirty="0" err="1" smtClean="0"/>
              <a:t>Pogodin</a:t>
            </a:r>
            <a:r>
              <a:rPr lang="en-US" dirty="0" smtClean="0"/>
              <a:t>, Mikhail. </a:t>
            </a:r>
            <a:r>
              <a:rPr lang="en-US" i="1" dirty="0" err="1" smtClean="0"/>
              <a:t>Prostaia</a:t>
            </a:r>
            <a:r>
              <a:rPr lang="en-US" i="1" dirty="0" smtClean="0"/>
              <a:t> </a:t>
            </a:r>
            <a:r>
              <a:rPr lang="en-US" i="1" dirty="0" err="1" smtClean="0"/>
              <a:t>rech</a:t>
            </a:r>
            <a:r>
              <a:rPr lang="en-US" i="1" dirty="0" smtClean="0"/>
              <a:t>' o </a:t>
            </a:r>
            <a:r>
              <a:rPr lang="en-US" i="1" dirty="0" err="1" smtClean="0"/>
              <a:t>mudrenykh</a:t>
            </a:r>
            <a:r>
              <a:rPr lang="en-US" i="1" dirty="0" smtClean="0"/>
              <a:t> </a:t>
            </a:r>
            <a:r>
              <a:rPr lang="en-US" i="1" dirty="0" err="1" smtClean="0"/>
              <a:t>veshchakh</a:t>
            </a:r>
            <a:r>
              <a:rPr lang="en-US" dirty="0" smtClean="0"/>
              <a:t> . Moscow, 1873, p. 105. In Russian).</a:t>
            </a:r>
            <a:endParaRPr lang="ru-RU" dirty="0" smtClean="0"/>
          </a:p>
          <a:p>
            <a:r>
              <a:rPr lang="en-US" dirty="0" smtClean="0"/>
              <a:t> The origin of the struggle for existence was in "the moral and political conditions of contemporary Europe“ with </a:t>
            </a:r>
            <a:r>
              <a:rPr lang="en-US" dirty="0" smtClean="0">
                <a:solidFill>
                  <a:srgbClr val="FF0000"/>
                </a:solidFill>
              </a:rPr>
              <a:t>its capitalistic  values </a:t>
            </a:r>
            <a:r>
              <a:rPr lang="en-US" dirty="0" smtClean="0"/>
              <a:t>(</a:t>
            </a:r>
            <a:r>
              <a:rPr lang="en-US" dirty="0" err="1" smtClean="0"/>
              <a:t>Mikhailovskii</a:t>
            </a:r>
            <a:r>
              <a:rPr lang="en-US" dirty="0" smtClean="0"/>
              <a:t>.  Cit. by </a:t>
            </a:r>
            <a:r>
              <a:rPr lang="en-US" dirty="0" err="1" smtClean="0"/>
              <a:t>Vicinich</a:t>
            </a:r>
            <a:r>
              <a:rPr lang="en-US" dirty="0" smtClean="0"/>
              <a:t>, p. 333).</a:t>
            </a:r>
            <a:endParaRPr lang="ru-RU" dirty="0" smtClean="0"/>
          </a:p>
          <a:p>
            <a:endParaRPr lang="ru-RU" dirty="0" smtClean="0"/>
          </a:p>
          <a:p>
            <a:endParaRPr lang="ru-RU"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15</a:t>
            </a:fld>
            <a:endParaRPr lang="ru-RU"/>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Western-Russian antagonism</a:t>
            </a:r>
            <a:endParaRPr lang="ru-RU" dirty="0"/>
          </a:p>
        </p:txBody>
      </p:sp>
      <p:sp>
        <p:nvSpPr>
          <p:cNvPr id="3" name="Содержимое 2"/>
          <p:cNvSpPr>
            <a:spLocks noGrp="1"/>
          </p:cNvSpPr>
          <p:nvPr>
            <p:ph idx="1"/>
          </p:nvPr>
        </p:nvSpPr>
        <p:spPr/>
        <p:txBody>
          <a:bodyPr>
            <a:normAutofit fontScale="92500" lnSpcReduction="10000"/>
          </a:bodyPr>
          <a:lstStyle/>
          <a:p>
            <a:r>
              <a:rPr lang="en-US" dirty="0" smtClean="0"/>
              <a:t>Some authors stressed  the cultural, particularly the philosophical, roots,  reinforced by unconscious historical instincts as well as conscious considerations. Then there were  historical conflicts and manifestations of an irreconcilable conflict between western Europe and Russia ( </a:t>
            </a:r>
            <a:r>
              <a:rPr lang="en-US" dirty="0" err="1" smtClean="0"/>
              <a:t>Danilevskii</a:t>
            </a:r>
            <a:r>
              <a:rPr lang="en-US" dirty="0" smtClean="0"/>
              <a:t>. </a:t>
            </a:r>
            <a:r>
              <a:rPr lang="en-US" i="1" dirty="0" smtClean="0"/>
              <a:t>Russia and Europe</a:t>
            </a:r>
            <a:r>
              <a:rPr lang="en-US" dirty="0" smtClean="0"/>
              <a:t> and </a:t>
            </a:r>
            <a:r>
              <a:rPr lang="en-US" i="1" dirty="0" smtClean="0"/>
              <a:t>Darwinism;  </a:t>
            </a:r>
            <a:r>
              <a:rPr lang="en-US" dirty="0" smtClean="0"/>
              <a:t>Sorokin, </a:t>
            </a:r>
            <a:r>
              <a:rPr lang="en-US" dirty="0" err="1" smtClean="0"/>
              <a:t>Pitirim</a:t>
            </a:r>
            <a:r>
              <a:rPr lang="en-US" dirty="0" smtClean="0"/>
              <a:t> A. </a:t>
            </a:r>
            <a:r>
              <a:rPr lang="en-US" i="1" dirty="0" smtClean="0"/>
              <a:t>Modern Historical and Social Philosophies</a:t>
            </a:r>
            <a:r>
              <a:rPr lang="en-US" dirty="0" smtClean="0"/>
              <a:t> . New York: Dover, 1963, p. 52).  </a:t>
            </a:r>
            <a:endParaRPr lang="ru-RU" dirty="0" smtClean="0"/>
          </a:p>
          <a:p>
            <a:endParaRPr lang="ru-RU"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16</a:t>
            </a:fld>
            <a:endParaRPr lang="ru-RU"/>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2204864"/>
            <a:ext cx="7772400" cy="1362075"/>
          </a:xfrm>
        </p:spPr>
        <p:txBody>
          <a:bodyPr>
            <a:normAutofit fontScale="90000"/>
          </a:bodyPr>
          <a:lstStyle/>
          <a:p>
            <a:pPr algn="ctr"/>
            <a:r>
              <a:rPr lang="en-US" i="1" dirty="0" smtClean="0"/>
              <a:t>Competition</a:t>
            </a:r>
            <a:r>
              <a:rPr lang="en-US" dirty="0" smtClean="0"/>
              <a:t> and </a:t>
            </a:r>
            <a:r>
              <a:rPr lang="en-US" i="1" dirty="0" smtClean="0"/>
              <a:t>struggle for existence </a:t>
            </a:r>
            <a:br>
              <a:rPr lang="en-US" i="1" dirty="0" smtClean="0"/>
            </a:br>
            <a:r>
              <a:rPr lang="en-US" dirty="0" smtClean="0"/>
              <a:t>as a main focus on criticism </a:t>
            </a:r>
            <a:br>
              <a:rPr lang="en-US" dirty="0" smtClean="0"/>
            </a:br>
            <a:endParaRPr lang="ru-RU" dirty="0"/>
          </a:p>
        </p:txBody>
      </p:sp>
      <p:sp>
        <p:nvSpPr>
          <p:cNvPr id="3" name="Текст 2"/>
          <p:cNvSpPr>
            <a:spLocks noGrp="1"/>
          </p:cNvSpPr>
          <p:nvPr>
            <p:ph type="body" idx="1"/>
          </p:nvPr>
        </p:nvSpPr>
        <p:spPr/>
        <p:txBody>
          <a:bodyPr/>
          <a:lstStyle/>
          <a:p>
            <a:endParaRPr lang="en-US" dirty="0" smtClean="0"/>
          </a:p>
          <a:p>
            <a:endParaRPr lang="en-US" dirty="0" smtClean="0"/>
          </a:p>
          <a:p>
            <a:endParaRPr lang="ru-RU"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17</a:t>
            </a:fld>
            <a:endParaRPr lang="ru-RU"/>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42194"/>
          </a:xfrm>
        </p:spPr>
        <p:txBody>
          <a:bodyPr>
            <a:normAutofit fontScale="90000"/>
          </a:bodyPr>
          <a:lstStyle/>
          <a:p>
            <a:r>
              <a:rPr lang="en-US" dirty="0" smtClean="0"/>
              <a:t>No underlying ideological biases influenced Russian criticism of Darwin’s “struggle for existence”</a:t>
            </a:r>
            <a:endParaRPr lang="ru-RU" dirty="0"/>
          </a:p>
        </p:txBody>
      </p:sp>
      <p:sp>
        <p:nvSpPr>
          <p:cNvPr id="3" name="Содержимое 2"/>
          <p:cNvSpPr>
            <a:spLocks noGrp="1"/>
          </p:cNvSpPr>
          <p:nvPr>
            <p:ph idx="1"/>
          </p:nvPr>
        </p:nvSpPr>
        <p:spPr>
          <a:xfrm>
            <a:off x="467544" y="2348880"/>
            <a:ext cx="8219256" cy="4137323"/>
          </a:xfrm>
        </p:spPr>
        <p:txBody>
          <a:bodyPr>
            <a:normAutofit fontScale="92500" lnSpcReduction="20000"/>
          </a:bodyPr>
          <a:lstStyle/>
          <a:p>
            <a:r>
              <a:rPr lang="en-US" dirty="0" smtClean="0"/>
              <a:t>Representatives of different political and ideological wings were found problems in accepting the Darwin’s Malthusian reference.</a:t>
            </a:r>
          </a:p>
          <a:p>
            <a:pPr>
              <a:buNone/>
            </a:pPr>
            <a:r>
              <a:rPr lang="en-US" dirty="0" smtClean="0"/>
              <a:t> </a:t>
            </a:r>
            <a:r>
              <a:rPr lang="en-US" sz="3000" b="1" dirty="0" smtClean="0"/>
              <a:t>Among them were:</a:t>
            </a:r>
          </a:p>
          <a:p>
            <a:r>
              <a:rPr lang="en-US" dirty="0" err="1" smtClean="0"/>
              <a:t>Slavophiles</a:t>
            </a:r>
            <a:r>
              <a:rPr lang="en-US" dirty="0" smtClean="0"/>
              <a:t>  (Nikolai </a:t>
            </a:r>
            <a:r>
              <a:rPr lang="en-US" dirty="0" err="1" smtClean="0"/>
              <a:t>Danilevskii</a:t>
            </a:r>
            <a:r>
              <a:rPr lang="en-US" dirty="0" smtClean="0"/>
              <a:t>) </a:t>
            </a:r>
          </a:p>
          <a:p>
            <a:r>
              <a:rPr lang="en-US" dirty="0" smtClean="0"/>
              <a:t>Liberals, or </a:t>
            </a:r>
            <a:r>
              <a:rPr lang="en-US" dirty="0" err="1" smtClean="0"/>
              <a:t>Westernizers</a:t>
            </a:r>
            <a:r>
              <a:rPr lang="en-US" dirty="0" smtClean="0"/>
              <a:t> (</a:t>
            </a:r>
            <a:r>
              <a:rPr lang="en-US" dirty="0" err="1" smtClean="0"/>
              <a:t>Nikolay</a:t>
            </a:r>
            <a:r>
              <a:rPr lang="en-US" dirty="0" smtClean="0"/>
              <a:t> </a:t>
            </a:r>
            <a:r>
              <a:rPr lang="en-US" dirty="0" err="1" smtClean="0"/>
              <a:t>Chernyshevskii</a:t>
            </a:r>
            <a:r>
              <a:rPr lang="en-US" dirty="0" smtClean="0"/>
              <a:t>)</a:t>
            </a:r>
          </a:p>
          <a:p>
            <a:r>
              <a:rPr lang="en-US" dirty="0" smtClean="0"/>
              <a:t>Populists (</a:t>
            </a:r>
            <a:r>
              <a:rPr lang="en-US" dirty="0" err="1" smtClean="0"/>
              <a:t>Nozhin</a:t>
            </a:r>
            <a:r>
              <a:rPr lang="en-US" dirty="0" smtClean="0"/>
              <a:t>, </a:t>
            </a:r>
            <a:r>
              <a:rPr lang="en-US" dirty="0" err="1" smtClean="0"/>
              <a:t>Mikhailovsky</a:t>
            </a:r>
            <a:r>
              <a:rPr lang="en-US" dirty="0" smtClean="0"/>
              <a:t>, and </a:t>
            </a:r>
            <a:r>
              <a:rPr lang="en-US" dirty="0" err="1" smtClean="0"/>
              <a:t>Petr</a:t>
            </a:r>
            <a:r>
              <a:rPr lang="en-US" dirty="0" smtClean="0"/>
              <a:t> </a:t>
            </a:r>
            <a:r>
              <a:rPr lang="en-US" dirty="0" err="1" smtClean="0"/>
              <a:t>Lavrov</a:t>
            </a:r>
            <a:r>
              <a:rPr lang="en-US" dirty="0" smtClean="0"/>
              <a:t>)</a:t>
            </a:r>
          </a:p>
          <a:p>
            <a:r>
              <a:rPr lang="en-US" dirty="0" smtClean="0"/>
              <a:t>Anarchists (Peter Kropotkin)</a:t>
            </a:r>
          </a:p>
          <a:p>
            <a:r>
              <a:rPr lang="en-US" dirty="0" smtClean="0"/>
              <a:t>Marxists</a:t>
            </a:r>
            <a:endParaRPr lang="ru-RU"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18</a:t>
            </a:fld>
            <a:endParaRPr lang="ru-RU"/>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Recognition but with criticisms </a:t>
            </a:r>
            <a:endParaRPr lang="ru-RU" dirty="0"/>
          </a:p>
        </p:txBody>
      </p:sp>
      <p:sp>
        <p:nvSpPr>
          <p:cNvPr id="3" name="Содержимое 2"/>
          <p:cNvSpPr>
            <a:spLocks noGrp="1"/>
          </p:cNvSpPr>
          <p:nvPr>
            <p:ph idx="1"/>
          </p:nvPr>
        </p:nvSpPr>
        <p:spPr/>
        <p:txBody>
          <a:bodyPr>
            <a:normAutofit fontScale="77500" lnSpcReduction="20000"/>
          </a:bodyPr>
          <a:lstStyle/>
          <a:p>
            <a:pPr lvl="0"/>
            <a:r>
              <a:rPr lang="en-US" sz="3400" dirty="0" smtClean="0"/>
              <a:t>All Russian scholars in the end of the 19</a:t>
            </a:r>
            <a:r>
              <a:rPr lang="en-US" sz="3400" baseline="30000" dirty="0" smtClean="0"/>
              <a:t>th</a:t>
            </a:r>
            <a:r>
              <a:rPr lang="en-US" sz="3400" dirty="0" smtClean="0"/>
              <a:t> century shared a strong belief in science as the main source of social progress and humanitarian values. All acknowledged the gigantic proportions of Darwin's contributions to modern science as a body of positive knowledge and a most notable achievement in emancipating the human mind from the tyranny of prejudice and superstition. </a:t>
            </a:r>
          </a:p>
          <a:p>
            <a:pPr lvl="0">
              <a:buNone/>
            </a:pPr>
            <a:endParaRPr lang="en-US" sz="3400" dirty="0" smtClean="0"/>
          </a:p>
          <a:p>
            <a:pPr lvl="0"/>
            <a:r>
              <a:rPr lang="en-US" sz="3400" dirty="0" smtClean="0"/>
              <a:t>But they also shared serious doubts about certain aspects of Darwin's theory, particularly about the applicability of the biological principles of evolution like ‘struggle for existence” to the social and cultural fabric of human development.</a:t>
            </a:r>
            <a:endParaRPr lang="ru-RU" sz="3400" dirty="0" smtClean="0"/>
          </a:p>
          <a:p>
            <a:endParaRPr lang="ru-RU"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19</a:t>
            </a:fld>
            <a:endParaRPr lang="ru-RU"/>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Outline</a:t>
            </a:r>
            <a:endParaRPr lang="ru-RU" dirty="0"/>
          </a:p>
        </p:txBody>
      </p:sp>
      <p:sp>
        <p:nvSpPr>
          <p:cNvPr id="3" name="Содержимое 2"/>
          <p:cNvSpPr>
            <a:spLocks noGrp="1"/>
          </p:cNvSpPr>
          <p:nvPr>
            <p:ph idx="1"/>
          </p:nvPr>
        </p:nvSpPr>
        <p:spPr/>
        <p:txBody>
          <a:bodyPr/>
          <a:lstStyle/>
          <a:p>
            <a:r>
              <a:rPr lang="en-US" dirty="0" smtClean="0"/>
              <a:t>A </a:t>
            </a:r>
            <a:r>
              <a:rPr lang="en-US" dirty="0"/>
              <a:t>review of Chapter 3 </a:t>
            </a:r>
            <a:r>
              <a:rPr lang="en-US" dirty="0" smtClean="0"/>
              <a:t>“Struggle for Existence” of </a:t>
            </a:r>
            <a:r>
              <a:rPr lang="en-US" i="1" dirty="0"/>
              <a:t>The Origin of </a:t>
            </a:r>
            <a:r>
              <a:rPr lang="en-US" i="1" dirty="0" smtClean="0"/>
              <a:t>Species</a:t>
            </a:r>
            <a:r>
              <a:rPr lang="en-US" dirty="0" smtClean="0"/>
              <a:t> by Charles Darwin.</a:t>
            </a:r>
          </a:p>
          <a:p>
            <a:r>
              <a:rPr lang="en-US" dirty="0" smtClean="0"/>
              <a:t>Perception of Darwin’s ideas in Russia: three extreme positions.</a:t>
            </a:r>
          </a:p>
          <a:p>
            <a:r>
              <a:rPr lang="en-US" dirty="0" smtClean="0"/>
              <a:t>Russian context of criticism. </a:t>
            </a:r>
          </a:p>
          <a:p>
            <a:r>
              <a:rPr lang="en-US" i="1" dirty="0" smtClean="0"/>
              <a:t>Competition</a:t>
            </a:r>
            <a:r>
              <a:rPr lang="en-US" dirty="0" smtClean="0"/>
              <a:t> and </a:t>
            </a:r>
            <a:r>
              <a:rPr lang="en-US" i="1" dirty="0" smtClean="0"/>
              <a:t>struggle for existence </a:t>
            </a:r>
            <a:r>
              <a:rPr lang="en-US" dirty="0" smtClean="0"/>
              <a:t>as a main focus of criticism. </a:t>
            </a:r>
          </a:p>
          <a:p>
            <a:r>
              <a:rPr lang="en-US" dirty="0" smtClean="0"/>
              <a:t>Conclusion and discussion</a:t>
            </a:r>
            <a:endParaRPr lang="ru-RU"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2</a:t>
            </a:fld>
            <a:endParaRPr lang="ru-RU"/>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Nicolai </a:t>
            </a:r>
            <a:r>
              <a:rPr lang="en-US" dirty="0" err="1" smtClean="0"/>
              <a:t>Danilevskii</a:t>
            </a:r>
            <a:r>
              <a:rPr lang="en-US" dirty="0" smtClean="0"/>
              <a:t>, the </a:t>
            </a:r>
            <a:r>
              <a:rPr lang="en-US" dirty="0" err="1" smtClean="0"/>
              <a:t>Slavophile</a:t>
            </a:r>
            <a:r>
              <a:rPr lang="en-US" dirty="0" smtClean="0"/>
              <a:t> </a:t>
            </a:r>
            <a:br>
              <a:rPr lang="en-US" dirty="0" smtClean="0"/>
            </a:br>
            <a:endParaRPr lang="ru-RU" dirty="0"/>
          </a:p>
        </p:txBody>
      </p:sp>
      <p:sp>
        <p:nvSpPr>
          <p:cNvPr id="3" name="Содержимое 2"/>
          <p:cNvSpPr>
            <a:spLocks noGrp="1"/>
          </p:cNvSpPr>
          <p:nvPr>
            <p:ph idx="1"/>
          </p:nvPr>
        </p:nvSpPr>
        <p:spPr>
          <a:xfrm>
            <a:off x="457200" y="1052736"/>
            <a:ext cx="8229600" cy="5073427"/>
          </a:xfrm>
        </p:spPr>
        <p:txBody>
          <a:bodyPr>
            <a:normAutofit fontScale="70000" lnSpcReduction="20000"/>
          </a:bodyPr>
          <a:lstStyle/>
          <a:p>
            <a:r>
              <a:rPr lang="en-US" sz="3600" dirty="0" smtClean="0"/>
              <a:t>In 1985 he published his </a:t>
            </a:r>
            <a:r>
              <a:rPr lang="en-US" sz="3600" i="1" dirty="0" smtClean="0"/>
              <a:t>Darwinism (vol.1, in 1887 vol. 2),</a:t>
            </a:r>
            <a:r>
              <a:rPr lang="en-US" sz="3600" dirty="0" smtClean="0"/>
              <a:t> a monumental study with one goal: a full demolition of Darwin's theory of organic evolution (he died a few days before volume had reached the public). He made his attack on Darwinism part of a general and relentless war on Western "materialism.“</a:t>
            </a:r>
          </a:p>
          <a:p>
            <a:r>
              <a:rPr lang="en-US" sz="3600" dirty="0" smtClean="0"/>
              <a:t>In </a:t>
            </a:r>
            <a:r>
              <a:rPr lang="en-US" sz="3600" i="1" dirty="0" smtClean="0"/>
              <a:t>Darwinism,</a:t>
            </a:r>
            <a:r>
              <a:rPr lang="en-US" sz="3600" dirty="0" smtClean="0"/>
              <a:t> </a:t>
            </a:r>
            <a:r>
              <a:rPr lang="en-US" sz="3600" dirty="0" err="1" smtClean="0"/>
              <a:t>Danilevskii</a:t>
            </a:r>
            <a:r>
              <a:rPr lang="en-US" sz="3600" dirty="0" smtClean="0"/>
              <a:t> presented an elaborate critique of the major principles built into </a:t>
            </a:r>
            <a:r>
              <a:rPr lang="en-US" sz="3600" i="1" dirty="0" smtClean="0"/>
              <a:t>The Origin of Species</a:t>
            </a:r>
            <a:r>
              <a:rPr lang="en-US" sz="3600" dirty="0" smtClean="0"/>
              <a:t> . </a:t>
            </a:r>
            <a:r>
              <a:rPr lang="en-US" sz="3600" i="1" dirty="0" smtClean="0"/>
              <a:t>Darwinism</a:t>
            </a:r>
            <a:r>
              <a:rPr lang="en-US" sz="3600" dirty="0" smtClean="0"/>
              <a:t> can best be described as an elaborately structured synthesis of all anti-Darwinian arguments in circulation at the time it was written. </a:t>
            </a:r>
          </a:p>
          <a:p>
            <a:endParaRPr lang="en-US" sz="3400" dirty="0" smtClean="0"/>
          </a:p>
          <a:p>
            <a:r>
              <a:rPr lang="en-US" dirty="0" smtClean="0"/>
              <a:t>We would like to note that in his criticism of the substance of Darwin's theory, </a:t>
            </a:r>
            <a:r>
              <a:rPr lang="en-US" dirty="0" err="1" smtClean="0"/>
              <a:t>Danilevskii</a:t>
            </a:r>
            <a:r>
              <a:rPr lang="en-US" dirty="0" smtClean="0"/>
              <a:t> relied on standard western European works, particularly on A. J. Wigand's </a:t>
            </a:r>
            <a:r>
              <a:rPr lang="en-US" i="1" dirty="0" err="1" smtClean="0"/>
              <a:t>Der</a:t>
            </a:r>
            <a:r>
              <a:rPr lang="en-US" i="1" dirty="0" smtClean="0"/>
              <a:t> </a:t>
            </a:r>
            <a:r>
              <a:rPr lang="en-US" i="1" dirty="0" err="1" smtClean="0"/>
              <a:t>Darwinismus</a:t>
            </a:r>
            <a:r>
              <a:rPr lang="en-US" i="1" dirty="0" smtClean="0"/>
              <a:t> und die </a:t>
            </a:r>
            <a:r>
              <a:rPr lang="en-US" i="1" dirty="0" err="1" smtClean="0"/>
              <a:t>Naturforschung</a:t>
            </a:r>
            <a:r>
              <a:rPr lang="en-US" i="1" dirty="0" smtClean="0"/>
              <a:t> </a:t>
            </a:r>
            <a:r>
              <a:rPr lang="en-US" i="1" dirty="0" err="1" smtClean="0"/>
              <a:t>Newtons</a:t>
            </a:r>
            <a:r>
              <a:rPr lang="en-US" i="1" dirty="0" smtClean="0"/>
              <a:t> und </a:t>
            </a:r>
            <a:r>
              <a:rPr lang="en-US" i="1" dirty="0" err="1" smtClean="0"/>
              <a:t>Cuviers</a:t>
            </a:r>
            <a:r>
              <a:rPr lang="en-US" dirty="0" smtClean="0"/>
              <a:t> (3 vols., 1874). </a:t>
            </a:r>
            <a:endParaRPr lang="ru-RU"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20</a:t>
            </a:fld>
            <a:endParaRPr lang="ru-RU"/>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p:nvPr>
        </p:nvSpPr>
        <p:spPr>
          <a:xfrm>
            <a:off x="4284663" y="1052513"/>
            <a:ext cx="3382962" cy="877887"/>
          </a:xfrm>
        </p:spPr>
        <p:txBody>
          <a:bodyPr>
            <a:normAutofit fontScale="90000"/>
          </a:bodyPr>
          <a:lstStyle/>
          <a:p>
            <a:r>
              <a:rPr lang="en-US" sz="2800" dirty="0" smtClean="0"/>
              <a:t>Fyodor </a:t>
            </a:r>
            <a:r>
              <a:rPr lang="en-US" sz="2800" dirty="0" err="1" smtClean="0"/>
              <a:t>Tyutchev</a:t>
            </a:r>
            <a:r>
              <a:rPr lang="ru-RU" sz="2800" dirty="0" smtClean="0"/>
              <a:t> </a:t>
            </a:r>
            <a:r>
              <a:rPr lang="en-US" sz="2800" dirty="0" smtClean="0"/>
              <a:t/>
            </a:r>
            <a:br>
              <a:rPr lang="en-US" sz="2800" dirty="0" smtClean="0"/>
            </a:br>
            <a:r>
              <a:rPr lang="ru-RU" sz="2800" dirty="0" smtClean="0"/>
              <a:t>(1803-1873)</a:t>
            </a:r>
          </a:p>
        </p:txBody>
      </p:sp>
      <p:sp>
        <p:nvSpPr>
          <p:cNvPr id="6147" name="Текст 2"/>
          <p:cNvSpPr>
            <a:spLocks noGrp="1"/>
          </p:cNvSpPr>
          <p:nvPr>
            <p:ph type="body" idx="2"/>
          </p:nvPr>
        </p:nvSpPr>
        <p:spPr>
          <a:xfrm>
            <a:off x="3923928" y="2636912"/>
            <a:ext cx="4824536" cy="3887713"/>
          </a:xfrm>
        </p:spPr>
        <p:txBody>
          <a:bodyPr>
            <a:normAutofit/>
          </a:bodyPr>
          <a:lstStyle/>
          <a:p>
            <a:pPr marL="7938"/>
            <a:r>
              <a:rPr lang="en-US" sz="2000" b="1" dirty="0" smtClean="0"/>
              <a:t>       Poem by Fyodor </a:t>
            </a:r>
            <a:r>
              <a:rPr lang="en-US" sz="2000" b="1" dirty="0" err="1" smtClean="0"/>
              <a:t>Tyutchev</a:t>
            </a:r>
            <a:r>
              <a:rPr lang="en-US" sz="2000" b="1" dirty="0" smtClean="0"/>
              <a:t> [1866]  and </a:t>
            </a:r>
            <a:endParaRPr lang="ru-RU" sz="2000" b="1" dirty="0" smtClean="0"/>
          </a:p>
          <a:p>
            <a:pPr marL="7938"/>
            <a:r>
              <a:rPr lang="ru-RU" sz="2000" b="1" dirty="0" smtClean="0"/>
              <a:t>       </a:t>
            </a:r>
            <a:r>
              <a:rPr lang="en-US" sz="2000" b="1" dirty="0" smtClean="0"/>
              <a:t>John Dewey's translation,</a:t>
            </a:r>
            <a:r>
              <a:rPr lang="en-US" sz="2000" dirty="0" smtClean="0"/>
              <a:t>   </a:t>
            </a:r>
            <a:endParaRPr lang="ru-RU" sz="2000" dirty="0" smtClean="0"/>
          </a:p>
          <a:p>
            <a:pPr marL="7938"/>
            <a:endParaRPr lang="en-US" sz="2000" dirty="0" smtClean="0"/>
          </a:p>
          <a:p>
            <a:pPr marL="7938"/>
            <a:endParaRPr lang="ru-RU" sz="2000" dirty="0" smtClean="0"/>
          </a:p>
          <a:p>
            <a:pPr marL="7938"/>
            <a:r>
              <a:rPr lang="en-US" sz="2400" b="1" dirty="0" smtClean="0"/>
              <a:t>“Who would grasp Russia with the mind? </a:t>
            </a:r>
            <a:endParaRPr lang="ru-RU" sz="2400" b="1" dirty="0" smtClean="0"/>
          </a:p>
          <a:p>
            <a:pPr marL="7938"/>
            <a:r>
              <a:rPr lang="en-US" sz="2400" b="1" dirty="0" smtClean="0"/>
              <a:t> For her no yardstick was created: </a:t>
            </a:r>
            <a:endParaRPr lang="ru-RU" sz="2400" b="1" dirty="0" smtClean="0"/>
          </a:p>
          <a:p>
            <a:pPr marL="7938"/>
            <a:r>
              <a:rPr lang="en-US" sz="2400" b="1" dirty="0" smtClean="0"/>
              <a:t> Her soul is of a special kind, </a:t>
            </a:r>
            <a:endParaRPr lang="ru-RU" sz="2400" b="1" dirty="0" smtClean="0"/>
          </a:p>
          <a:p>
            <a:pPr marL="7938"/>
            <a:r>
              <a:rPr lang="en-US" sz="2400" b="1" dirty="0" smtClean="0"/>
              <a:t> By faith alone appreciated.” </a:t>
            </a:r>
            <a:endParaRPr lang="ru-RU" sz="2400" b="1" dirty="0" smtClean="0"/>
          </a:p>
        </p:txBody>
      </p:sp>
      <p:pic>
        <p:nvPicPr>
          <p:cNvPr id="6148" name="Picture 2" descr="C:\Users\Sony\Documents\2014 Papers English\AFIT 2014 Tyutchev photo.jpg"/>
          <p:cNvPicPr>
            <a:picLocks noGrp="1" noChangeAspect="1" noChangeArrowheads="1"/>
          </p:cNvPicPr>
          <p:nvPr>
            <p:ph sz="half" idx="1"/>
          </p:nvPr>
        </p:nvPicPr>
        <p:blipFill>
          <a:blip r:embed="rId2" cstate="print"/>
          <a:srcRect/>
          <a:stretch>
            <a:fillRect/>
          </a:stretch>
        </p:blipFill>
        <p:spPr>
          <a:xfrm>
            <a:off x="250825" y="620713"/>
            <a:ext cx="3384550" cy="3960812"/>
          </a:xfrm>
        </p:spPr>
      </p:pic>
      <p:sp>
        <p:nvSpPr>
          <p:cNvPr id="6149" name="Нижний колонтитул 4"/>
          <p:cNvSpPr>
            <a:spLocks noGrp="1"/>
          </p:cNvSpPr>
          <p:nvPr>
            <p:ph type="ftr" sz="quarter" idx="11"/>
          </p:nvPr>
        </p:nvSpPr>
        <p:spPr bwMode="auto">
          <a:xfrm>
            <a:off x="5257800" y="612775"/>
            <a:ext cx="2409825" cy="457200"/>
          </a:xfrm>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r>
              <a:rPr lang="fr-FR" smtClean="0"/>
              <a:t>Genova, Italy, Sepember 2015</a:t>
            </a:r>
            <a:endParaRPr lang="ru-RU"/>
          </a:p>
        </p:txBody>
      </p:sp>
      <p:sp>
        <p:nvSpPr>
          <p:cNvPr id="7" name="Номер слайда 6"/>
          <p:cNvSpPr>
            <a:spLocks noGrp="1"/>
          </p:cNvSpPr>
          <p:nvPr>
            <p:ph type="sldNum" sz="quarter" idx="12"/>
          </p:nvPr>
        </p:nvSpPr>
        <p:spPr/>
        <p:txBody>
          <a:bodyPr/>
          <a:lstStyle/>
          <a:p>
            <a:fld id="{4B21F913-2412-4690-8EC1-25BB49A581D5}" type="slidenum">
              <a:rPr lang="ru-RU" smtClean="0"/>
              <a:pPr/>
              <a:t>21</a:t>
            </a:fld>
            <a:endParaRPr lang="ru-RU"/>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74638"/>
            <a:ext cx="8640960" cy="1143000"/>
          </a:xfrm>
        </p:spPr>
        <p:txBody>
          <a:bodyPr>
            <a:normAutofit fontScale="90000"/>
          </a:bodyPr>
          <a:lstStyle/>
          <a:p>
            <a:r>
              <a:rPr lang="en-US" sz="4000" dirty="0" smtClean="0"/>
              <a:t>Nikolai </a:t>
            </a:r>
            <a:r>
              <a:rPr lang="en-US" sz="4000" dirty="0" err="1" smtClean="0"/>
              <a:t>Chernyshevskii</a:t>
            </a:r>
            <a:r>
              <a:rPr lang="en-US" sz="4000" dirty="0" smtClean="0"/>
              <a:t> represented a liberal wing (</a:t>
            </a:r>
            <a:r>
              <a:rPr lang="en-US" sz="4000" dirty="0" err="1" smtClean="0"/>
              <a:t>Zapadniki</a:t>
            </a:r>
            <a:r>
              <a:rPr lang="en-US" sz="4000" dirty="0" smtClean="0"/>
              <a:t>) of the Russian intelligentsia</a:t>
            </a:r>
            <a:endParaRPr lang="ru-RU" dirty="0"/>
          </a:p>
        </p:txBody>
      </p:sp>
      <p:sp>
        <p:nvSpPr>
          <p:cNvPr id="3" name="Содержимое 2"/>
          <p:cNvSpPr>
            <a:spLocks noGrp="1"/>
          </p:cNvSpPr>
          <p:nvPr>
            <p:ph idx="1"/>
          </p:nvPr>
        </p:nvSpPr>
        <p:spPr>
          <a:xfrm>
            <a:off x="323528" y="1700808"/>
            <a:ext cx="8445624" cy="4741987"/>
          </a:xfrm>
        </p:spPr>
        <p:txBody>
          <a:bodyPr>
            <a:noAutofit/>
          </a:bodyPr>
          <a:lstStyle/>
          <a:p>
            <a:r>
              <a:rPr lang="en-US" sz="2400" dirty="0" smtClean="0"/>
              <a:t>In 1889 the journal </a:t>
            </a:r>
            <a:r>
              <a:rPr lang="en-US" sz="2400" i="1" dirty="0" smtClean="0"/>
              <a:t>Russian Thought</a:t>
            </a:r>
            <a:r>
              <a:rPr lang="en-US" sz="2400" dirty="0" smtClean="0"/>
              <a:t> published his article on the origin of the ‘struggle for existence.’ [</a:t>
            </a:r>
            <a:r>
              <a:rPr lang="en-US" sz="2400" dirty="0" err="1" smtClean="0"/>
              <a:t>Chernyshevskii</a:t>
            </a:r>
            <a:r>
              <a:rPr lang="en-US" sz="2400" dirty="0" smtClean="0"/>
              <a:t>, N. G.] </a:t>
            </a:r>
            <a:r>
              <a:rPr lang="en-US" sz="2400" dirty="0" err="1" smtClean="0"/>
              <a:t>Staryi</a:t>
            </a:r>
            <a:r>
              <a:rPr lang="en-US" sz="2400" dirty="0" smtClean="0"/>
              <a:t> </a:t>
            </a:r>
            <a:r>
              <a:rPr lang="en-US" sz="2400" dirty="0" err="1" smtClean="0"/>
              <a:t>Transformist</a:t>
            </a:r>
            <a:r>
              <a:rPr lang="en-US" sz="2400" dirty="0" smtClean="0"/>
              <a:t>. "</a:t>
            </a:r>
            <a:r>
              <a:rPr lang="en-US" sz="2400" dirty="0" err="1" smtClean="0"/>
              <a:t>Proiskhozhdenie</a:t>
            </a:r>
            <a:r>
              <a:rPr lang="en-US" sz="2400" dirty="0" smtClean="0"/>
              <a:t> </a:t>
            </a:r>
            <a:r>
              <a:rPr lang="en-US" sz="2400" dirty="0" err="1" smtClean="0"/>
              <a:t>teorii</a:t>
            </a:r>
            <a:r>
              <a:rPr lang="en-US" sz="2400" dirty="0" smtClean="0"/>
              <a:t> </a:t>
            </a:r>
            <a:r>
              <a:rPr lang="en-US" sz="2400" dirty="0" err="1" smtClean="0"/>
              <a:t>blagotvornosti</a:t>
            </a:r>
            <a:r>
              <a:rPr lang="en-US" sz="2400" dirty="0" smtClean="0"/>
              <a:t> </a:t>
            </a:r>
            <a:r>
              <a:rPr lang="en-US" sz="2400" dirty="0" err="1" smtClean="0"/>
              <a:t>bor'by</a:t>
            </a:r>
            <a:r>
              <a:rPr lang="en-US" sz="2400" dirty="0" smtClean="0"/>
              <a:t> </a:t>
            </a:r>
            <a:r>
              <a:rPr lang="en-US" sz="2400" dirty="0" err="1" smtClean="0"/>
              <a:t>za</a:t>
            </a:r>
            <a:r>
              <a:rPr lang="en-US" sz="2400" dirty="0" smtClean="0"/>
              <a:t> </a:t>
            </a:r>
            <a:r>
              <a:rPr lang="en-US" sz="2400" dirty="0" err="1" smtClean="0"/>
              <a:t>zhizn</a:t>
            </a:r>
            <a:r>
              <a:rPr lang="en-US" sz="2400" dirty="0" smtClean="0"/>
              <a:t>'." </a:t>
            </a:r>
            <a:r>
              <a:rPr lang="en-US" sz="2400" i="1" dirty="0" smtClean="0"/>
              <a:t>RM,</a:t>
            </a:r>
            <a:r>
              <a:rPr lang="en-US" sz="2400" dirty="0" smtClean="0"/>
              <a:t> 1888, no. 9, sec. 2, pp. 79–114. In Russian). </a:t>
            </a:r>
          </a:p>
          <a:p>
            <a:r>
              <a:rPr lang="en-US" sz="2400" dirty="0" err="1" smtClean="0"/>
              <a:t>Chernyshevskii</a:t>
            </a:r>
            <a:r>
              <a:rPr lang="en-US" sz="2400" dirty="0" smtClean="0"/>
              <a:t>  attacked the ‘</a:t>
            </a:r>
            <a:r>
              <a:rPr lang="en-US" sz="2400" i="1" dirty="0" smtClean="0"/>
              <a:t>struggle for existence’ </a:t>
            </a:r>
            <a:r>
              <a:rPr lang="en-US" sz="2400" dirty="0" smtClean="0"/>
              <a:t>as a mechanism for eliminating species not contributing to organic evolution as a progressive process. </a:t>
            </a:r>
            <a:r>
              <a:rPr lang="en-US" sz="2400" dirty="0" err="1" smtClean="0"/>
              <a:t>Chernyshevskii</a:t>
            </a:r>
            <a:r>
              <a:rPr lang="en-US" sz="2400" dirty="0" smtClean="0"/>
              <a:t> could see no connection between the struggle for existence and the growing physiological complexity of organisms, the most significant index of progress in living nature. To save evolution as the cornerstone of modern biology, it was necessary to widen the base of its study far beyond the Malthusian limits.</a:t>
            </a:r>
          </a:p>
          <a:p>
            <a:endParaRPr lang="ru-RU" sz="1800" dirty="0" smtClean="0"/>
          </a:p>
          <a:p>
            <a:endParaRPr lang="ru-RU" sz="1800"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22</a:t>
            </a:fld>
            <a:endParaRPr lang="ru-RU"/>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940966"/>
          </a:xfrm>
        </p:spPr>
        <p:txBody>
          <a:bodyPr/>
          <a:lstStyle/>
          <a:p>
            <a:r>
              <a:rPr lang="en-US" dirty="0" smtClean="0"/>
              <a:t>Russian populists’ views</a:t>
            </a:r>
            <a:endParaRPr lang="ru-RU" dirty="0"/>
          </a:p>
        </p:txBody>
      </p:sp>
      <p:sp>
        <p:nvSpPr>
          <p:cNvPr id="3" name="Содержимое 2"/>
          <p:cNvSpPr>
            <a:spLocks noGrp="1"/>
          </p:cNvSpPr>
          <p:nvPr>
            <p:ph idx="1"/>
          </p:nvPr>
        </p:nvSpPr>
        <p:spPr>
          <a:xfrm>
            <a:off x="251520" y="1052736"/>
            <a:ext cx="8640960" cy="5184576"/>
          </a:xfrm>
        </p:spPr>
        <p:txBody>
          <a:bodyPr>
            <a:noAutofit/>
          </a:bodyPr>
          <a:lstStyle/>
          <a:p>
            <a:r>
              <a:rPr lang="en-US" sz="2300" dirty="0" smtClean="0"/>
              <a:t> The weakness of Darwin's theory, as </a:t>
            </a:r>
            <a:r>
              <a:rPr lang="en-US" sz="2300" dirty="0" err="1" smtClean="0"/>
              <a:t>Nozhin</a:t>
            </a:r>
            <a:r>
              <a:rPr lang="en-US" sz="2300" dirty="0" smtClean="0"/>
              <a:t> saw it, lay in its viewing the struggle for existence as the chief mechanism of evolution. </a:t>
            </a:r>
            <a:r>
              <a:rPr lang="en-US" sz="2300" dirty="0" err="1" smtClean="0"/>
              <a:t>Mikhailovskii</a:t>
            </a:r>
            <a:r>
              <a:rPr lang="en-US" sz="2300" dirty="0" smtClean="0"/>
              <a:t> had no reservations about endorsing </a:t>
            </a:r>
            <a:r>
              <a:rPr lang="en-US" sz="2300" dirty="0" err="1" smtClean="0"/>
              <a:t>Nozhin's</a:t>
            </a:r>
            <a:r>
              <a:rPr lang="en-US" sz="2300" dirty="0" smtClean="0"/>
              <a:t> claim that "Darwin did not see that the struggle for existence was not an instrument of development but only a source of pathological phenomena," and that "for this reason, Darwin's entire theory can be termed the theory of a bourgeois naturalist" (</a:t>
            </a:r>
            <a:r>
              <a:rPr lang="en-US" sz="2300" dirty="0" err="1" smtClean="0"/>
              <a:t>Nozhin</a:t>
            </a:r>
            <a:r>
              <a:rPr lang="en-US" sz="2300" dirty="0" smtClean="0"/>
              <a:t>, N. D. "</a:t>
            </a:r>
            <a:r>
              <a:rPr lang="en-US" sz="2300" dirty="0" err="1" smtClean="0"/>
              <a:t>Nasha</a:t>
            </a:r>
            <a:r>
              <a:rPr lang="en-US" sz="2300" dirty="0" smtClean="0"/>
              <a:t> </a:t>
            </a:r>
            <a:r>
              <a:rPr lang="en-US" sz="2300" dirty="0" err="1" smtClean="0"/>
              <a:t>nauka</a:t>
            </a:r>
            <a:r>
              <a:rPr lang="en-US" sz="2300" dirty="0" smtClean="0"/>
              <a:t> </a:t>
            </a:r>
            <a:r>
              <a:rPr lang="en-US" sz="2300" dirty="0" err="1" smtClean="0"/>
              <a:t>i</a:t>
            </a:r>
            <a:r>
              <a:rPr lang="en-US" sz="2300" dirty="0" smtClean="0"/>
              <a:t> </a:t>
            </a:r>
            <a:r>
              <a:rPr lang="en-US" sz="2300" dirty="0" err="1" smtClean="0"/>
              <a:t>uchenye</a:t>
            </a:r>
            <a:r>
              <a:rPr lang="en-US" sz="2300" dirty="0" smtClean="0"/>
              <a:t>." </a:t>
            </a:r>
            <a:r>
              <a:rPr lang="en-US" sz="2300" i="1" dirty="0" err="1" smtClean="0"/>
              <a:t>Knizhnyi</a:t>
            </a:r>
            <a:r>
              <a:rPr lang="en-US" sz="2300" i="1" dirty="0" smtClean="0"/>
              <a:t> </a:t>
            </a:r>
            <a:r>
              <a:rPr lang="en-US" sz="2300" i="1" dirty="0" err="1" smtClean="0"/>
              <a:t>vestnik</a:t>
            </a:r>
            <a:r>
              <a:rPr lang="en-US" sz="2300" i="1" dirty="0" smtClean="0"/>
              <a:t>,</a:t>
            </a:r>
            <a:r>
              <a:rPr lang="en-US" sz="2300" dirty="0" smtClean="0"/>
              <a:t> 1866, no. 7, pp. 173–78. P. 175. In Russian).</a:t>
            </a:r>
          </a:p>
          <a:p>
            <a:r>
              <a:rPr lang="en-US" sz="2300" dirty="0" smtClean="0"/>
              <a:t>In opposition to Darwin, </a:t>
            </a:r>
            <a:r>
              <a:rPr lang="en-US" sz="2300" dirty="0" err="1" smtClean="0"/>
              <a:t>Nozhin</a:t>
            </a:r>
            <a:r>
              <a:rPr lang="en-US" sz="2300" dirty="0" smtClean="0"/>
              <a:t> formulated his own law, according to which closely related animals are united by common interests and cooperation: they are not split by a division of labor and competition. This "law" served as the pivotal point of </a:t>
            </a:r>
            <a:r>
              <a:rPr lang="en-US" sz="2300" dirty="0" err="1" smtClean="0"/>
              <a:t>Mikhailovskii's</a:t>
            </a:r>
            <a:r>
              <a:rPr lang="en-US" sz="2300" dirty="0" smtClean="0"/>
              <a:t> sociological criticism of Darwin's evolutionary theory too. (Regarding </a:t>
            </a:r>
            <a:r>
              <a:rPr lang="en-US" sz="2300" dirty="0" err="1" smtClean="0"/>
              <a:t>Petr</a:t>
            </a:r>
            <a:r>
              <a:rPr lang="en-US" sz="2300" dirty="0" smtClean="0"/>
              <a:t> </a:t>
            </a:r>
            <a:r>
              <a:rPr lang="en-US" sz="2300" dirty="0" err="1" smtClean="0"/>
              <a:t>Lavrov’s</a:t>
            </a:r>
            <a:r>
              <a:rPr lang="en-US" sz="2300" dirty="0" smtClean="0"/>
              <a:t> views, we shall introduce these later.)</a:t>
            </a:r>
            <a:endParaRPr lang="ru-RU" sz="2300"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23</a:t>
            </a:fld>
            <a:endParaRPr lang="ru-RU"/>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6016" y="332656"/>
            <a:ext cx="4248472" cy="689992"/>
          </a:xfrm>
        </p:spPr>
        <p:txBody>
          <a:bodyPr>
            <a:noAutofit/>
          </a:bodyPr>
          <a:lstStyle/>
          <a:p>
            <a:r>
              <a:rPr lang="en-US" sz="2800" dirty="0" smtClean="0"/>
              <a:t>Prince Peter Kropotkin           (1842-1921)</a:t>
            </a:r>
            <a:endParaRPr lang="ru-RU" sz="2800" dirty="0"/>
          </a:p>
        </p:txBody>
      </p:sp>
      <p:sp>
        <p:nvSpPr>
          <p:cNvPr id="3" name="Текст 2"/>
          <p:cNvSpPr>
            <a:spLocks noGrp="1"/>
          </p:cNvSpPr>
          <p:nvPr>
            <p:ph type="body" idx="2"/>
          </p:nvPr>
        </p:nvSpPr>
        <p:spPr>
          <a:xfrm>
            <a:off x="4932040" y="1124744"/>
            <a:ext cx="3931920" cy="4320480"/>
          </a:xfrm>
        </p:spPr>
        <p:txBody>
          <a:bodyPr>
            <a:noAutofit/>
          </a:bodyPr>
          <a:lstStyle/>
          <a:p>
            <a:pPr fontAlgn="t"/>
            <a:r>
              <a:rPr lang="en-US" sz="2400" i="1" dirty="0" smtClean="0"/>
              <a:t>Mutual Aid: </a:t>
            </a:r>
          </a:p>
          <a:p>
            <a:pPr fontAlgn="t"/>
            <a:r>
              <a:rPr lang="en-US" sz="2400" i="1" dirty="0" smtClean="0"/>
              <a:t>A Factor of Evolution. </a:t>
            </a:r>
          </a:p>
          <a:p>
            <a:pPr fontAlgn="t"/>
            <a:r>
              <a:rPr lang="en-US" sz="2400" dirty="0" smtClean="0"/>
              <a:t>  London: William Heinemann </a:t>
            </a:r>
            <a:r>
              <a:rPr lang="en-US" sz="2400" dirty="0" smtClean="0">
                <a:solidFill>
                  <a:srgbClr val="FF0000"/>
                </a:solidFill>
              </a:rPr>
              <a:t>(1902).</a:t>
            </a:r>
            <a:r>
              <a:rPr lang="en-US" sz="2400" dirty="0" smtClean="0"/>
              <a:t> </a:t>
            </a:r>
          </a:p>
          <a:p>
            <a:pPr fontAlgn="t"/>
            <a:r>
              <a:rPr lang="en-US" sz="2000" dirty="0" smtClean="0"/>
              <a:t>K’s main ideas were introduced between 1890 and 1896, and within a series of essays appearing in </a:t>
            </a:r>
            <a:r>
              <a:rPr lang="en-US" sz="2000" i="1" dirty="0" smtClean="0"/>
              <a:t>Nineteenth Century </a:t>
            </a:r>
            <a:r>
              <a:rPr lang="en-US" sz="2000" dirty="0" smtClean="0"/>
              <a:t> (the British monthly literary magazine) as a criticism of the "Struggle-for-life" manifesto (Struggle for Existence and its Bearing upon Man) by Thomas H. Huxley, 1888. </a:t>
            </a:r>
            <a:endParaRPr lang="ru-RU" sz="2000" dirty="0" smtClean="0"/>
          </a:p>
          <a:p>
            <a:r>
              <a:rPr lang="en-US" sz="2000" dirty="0" smtClean="0"/>
              <a:t>Published in </a:t>
            </a:r>
            <a:r>
              <a:rPr lang="en-US" sz="2000" dirty="0" smtClean="0">
                <a:solidFill>
                  <a:srgbClr val="FF0000"/>
                </a:solidFill>
              </a:rPr>
              <a:t>2006</a:t>
            </a:r>
            <a:r>
              <a:rPr lang="en-US" sz="2000" dirty="0" smtClean="0"/>
              <a:t> in the USA. New-York: Dover Publications, Inc. </a:t>
            </a:r>
          </a:p>
          <a:p>
            <a:endParaRPr lang="ru-RU" sz="2000" dirty="0"/>
          </a:p>
        </p:txBody>
      </p:sp>
      <p:pic>
        <p:nvPicPr>
          <p:cNvPr id="1026" name="Picture 2" descr="C:\Users\Sony\Documents\2014 Доклады и презентации\English\Mutual aid photo 4.JPG"/>
          <p:cNvPicPr>
            <a:picLocks noGrp="1" noChangeAspect="1" noChangeArrowheads="1"/>
          </p:cNvPicPr>
          <p:nvPr>
            <p:ph sz="half" idx="1"/>
          </p:nvPr>
        </p:nvPicPr>
        <p:blipFill>
          <a:blip r:embed="rId2" cstate="print"/>
          <a:stretch>
            <a:fillRect/>
          </a:stretch>
        </p:blipFill>
        <p:spPr bwMode="auto">
          <a:xfrm>
            <a:off x="395536" y="620688"/>
            <a:ext cx="4104456" cy="5328592"/>
          </a:xfrm>
          <a:prstGeom prst="rect">
            <a:avLst/>
          </a:prstGeom>
          <a:noFill/>
        </p:spPr>
      </p:pic>
      <p:sp>
        <p:nvSpPr>
          <p:cNvPr id="5" name="Нижний колонтитул 4"/>
          <p:cNvSpPr>
            <a:spLocks noGrp="1"/>
          </p:cNvSpPr>
          <p:nvPr>
            <p:ph type="ftr" sz="quarter" idx="12"/>
          </p:nvPr>
        </p:nvSpPr>
        <p:spPr>
          <a:xfrm>
            <a:off x="3131840" y="6356350"/>
            <a:ext cx="2520280" cy="365125"/>
          </a:xfrm>
        </p:spPr>
        <p:txBody>
          <a:bodyPr/>
          <a:lstStyle/>
          <a:p>
            <a:r>
              <a:rPr lang="en-US" dirty="0" err="1" smtClean="0"/>
              <a:t>Genova</a:t>
            </a:r>
            <a:r>
              <a:rPr lang="en-US" dirty="0" smtClean="0"/>
              <a:t>, Italy, </a:t>
            </a:r>
            <a:r>
              <a:rPr lang="en-US" dirty="0" err="1" smtClean="0"/>
              <a:t>Sepember</a:t>
            </a:r>
            <a:r>
              <a:rPr lang="en-US" dirty="0" smtClean="0"/>
              <a:t> 2015</a:t>
            </a:r>
            <a:endParaRPr lang="ru-RU" dirty="0"/>
          </a:p>
        </p:txBody>
      </p:sp>
      <p:sp>
        <p:nvSpPr>
          <p:cNvPr id="7" name="Номер слайда 6"/>
          <p:cNvSpPr>
            <a:spLocks noGrp="1"/>
          </p:cNvSpPr>
          <p:nvPr>
            <p:ph type="sldNum" sz="quarter" idx="12"/>
          </p:nvPr>
        </p:nvSpPr>
        <p:spPr/>
        <p:txBody>
          <a:bodyPr/>
          <a:lstStyle/>
          <a:p>
            <a:fld id="{4B21F913-2412-4690-8EC1-25BB49A581D5}" type="slidenum">
              <a:rPr lang="ru-RU" smtClean="0"/>
              <a:pPr/>
              <a:t>24</a:t>
            </a:fld>
            <a:endParaRPr lang="ru-RU"/>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32040" y="692696"/>
            <a:ext cx="3931920" cy="2160240"/>
          </a:xfrm>
        </p:spPr>
        <p:txBody>
          <a:bodyPr>
            <a:noAutofit/>
          </a:bodyPr>
          <a:lstStyle/>
          <a:p>
            <a:r>
              <a:rPr lang="en-US" sz="2800" dirty="0" smtClean="0"/>
              <a:t>Karl Kessler </a:t>
            </a:r>
            <a:br>
              <a:rPr lang="en-US" sz="2800" dirty="0" smtClean="0"/>
            </a:br>
            <a:r>
              <a:rPr lang="en-US" sz="2800" dirty="0" smtClean="0"/>
              <a:t>(1815-1881) .</a:t>
            </a:r>
            <a:br>
              <a:rPr lang="en-US" sz="2800" dirty="0" smtClean="0"/>
            </a:br>
            <a:r>
              <a:rPr lang="en-US" sz="2400" dirty="0" smtClean="0"/>
              <a:t>The well-known zoologist, the Rector  of the St. Petersburg University (1867-80) in the Russian Empire.  </a:t>
            </a:r>
            <a:endParaRPr lang="ru-RU" sz="2400" dirty="0"/>
          </a:p>
        </p:txBody>
      </p:sp>
      <p:sp>
        <p:nvSpPr>
          <p:cNvPr id="3" name="Текст 2"/>
          <p:cNvSpPr>
            <a:spLocks noGrp="1"/>
          </p:cNvSpPr>
          <p:nvPr>
            <p:ph type="body" idx="2"/>
          </p:nvPr>
        </p:nvSpPr>
        <p:spPr>
          <a:xfrm>
            <a:off x="5004048" y="2852936"/>
            <a:ext cx="3931920" cy="3600400"/>
          </a:xfrm>
        </p:spPr>
        <p:txBody>
          <a:bodyPr>
            <a:normAutofit fontScale="92500" lnSpcReduction="20000"/>
          </a:bodyPr>
          <a:lstStyle/>
          <a:p>
            <a:r>
              <a:rPr lang="en-US" sz="2800" dirty="0" smtClean="0"/>
              <a:t>In line with some other natural scientists, K. criticized the emphasis on </a:t>
            </a:r>
            <a:r>
              <a:rPr lang="en-US" sz="2800" i="1" dirty="0" smtClean="0"/>
              <a:t> competition </a:t>
            </a:r>
            <a:r>
              <a:rPr lang="en-US" sz="2800" dirty="0" smtClean="0"/>
              <a:t>and the </a:t>
            </a:r>
            <a:r>
              <a:rPr lang="en-US" sz="2800" i="1" dirty="0" smtClean="0"/>
              <a:t>struggle for existence </a:t>
            </a:r>
            <a:r>
              <a:rPr lang="en-US" sz="2800" dirty="0" smtClean="0"/>
              <a:t>as a valid and universal law. K. introduced empirical findings.</a:t>
            </a:r>
          </a:p>
          <a:p>
            <a:r>
              <a:rPr lang="en-US" sz="2800" dirty="0" smtClean="0"/>
              <a:t>K.  introduced the </a:t>
            </a:r>
            <a:r>
              <a:rPr lang="en-US" sz="2800" i="1" dirty="0" smtClean="0"/>
              <a:t>Law of Mutual Aid</a:t>
            </a:r>
            <a:r>
              <a:rPr lang="en-US" sz="2800" dirty="0" smtClean="0"/>
              <a:t> in 1880.</a:t>
            </a:r>
          </a:p>
        </p:txBody>
      </p:sp>
      <p:sp>
        <p:nvSpPr>
          <p:cNvPr id="6" name="Нижний колонтитул 5"/>
          <p:cNvSpPr>
            <a:spLocks noGrp="1"/>
          </p:cNvSpPr>
          <p:nvPr>
            <p:ph type="ftr" sz="quarter" idx="12"/>
          </p:nvPr>
        </p:nvSpPr>
        <p:spPr/>
        <p:txBody>
          <a:bodyPr/>
          <a:lstStyle/>
          <a:p>
            <a:r>
              <a:rPr lang="en-US" smtClean="0"/>
              <a:t>Genova, Italy, Sepember 2015</a:t>
            </a:r>
            <a:endParaRPr lang="ru-RU"/>
          </a:p>
        </p:txBody>
      </p:sp>
      <p:pic>
        <p:nvPicPr>
          <p:cNvPr id="10" name="Рисунок 9" descr="http://zoology.bio.spbu.ru/History/Images/2_Kessler.jpg"/>
          <p:cNvPicPr/>
          <p:nvPr/>
        </p:nvPicPr>
        <p:blipFill>
          <a:blip r:embed="rId2" cstate="print"/>
          <a:srcRect/>
          <a:stretch>
            <a:fillRect/>
          </a:stretch>
        </p:blipFill>
        <p:spPr bwMode="auto">
          <a:xfrm>
            <a:off x="323529" y="548680"/>
            <a:ext cx="3816423" cy="5688632"/>
          </a:xfrm>
          <a:prstGeom prst="rect">
            <a:avLst/>
          </a:prstGeom>
          <a:noFill/>
          <a:ln w="9525">
            <a:noFill/>
            <a:miter lim="800000"/>
            <a:headEnd/>
            <a:tailEnd/>
          </a:ln>
        </p:spPr>
      </p:pic>
      <p:sp>
        <p:nvSpPr>
          <p:cNvPr id="11" name="Содержимое 10"/>
          <p:cNvSpPr>
            <a:spLocks noGrp="1"/>
          </p:cNvSpPr>
          <p:nvPr>
            <p:ph sz="half" idx="1"/>
          </p:nvPr>
        </p:nvSpPr>
        <p:spPr>
          <a:xfrm>
            <a:off x="228600" y="2209800"/>
            <a:ext cx="4487416" cy="3977640"/>
          </a:xfrm>
        </p:spPr>
        <p:txBody>
          <a:bodyPr/>
          <a:lstStyle/>
          <a:p>
            <a:endParaRPr lang="ru-RU" dirty="0"/>
          </a:p>
        </p:txBody>
      </p:sp>
      <p:sp>
        <p:nvSpPr>
          <p:cNvPr id="7" name="Номер слайда 6"/>
          <p:cNvSpPr>
            <a:spLocks noGrp="1"/>
          </p:cNvSpPr>
          <p:nvPr>
            <p:ph type="sldNum" sz="quarter" idx="12"/>
          </p:nvPr>
        </p:nvSpPr>
        <p:spPr/>
        <p:txBody>
          <a:bodyPr/>
          <a:lstStyle/>
          <a:p>
            <a:fld id="{4B21F913-2412-4690-8EC1-25BB49A581D5}" type="slidenum">
              <a:rPr lang="ru-RU" smtClean="0"/>
              <a:pPr/>
              <a:t>25</a:t>
            </a:fld>
            <a:endParaRPr lang="ru-RU"/>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en-US" dirty="0" smtClean="0"/>
              <a:t>International Intellectual  Discussion</a:t>
            </a:r>
            <a:endParaRPr lang="ru-RU" dirty="0"/>
          </a:p>
        </p:txBody>
      </p:sp>
      <p:sp>
        <p:nvSpPr>
          <p:cNvPr id="3" name="Содержимое 2"/>
          <p:cNvSpPr>
            <a:spLocks noGrp="1"/>
          </p:cNvSpPr>
          <p:nvPr>
            <p:ph idx="1"/>
          </p:nvPr>
        </p:nvSpPr>
        <p:spPr/>
        <p:txBody>
          <a:bodyPr>
            <a:normAutofit fontScale="92500" lnSpcReduction="20000"/>
          </a:bodyPr>
          <a:lstStyle/>
          <a:p>
            <a:r>
              <a:rPr lang="en-US" dirty="0" smtClean="0"/>
              <a:t>In comparison with other works of that time (e.g.  </a:t>
            </a:r>
            <a:r>
              <a:rPr lang="en-US" i="1" dirty="0" smtClean="0"/>
              <a:t>Les </a:t>
            </a:r>
            <a:r>
              <a:rPr lang="en-US" i="1" dirty="0" err="1" smtClean="0"/>
              <a:t>Sociétés</a:t>
            </a:r>
            <a:r>
              <a:rPr lang="en-US" i="1" dirty="0" smtClean="0"/>
              <a:t> </a:t>
            </a:r>
            <a:r>
              <a:rPr lang="en-US" i="1" dirty="0" err="1" smtClean="0"/>
              <a:t>Animales</a:t>
            </a:r>
            <a:r>
              <a:rPr lang="en-US" dirty="0" smtClean="0"/>
              <a:t>, by </a:t>
            </a:r>
            <a:r>
              <a:rPr lang="en-US" dirty="0" err="1" smtClean="0"/>
              <a:t>Espinas</a:t>
            </a:r>
            <a:r>
              <a:rPr lang="en-US" dirty="0" smtClean="0"/>
              <a:t> (Paris, 1877); “La </a:t>
            </a:r>
            <a:r>
              <a:rPr lang="en-US" dirty="0" err="1" smtClean="0"/>
              <a:t>Lutte</a:t>
            </a:r>
            <a:r>
              <a:rPr lang="en-US" dirty="0" smtClean="0"/>
              <a:t> pour </a:t>
            </a:r>
            <a:r>
              <a:rPr lang="en-US" dirty="0" err="1" smtClean="0"/>
              <a:t>l'existence</a:t>
            </a:r>
            <a:r>
              <a:rPr lang="en-US" dirty="0" smtClean="0"/>
              <a:t> et </a:t>
            </a:r>
            <a:r>
              <a:rPr lang="en-US" dirty="0" err="1" smtClean="0"/>
              <a:t>l'association</a:t>
            </a:r>
            <a:r>
              <a:rPr lang="en-US" dirty="0" smtClean="0"/>
              <a:t> pour la </a:t>
            </a:r>
            <a:r>
              <a:rPr lang="en-US" dirty="0" err="1" smtClean="0"/>
              <a:t>lutte</a:t>
            </a:r>
            <a:r>
              <a:rPr lang="en-US" dirty="0" smtClean="0"/>
              <a:t>”, a lecture by J.L. </a:t>
            </a:r>
            <a:r>
              <a:rPr lang="en-US" dirty="0" err="1" smtClean="0"/>
              <a:t>Lanessan</a:t>
            </a:r>
            <a:r>
              <a:rPr lang="en-US" dirty="0" smtClean="0"/>
              <a:t> (April 1881); and Louis </a:t>
            </a:r>
            <a:r>
              <a:rPr lang="en-US" dirty="0" err="1" smtClean="0"/>
              <a:t>Büchner's</a:t>
            </a:r>
            <a:r>
              <a:rPr lang="en-US" dirty="0" smtClean="0"/>
              <a:t> book, </a:t>
            </a:r>
            <a:r>
              <a:rPr lang="en-US" i="1" dirty="0" err="1" smtClean="0"/>
              <a:t>Liebe</a:t>
            </a:r>
            <a:r>
              <a:rPr lang="en-US" i="1" dirty="0" smtClean="0"/>
              <a:t> und </a:t>
            </a:r>
            <a:r>
              <a:rPr lang="en-US" i="1" dirty="0" err="1" smtClean="0"/>
              <a:t>Liebes-Leben</a:t>
            </a:r>
            <a:r>
              <a:rPr lang="en-US" i="1" dirty="0" smtClean="0"/>
              <a:t> in </a:t>
            </a:r>
            <a:r>
              <a:rPr lang="en-US" i="1" dirty="0" err="1" smtClean="0"/>
              <a:t>der</a:t>
            </a:r>
            <a:r>
              <a:rPr lang="en-US" i="1" dirty="0" smtClean="0"/>
              <a:t> </a:t>
            </a:r>
            <a:r>
              <a:rPr lang="en-US" i="1" dirty="0" err="1" smtClean="0"/>
              <a:t>Thierwelt</a:t>
            </a:r>
            <a:r>
              <a:rPr lang="en-US" i="1" dirty="0" smtClean="0"/>
              <a:t>, </a:t>
            </a:r>
            <a:r>
              <a:rPr lang="en-US" dirty="0" smtClean="0"/>
              <a:t>with the second  edition appearing in 1885), Kropotkin supposed that </a:t>
            </a:r>
            <a:r>
              <a:rPr lang="en-US" i="1" dirty="0" smtClean="0"/>
              <a:t>Mutual Aid</a:t>
            </a:r>
            <a:r>
              <a:rPr lang="en-US" dirty="0" smtClean="0"/>
              <a:t> would be considered, not only as an argument in </a:t>
            </a:r>
            <a:r>
              <a:rPr lang="en-US" dirty="0" err="1" smtClean="0"/>
              <a:t>favour</a:t>
            </a:r>
            <a:r>
              <a:rPr lang="en-US" dirty="0" smtClean="0"/>
              <a:t> of a pre-human origin of moral instincts, but also as a law of Nature and a factor of </a:t>
            </a:r>
            <a:r>
              <a:rPr lang="en-US" b="1" dirty="0" smtClean="0"/>
              <a:t>social</a:t>
            </a:r>
            <a:r>
              <a:rPr lang="en-US" dirty="0" smtClean="0"/>
              <a:t> evolution. </a:t>
            </a:r>
            <a:endParaRPr lang="ru-RU" dirty="0" smtClean="0"/>
          </a:p>
          <a:p>
            <a:endParaRPr lang="ru-RU"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dirty="0"/>
          </a:p>
        </p:txBody>
      </p:sp>
      <p:sp>
        <p:nvSpPr>
          <p:cNvPr id="6" name="Номер слайда 5"/>
          <p:cNvSpPr>
            <a:spLocks noGrp="1"/>
          </p:cNvSpPr>
          <p:nvPr>
            <p:ph type="sldNum" sz="quarter" idx="12"/>
          </p:nvPr>
        </p:nvSpPr>
        <p:spPr/>
        <p:txBody>
          <a:bodyPr/>
          <a:lstStyle/>
          <a:p>
            <a:fld id="{4B21F913-2412-4690-8EC1-25BB49A581D5}" type="slidenum">
              <a:rPr lang="ru-RU" smtClean="0"/>
              <a:pPr/>
              <a:t>26</a:t>
            </a:fld>
            <a:endParaRPr lang="ru-RU"/>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smtClean="0"/>
              <a:t>Mutual Aid versus Individualism</a:t>
            </a:r>
            <a:endParaRPr lang="ru-RU" dirty="0"/>
          </a:p>
        </p:txBody>
      </p:sp>
      <p:sp>
        <p:nvSpPr>
          <p:cNvPr id="3" name="Содержимое 2"/>
          <p:cNvSpPr>
            <a:spLocks noGrp="1"/>
          </p:cNvSpPr>
          <p:nvPr>
            <p:ph idx="1"/>
          </p:nvPr>
        </p:nvSpPr>
        <p:spPr/>
        <p:txBody>
          <a:bodyPr/>
          <a:lstStyle/>
          <a:p>
            <a:r>
              <a:rPr lang="en-US" dirty="0" smtClean="0"/>
              <a:t>“It is a book on the law of Mutual Aid, viewed at as one of the chief factors of evolution -- not on all factors of evolution and their respective values; and this first book had to be written, before the latter could become possible.” (Kropotkin, 1902).</a:t>
            </a:r>
          </a:p>
          <a:p>
            <a:r>
              <a:rPr lang="en-US" dirty="0" smtClean="0"/>
              <a:t>(Other factors are "individualism" and "self-assertion”).</a:t>
            </a:r>
            <a:endParaRPr lang="ru-RU" dirty="0" smtClean="0"/>
          </a:p>
          <a:p>
            <a:endParaRPr lang="ru-RU"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6" name="Номер слайда 5"/>
          <p:cNvSpPr>
            <a:spLocks noGrp="1"/>
          </p:cNvSpPr>
          <p:nvPr>
            <p:ph type="sldNum" sz="quarter" idx="12"/>
          </p:nvPr>
        </p:nvSpPr>
        <p:spPr/>
        <p:txBody>
          <a:bodyPr/>
          <a:lstStyle/>
          <a:p>
            <a:fld id="{4B21F913-2412-4690-8EC1-25BB49A581D5}" type="slidenum">
              <a:rPr lang="ru-RU" smtClean="0"/>
              <a:pPr/>
              <a:t>27</a:t>
            </a:fld>
            <a:endParaRPr lang="ru-RU"/>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363272" cy="882352"/>
          </a:xfrm>
        </p:spPr>
        <p:txBody>
          <a:bodyPr>
            <a:noAutofit/>
          </a:bodyPr>
          <a:lstStyle/>
          <a:p>
            <a:pPr algn="ctr"/>
            <a:r>
              <a:rPr lang="en-US" sz="3700" dirty="0" smtClean="0"/>
              <a:t>Mutual Aid versus Individualism cont.</a:t>
            </a:r>
            <a:endParaRPr lang="ru-RU" sz="3700" dirty="0"/>
          </a:p>
        </p:txBody>
      </p:sp>
      <p:sp>
        <p:nvSpPr>
          <p:cNvPr id="3" name="Содержимое 2"/>
          <p:cNvSpPr>
            <a:spLocks noGrp="1"/>
          </p:cNvSpPr>
          <p:nvPr>
            <p:ph idx="1"/>
          </p:nvPr>
        </p:nvSpPr>
        <p:spPr>
          <a:xfrm>
            <a:off x="457200" y="1340768"/>
            <a:ext cx="8229600" cy="4968551"/>
          </a:xfrm>
        </p:spPr>
        <p:txBody>
          <a:bodyPr>
            <a:noAutofit/>
          </a:bodyPr>
          <a:lstStyle/>
          <a:p>
            <a:pPr>
              <a:buNone/>
            </a:pPr>
            <a:r>
              <a:rPr lang="en-US" sz="2500" dirty="0" smtClean="0"/>
              <a:t>“The struggles between mutual aid and individualism  make, in fact, the substance of history. We may thus take the knowledge of the individual factor in human history as granted…; while, on the other side, the mutual-aid factor has been hitherto totally lost sight of; it was simply denied, or even scoffed at, by the writers of the present and past generation. It was therefore necessary to show, first of all, the immense part which this factor plays in the evolution of both the animal world and human societies. Only after this has been fully recognized will it be possible to proceed to a comparison between the two factors” (Kropotkin, 1902).</a:t>
            </a:r>
            <a:endParaRPr lang="ru-RU" sz="2500"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dirty="0"/>
          </a:p>
        </p:txBody>
      </p:sp>
      <p:sp>
        <p:nvSpPr>
          <p:cNvPr id="6" name="Номер слайда 5"/>
          <p:cNvSpPr>
            <a:spLocks noGrp="1"/>
          </p:cNvSpPr>
          <p:nvPr>
            <p:ph type="sldNum" sz="quarter" idx="12"/>
          </p:nvPr>
        </p:nvSpPr>
        <p:spPr/>
        <p:txBody>
          <a:bodyPr/>
          <a:lstStyle/>
          <a:p>
            <a:fld id="{4B21F913-2412-4690-8EC1-25BB49A581D5}" type="slidenum">
              <a:rPr lang="ru-RU" smtClean="0"/>
              <a:pPr/>
              <a:t>28</a:t>
            </a:fld>
            <a:endParaRPr lang="ru-RU"/>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Russian Marxists about Darwin theory </a:t>
            </a:r>
            <a:endParaRPr lang="ru-RU" dirty="0"/>
          </a:p>
        </p:txBody>
      </p:sp>
      <p:sp>
        <p:nvSpPr>
          <p:cNvPr id="3" name="Содержимое 2"/>
          <p:cNvSpPr>
            <a:spLocks noGrp="1"/>
          </p:cNvSpPr>
          <p:nvPr>
            <p:ph idx="1"/>
          </p:nvPr>
        </p:nvSpPr>
        <p:spPr>
          <a:xfrm>
            <a:off x="457200" y="1196752"/>
            <a:ext cx="8229600" cy="4929411"/>
          </a:xfrm>
        </p:spPr>
        <p:txBody>
          <a:bodyPr>
            <a:normAutofit fontScale="70000" lnSpcReduction="20000"/>
          </a:bodyPr>
          <a:lstStyle/>
          <a:p>
            <a:r>
              <a:rPr lang="en-US" dirty="0" smtClean="0"/>
              <a:t>The defenders of Marxist orthodoxy favored Darwinism generally on ideological rather than on scientific grounds. Darwin's theory of evolution supplied Marxists with arguments that could easily be used against such archenemies of materialism as religious ethics, scriptural cosmogony, idealistic metaphysics, and subjective epistemology. It was for this reason that Marxist theorists made their admiration for Darwin strong and irrevocable.</a:t>
            </a:r>
          </a:p>
          <a:p>
            <a:r>
              <a:rPr lang="en-US" dirty="0" smtClean="0"/>
              <a:t>But their attitude toward Darwin's theory qua science was of a different order: they did not keep quiet about their basic disagreement with the principles of the evolutionary theory. They rejected the very heart of Darwinian science: the Malthusian premise of the struggle for existence, the gradualism and </a:t>
            </a:r>
            <a:r>
              <a:rPr lang="en-US" dirty="0" err="1" smtClean="0"/>
              <a:t>uniformitarianism</a:t>
            </a:r>
            <a:r>
              <a:rPr lang="en-US" dirty="0" smtClean="0"/>
              <a:t> of organic change, and the transferability of the underlying principles of organic evolution to human society. It was primarily because of the pronounced ambivalence in their attitude toward Darwin that they made no serious effort to produce a comprehensive study of the Marxist view of Darwinian thought.</a:t>
            </a:r>
            <a:endParaRPr lang="ru-RU" dirty="0" smtClean="0"/>
          </a:p>
          <a:p>
            <a:endParaRPr lang="ru-RU"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29</a:t>
            </a:fld>
            <a:endParaRPr lang="ru-RU"/>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1628800"/>
            <a:ext cx="7772400" cy="1362075"/>
          </a:xfrm>
        </p:spPr>
        <p:txBody>
          <a:bodyPr>
            <a:normAutofit fontScale="90000"/>
          </a:bodyPr>
          <a:lstStyle/>
          <a:p>
            <a:pPr algn="ctr"/>
            <a:r>
              <a:rPr lang="en-US" dirty="0" smtClean="0"/>
              <a:t>A review of Chapter 3 </a:t>
            </a:r>
            <a:br>
              <a:rPr lang="en-US" dirty="0" smtClean="0"/>
            </a:br>
            <a:r>
              <a:rPr lang="en-US" dirty="0" smtClean="0"/>
              <a:t>“Struggle for Existence” of </a:t>
            </a:r>
            <a:br>
              <a:rPr lang="en-US" dirty="0" smtClean="0"/>
            </a:br>
            <a:r>
              <a:rPr lang="en-US" i="1" dirty="0" smtClean="0"/>
              <a:t>The Origin of Species</a:t>
            </a:r>
            <a:r>
              <a:rPr lang="en-US" dirty="0" smtClean="0"/>
              <a:t> </a:t>
            </a:r>
            <a:br>
              <a:rPr lang="en-US" dirty="0" smtClean="0"/>
            </a:br>
            <a:r>
              <a:rPr lang="en-US" dirty="0" smtClean="0"/>
              <a:t>by Charles Darwin</a:t>
            </a:r>
            <a:br>
              <a:rPr lang="en-US" dirty="0" smtClean="0"/>
            </a:br>
            <a:endParaRPr lang="ru-RU" dirty="0"/>
          </a:p>
        </p:txBody>
      </p:sp>
      <p:sp>
        <p:nvSpPr>
          <p:cNvPr id="3" name="Текст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3</a:t>
            </a:fld>
            <a:endParaRPr lang="ru-RU"/>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3600" dirty="0" smtClean="0"/>
              <a:t>Daniel P.  </a:t>
            </a:r>
            <a:r>
              <a:rPr lang="en-US" sz="3600" dirty="0" err="1" smtClean="0"/>
              <a:t>Todes</a:t>
            </a:r>
            <a:r>
              <a:rPr lang="en-US" sz="3600" dirty="0" smtClean="0"/>
              <a:t> </a:t>
            </a:r>
            <a:endParaRPr lang="ru-RU" sz="3600" dirty="0"/>
          </a:p>
        </p:txBody>
      </p:sp>
      <p:sp>
        <p:nvSpPr>
          <p:cNvPr id="3" name="Текст 2"/>
          <p:cNvSpPr>
            <a:spLocks noGrp="1"/>
          </p:cNvSpPr>
          <p:nvPr>
            <p:ph type="body" idx="2"/>
          </p:nvPr>
        </p:nvSpPr>
        <p:spPr>
          <a:xfrm>
            <a:off x="4963136" y="1107560"/>
            <a:ext cx="3931920" cy="4769712"/>
          </a:xfrm>
        </p:spPr>
        <p:txBody>
          <a:bodyPr>
            <a:normAutofit fontScale="85000" lnSpcReduction="20000"/>
          </a:bodyPr>
          <a:lstStyle/>
          <a:p>
            <a:pPr algn="ctr"/>
            <a:r>
              <a:rPr lang="en-US" sz="3200" dirty="0" smtClean="0"/>
              <a:t>Darwin Without Malthus.  </a:t>
            </a:r>
          </a:p>
          <a:p>
            <a:pPr algn="ctr"/>
            <a:r>
              <a:rPr lang="en-US" sz="3200" dirty="0" smtClean="0"/>
              <a:t>The Struggle for Existence in Russian Evolutionary Thought.</a:t>
            </a:r>
          </a:p>
          <a:p>
            <a:pPr algn="ctr"/>
            <a:r>
              <a:rPr lang="en-US" sz="3200" dirty="0" smtClean="0"/>
              <a:t>New York-Oxford:</a:t>
            </a:r>
            <a:r>
              <a:rPr lang="ru-RU" sz="3200" dirty="0" smtClean="0"/>
              <a:t> </a:t>
            </a:r>
            <a:r>
              <a:rPr lang="en-US" sz="3200" dirty="0" smtClean="0"/>
              <a:t>Oxford University Press, 1989. </a:t>
            </a:r>
          </a:p>
          <a:p>
            <a:pPr algn="ctr"/>
            <a:endParaRPr lang="en-US" sz="3200" dirty="0" smtClean="0"/>
          </a:p>
          <a:p>
            <a:pPr algn="ctr"/>
            <a:endParaRPr lang="en-US" sz="3200" dirty="0" smtClean="0"/>
          </a:p>
          <a:p>
            <a:pPr algn="ctr"/>
            <a:r>
              <a:rPr lang="en-US" sz="3200" dirty="0" smtClean="0"/>
              <a:t>Darwin in Russia Symposium, </a:t>
            </a:r>
            <a:endParaRPr lang="ru-RU" sz="3200" dirty="0" smtClean="0"/>
          </a:p>
          <a:p>
            <a:pPr algn="ctr"/>
            <a:r>
              <a:rPr lang="en-US" sz="3200" dirty="0" smtClean="0"/>
              <a:t>the University of Pennsylvania, 1983.</a:t>
            </a:r>
          </a:p>
          <a:p>
            <a:pPr algn="ctr"/>
            <a:endParaRPr lang="ru-RU" sz="3200" dirty="0"/>
          </a:p>
        </p:txBody>
      </p:sp>
      <p:sp>
        <p:nvSpPr>
          <p:cNvPr id="6" name="Нижний колонтитул 5"/>
          <p:cNvSpPr>
            <a:spLocks noGrp="1"/>
          </p:cNvSpPr>
          <p:nvPr>
            <p:ph type="ftr" sz="quarter" idx="12"/>
          </p:nvPr>
        </p:nvSpPr>
        <p:spPr/>
        <p:txBody>
          <a:bodyPr/>
          <a:lstStyle/>
          <a:p>
            <a:r>
              <a:rPr lang="en-US" smtClean="0"/>
              <a:t>Genova, Italy, Sepember 2015</a:t>
            </a:r>
            <a:endParaRPr lang="ru-RU"/>
          </a:p>
        </p:txBody>
      </p:sp>
      <p:pic>
        <p:nvPicPr>
          <p:cNvPr id="1026" name="Picture 2" descr="C:\Users\Светлана\Desktop\Darwin without Malthus.jpg"/>
          <p:cNvPicPr>
            <a:picLocks noGrp="1" noChangeAspect="1" noChangeArrowheads="1"/>
          </p:cNvPicPr>
          <p:nvPr>
            <p:ph sz="half" idx="1"/>
          </p:nvPr>
        </p:nvPicPr>
        <p:blipFill>
          <a:blip r:embed="rId3" cstate="print"/>
          <a:srcRect/>
          <a:stretch>
            <a:fillRect/>
          </a:stretch>
        </p:blipFill>
        <p:spPr bwMode="auto">
          <a:xfrm>
            <a:off x="323528" y="476672"/>
            <a:ext cx="4680520" cy="5832648"/>
          </a:xfrm>
          <a:prstGeom prst="rect">
            <a:avLst/>
          </a:prstGeom>
          <a:noFill/>
        </p:spPr>
      </p:pic>
      <p:sp>
        <p:nvSpPr>
          <p:cNvPr id="7" name="Номер слайда 6"/>
          <p:cNvSpPr>
            <a:spLocks noGrp="1"/>
          </p:cNvSpPr>
          <p:nvPr>
            <p:ph type="sldNum" sz="quarter" idx="12"/>
          </p:nvPr>
        </p:nvSpPr>
        <p:spPr/>
        <p:txBody>
          <a:bodyPr/>
          <a:lstStyle/>
          <a:p>
            <a:fld id="{4B21F913-2412-4690-8EC1-25BB49A581D5}" type="slidenum">
              <a:rPr lang="ru-RU" smtClean="0"/>
              <a:pPr/>
              <a:t>30</a:t>
            </a:fld>
            <a:endParaRPr lang="ru-RU"/>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355976" y="1124744"/>
            <a:ext cx="4330824" cy="5001419"/>
          </a:xfrm>
        </p:spPr>
        <p:txBody>
          <a:bodyPr>
            <a:normAutofit/>
          </a:bodyPr>
          <a:lstStyle/>
          <a:p>
            <a:pPr>
              <a:buNone/>
            </a:pPr>
            <a:r>
              <a:rPr lang="en-US" i="1" dirty="0" smtClean="0"/>
              <a:t>Alexander </a:t>
            </a:r>
            <a:r>
              <a:rPr lang="en-US" i="1" dirty="0" err="1" smtClean="0"/>
              <a:t>Vucinich</a:t>
            </a:r>
            <a:r>
              <a:rPr lang="en-US" i="1" dirty="0" smtClean="0"/>
              <a:t>.</a:t>
            </a:r>
            <a:endParaRPr lang="ru-RU" i="1" dirty="0" smtClean="0"/>
          </a:p>
          <a:p>
            <a:pPr>
              <a:buNone/>
            </a:pPr>
            <a:r>
              <a:rPr lang="en-US" dirty="0" smtClean="0"/>
              <a:t>Darwin in Russian Thought.</a:t>
            </a:r>
            <a:endParaRPr lang="ru-RU" dirty="0" smtClean="0"/>
          </a:p>
          <a:p>
            <a:pPr>
              <a:buNone/>
            </a:pPr>
            <a:r>
              <a:rPr lang="en-US" sz="2800" i="1" dirty="0" smtClean="0"/>
              <a:t>UNIVERSITY OF CALIFORNIA PRESS. </a:t>
            </a:r>
            <a:r>
              <a:rPr lang="en-US" sz="2800" dirty="0" smtClean="0"/>
              <a:t>Berkeley · Los Angeles · Oxford</a:t>
            </a:r>
            <a:r>
              <a:rPr lang="en-US" dirty="0" smtClean="0"/>
              <a:t>.  1989</a:t>
            </a:r>
            <a:endParaRPr lang="ru-RU" dirty="0"/>
          </a:p>
        </p:txBody>
      </p:sp>
      <p:sp>
        <p:nvSpPr>
          <p:cNvPr id="4" name="Текст 3"/>
          <p:cNvSpPr>
            <a:spLocks noGrp="1"/>
          </p:cNvSpPr>
          <p:nvPr>
            <p:ph type="body" sz="half" idx="2"/>
          </p:nvPr>
        </p:nvSpPr>
        <p:spPr>
          <a:xfrm>
            <a:off x="457200" y="908720"/>
            <a:ext cx="3682752" cy="5217443"/>
          </a:xfrm>
        </p:spPr>
        <p:txBody>
          <a:bodyPr/>
          <a:lstStyle/>
          <a:p>
            <a:endParaRPr lang="ru-RU" dirty="0"/>
          </a:p>
        </p:txBody>
      </p:sp>
      <p:pic>
        <p:nvPicPr>
          <p:cNvPr id="5" name="Рисунок 4" descr="cover"/>
          <p:cNvPicPr/>
          <p:nvPr/>
        </p:nvPicPr>
        <p:blipFill>
          <a:blip r:embed="rId2" cstate="print"/>
          <a:srcRect/>
          <a:stretch>
            <a:fillRect/>
          </a:stretch>
        </p:blipFill>
        <p:spPr bwMode="auto">
          <a:xfrm>
            <a:off x="683568" y="1124744"/>
            <a:ext cx="3384376" cy="4896544"/>
          </a:xfrm>
          <a:prstGeom prst="rect">
            <a:avLst/>
          </a:prstGeom>
          <a:noFill/>
          <a:ln w="9525">
            <a:noFill/>
            <a:miter lim="800000"/>
            <a:headEnd/>
            <a:tailEnd/>
          </a:ln>
        </p:spPr>
      </p:pic>
      <p:sp>
        <p:nvSpPr>
          <p:cNvPr id="6" name="Нижний колонтитул 5"/>
          <p:cNvSpPr>
            <a:spLocks noGrp="1"/>
          </p:cNvSpPr>
          <p:nvPr>
            <p:ph type="ftr" sz="quarter" idx="11"/>
          </p:nvPr>
        </p:nvSpPr>
        <p:spPr/>
        <p:txBody>
          <a:bodyPr/>
          <a:lstStyle/>
          <a:p>
            <a:r>
              <a:rPr lang="en-US" smtClean="0"/>
              <a:t>Genova, Italy, Sepember 2015</a:t>
            </a:r>
            <a:endParaRPr lang="ru-RU"/>
          </a:p>
        </p:txBody>
      </p:sp>
      <p:sp>
        <p:nvSpPr>
          <p:cNvPr id="7" name="Номер слайда 6"/>
          <p:cNvSpPr>
            <a:spLocks noGrp="1"/>
          </p:cNvSpPr>
          <p:nvPr>
            <p:ph type="sldNum" sz="quarter" idx="12"/>
          </p:nvPr>
        </p:nvSpPr>
        <p:spPr/>
        <p:txBody>
          <a:bodyPr/>
          <a:lstStyle/>
          <a:p>
            <a:fld id="{4B21F913-2412-4690-8EC1-25BB49A581D5}" type="slidenum">
              <a:rPr lang="ru-RU" smtClean="0"/>
              <a:pPr/>
              <a:t>31</a:t>
            </a:fld>
            <a:endParaRPr lang="ru-RU"/>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1143000"/>
          </a:xfrm>
        </p:spPr>
        <p:txBody>
          <a:bodyPr>
            <a:normAutofit fontScale="90000"/>
          </a:bodyPr>
          <a:lstStyle/>
          <a:p>
            <a:r>
              <a:rPr lang="en-US" dirty="0" smtClean="0"/>
              <a:t>Conclusion </a:t>
            </a:r>
            <a:r>
              <a:rPr lang="en-US" smtClean="0"/>
              <a:t>and Discussion:</a:t>
            </a:r>
            <a:r>
              <a:rPr lang="en-US" dirty="0" smtClean="0"/>
              <a:t/>
            </a:r>
            <a:br>
              <a:rPr lang="en-US" dirty="0" smtClean="0"/>
            </a:br>
            <a:r>
              <a:rPr lang="en-US" dirty="0" smtClean="0"/>
              <a:t>Mutual Aid and Cooperation</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endParaRPr lang="en-US" dirty="0" smtClean="0"/>
          </a:p>
          <a:p>
            <a:pPr marL="0" indent="0">
              <a:buNone/>
            </a:pPr>
            <a:r>
              <a:rPr lang="en-US" dirty="0" smtClean="0"/>
              <a:t>The difficult movement from biological evolution to social and economic evolution.</a:t>
            </a:r>
          </a:p>
          <a:p>
            <a:pPr marL="0" indent="0">
              <a:buNone/>
            </a:pPr>
            <a:endParaRPr lang="en-US" dirty="0"/>
          </a:p>
          <a:p>
            <a:pPr marL="0" indent="0">
              <a:buNone/>
            </a:pPr>
            <a:r>
              <a:rPr lang="en-US" dirty="0" smtClean="0"/>
              <a:t>Ideas of :</a:t>
            </a:r>
          </a:p>
          <a:p>
            <a:pPr marL="0" indent="0">
              <a:buNone/>
            </a:pPr>
            <a:r>
              <a:rPr lang="en-US" dirty="0" smtClean="0"/>
              <a:t>1.  </a:t>
            </a:r>
            <a:r>
              <a:rPr lang="en-US" dirty="0" err="1" smtClean="0"/>
              <a:t>Petr</a:t>
            </a:r>
            <a:r>
              <a:rPr lang="en-US" dirty="0" smtClean="0"/>
              <a:t> L. </a:t>
            </a:r>
            <a:r>
              <a:rPr lang="en-US" dirty="0" err="1" smtClean="0"/>
              <a:t>Lavrov</a:t>
            </a:r>
            <a:endParaRPr lang="en-US" dirty="0" smtClean="0"/>
          </a:p>
          <a:p>
            <a:pPr marL="0" indent="0">
              <a:buNone/>
            </a:pPr>
            <a:r>
              <a:rPr lang="en-US" dirty="0" smtClean="0"/>
              <a:t>2.  Karl Kessler</a:t>
            </a:r>
          </a:p>
          <a:p>
            <a:pPr marL="0" indent="0">
              <a:buNone/>
            </a:pPr>
            <a:r>
              <a:rPr lang="en-US" smtClean="0"/>
              <a:t>3.  Petr</a:t>
            </a:r>
            <a:r>
              <a:rPr lang="en-US" dirty="0" smtClean="0"/>
              <a:t> </a:t>
            </a:r>
            <a:r>
              <a:rPr lang="en-US" dirty="0" err="1" smtClean="0"/>
              <a:t>Aleksandrovich</a:t>
            </a:r>
            <a:r>
              <a:rPr lang="en-US" dirty="0" smtClean="0"/>
              <a:t> Kropotkin</a:t>
            </a:r>
          </a:p>
          <a:p>
            <a:pPr marL="0" indent="0">
              <a:buNone/>
            </a:pPr>
            <a:endParaRPr lang="en-US" dirty="0" smtClean="0"/>
          </a:p>
          <a:p>
            <a:pPr marL="0" indent="0">
              <a:buNone/>
            </a:pPr>
            <a:r>
              <a:rPr lang="en-US" dirty="0" err="1" smtClean="0"/>
              <a:t>Thorstein</a:t>
            </a:r>
            <a:r>
              <a:rPr lang="en-US" dirty="0" smtClean="0"/>
              <a:t> Veblen and his Evolutionary-Institutional Economics </a:t>
            </a:r>
            <a:endParaRPr lang="en-US"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32</a:t>
            </a:fld>
            <a:endParaRPr lang="ru-RU"/>
          </a:p>
        </p:txBody>
      </p:sp>
    </p:spTree>
    <p:extLst>
      <p:ext uri="{BB962C8B-B14F-4D97-AF65-F5344CB8AC3E}">
        <p14:creationId xmlns="" xmlns:p14="http://schemas.microsoft.com/office/powerpoint/2010/main" val="1514731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
            </a:r>
            <a:br>
              <a:rPr lang="en-US" dirty="0" smtClean="0"/>
            </a:br>
            <a:endParaRPr lang="ru-RU" dirty="0"/>
          </a:p>
        </p:txBody>
      </p:sp>
      <p:sp>
        <p:nvSpPr>
          <p:cNvPr id="3" name="Содержимое 2"/>
          <p:cNvSpPr>
            <a:spLocks noGrp="1"/>
          </p:cNvSpPr>
          <p:nvPr>
            <p:ph idx="1"/>
          </p:nvPr>
        </p:nvSpPr>
        <p:spPr/>
        <p:txBody>
          <a:bodyPr>
            <a:normAutofit/>
          </a:bodyPr>
          <a:lstStyle/>
          <a:p>
            <a:pPr algn="ctr">
              <a:buNone/>
            </a:pPr>
            <a:r>
              <a:rPr lang="en-US" sz="3600" b="1" dirty="0" smtClean="0"/>
              <a:t>Thank you for your attention!</a:t>
            </a:r>
          </a:p>
          <a:p>
            <a:pPr algn="ctr">
              <a:buNone/>
            </a:pPr>
            <a:endParaRPr lang="en-US" sz="3600" b="1" dirty="0" smtClean="0"/>
          </a:p>
          <a:p>
            <a:pPr algn="ctr">
              <a:buNone/>
            </a:pPr>
            <a:r>
              <a:rPr lang="en-US" sz="3600" dirty="0" smtClean="0"/>
              <a:t> kirdina777@gmail.com</a:t>
            </a:r>
          </a:p>
          <a:p>
            <a:pPr algn="ctr">
              <a:buNone/>
            </a:pPr>
            <a:r>
              <a:rPr lang="en-US" sz="3600" dirty="0" smtClean="0"/>
              <a:t>johnbattailehall@gmail.com</a:t>
            </a:r>
            <a:endParaRPr lang="ru-RU" sz="3600" dirty="0" smtClean="0"/>
          </a:p>
          <a:p>
            <a:pPr algn="ctr">
              <a:buNone/>
            </a:pPr>
            <a:endParaRPr lang="ru-RU" sz="3600" dirty="0" smtClean="0"/>
          </a:p>
          <a:p>
            <a:pPr algn="ctr">
              <a:buNone/>
            </a:pPr>
            <a:endParaRPr lang="ru-RU" sz="3600" b="1" dirty="0"/>
          </a:p>
        </p:txBody>
      </p:sp>
      <p:sp>
        <p:nvSpPr>
          <p:cNvPr id="4" name="Нижний колонтитул 3"/>
          <p:cNvSpPr>
            <a:spLocks noGrp="1"/>
          </p:cNvSpPr>
          <p:nvPr>
            <p:ph type="ftr" sz="quarter" idx="11"/>
          </p:nvPr>
        </p:nvSpPr>
        <p:spPr>
          <a:xfrm>
            <a:off x="2771800" y="5805264"/>
            <a:ext cx="3600400" cy="457200"/>
          </a:xfrm>
        </p:spPr>
        <p:txBody>
          <a:bodyPr/>
          <a:lstStyle/>
          <a:p>
            <a:r>
              <a:rPr lang="en-US" smtClean="0"/>
              <a:t>Genova, Italy, Sepember 2015</a:t>
            </a:r>
            <a:endParaRPr lang="ru-RU" dirty="0"/>
          </a:p>
        </p:txBody>
      </p:sp>
      <p:sp>
        <p:nvSpPr>
          <p:cNvPr id="6" name="Номер слайда 5"/>
          <p:cNvSpPr>
            <a:spLocks noGrp="1"/>
          </p:cNvSpPr>
          <p:nvPr>
            <p:ph type="sldNum" sz="quarter" idx="12"/>
          </p:nvPr>
        </p:nvSpPr>
        <p:spPr/>
        <p:txBody>
          <a:bodyPr/>
          <a:lstStyle/>
          <a:p>
            <a:fld id="{4B21F913-2412-4690-8EC1-25BB49A581D5}" type="slidenum">
              <a:rPr lang="ru-RU" smtClean="0"/>
              <a:pPr/>
              <a:t>33</a:t>
            </a:fld>
            <a:endParaRPr lang="ru-RU"/>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IMG_1638.MOV">
            <a:hlinkClick r:id="" action="ppaction://media"/>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cstate="print"/>
          <a:stretch>
            <a:fillRect/>
          </a:stretch>
        </p:blipFill>
        <p:spPr>
          <a:xfrm>
            <a:off x="-1718000" y="0"/>
            <a:ext cx="13148584" cy="7406958"/>
          </a:xfrm>
        </p:spPr>
      </p:pic>
      <p:sp>
        <p:nvSpPr>
          <p:cNvPr id="5" name="Нижний колонтитул 4"/>
          <p:cNvSpPr>
            <a:spLocks noGrp="1"/>
          </p:cNvSpPr>
          <p:nvPr>
            <p:ph type="ftr" sz="quarter" idx="11"/>
          </p:nvPr>
        </p:nvSpPr>
        <p:spPr/>
        <p:txBody>
          <a:bodyPr/>
          <a:lstStyle/>
          <a:p>
            <a:r>
              <a:rPr lang="en-US" smtClean="0"/>
              <a:t>Genova, Italy, Sepember 2015</a:t>
            </a:r>
            <a:endParaRPr lang="ru-RU"/>
          </a:p>
        </p:txBody>
      </p:sp>
      <p:sp>
        <p:nvSpPr>
          <p:cNvPr id="6" name="Номер слайда 5"/>
          <p:cNvSpPr>
            <a:spLocks noGrp="1"/>
          </p:cNvSpPr>
          <p:nvPr>
            <p:ph type="sldNum" sz="quarter" idx="12"/>
          </p:nvPr>
        </p:nvSpPr>
        <p:spPr/>
        <p:txBody>
          <a:bodyPr/>
          <a:lstStyle/>
          <a:p>
            <a:fld id="{4B21F913-2412-4690-8EC1-25BB49A581D5}" type="slidenum">
              <a:rPr lang="ru-RU" smtClean="0"/>
              <a:pPr/>
              <a:t>4</a:t>
            </a:fld>
            <a:endParaRPr lang="ru-RU"/>
          </a:p>
        </p:txBody>
      </p:sp>
    </p:spTree>
    <p:extLst>
      <p:ext uri="{BB962C8B-B14F-4D97-AF65-F5344CB8AC3E}">
        <p14:creationId xmlns="" xmlns:p14="http://schemas.microsoft.com/office/powerpoint/2010/main" val="1943463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IMG_1637 (1).MOV">
            <a:hlinkClick r:id="" action="ppaction://media"/>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cstate="print"/>
          <a:stretch>
            <a:fillRect/>
          </a:stretch>
        </p:blipFill>
        <p:spPr>
          <a:xfrm>
            <a:off x="-1169020" y="0"/>
            <a:ext cx="12599604" cy="7097703"/>
          </a:xfrm>
        </p:spPr>
      </p:pic>
      <p:sp>
        <p:nvSpPr>
          <p:cNvPr id="5" name="Нижний колонтитул 4"/>
          <p:cNvSpPr>
            <a:spLocks noGrp="1"/>
          </p:cNvSpPr>
          <p:nvPr>
            <p:ph type="ftr" sz="quarter" idx="11"/>
          </p:nvPr>
        </p:nvSpPr>
        <p:spPr/>
        <p:txBody>
          <a:bodyPr/>
          <a:lstStyle/>
          <a:p>
            <a:r>
              <a:rPr lang="en-US" smtClean="0"/>
              <a:t>Genova, Italy, Sepember 2015</a:t>
            </a:r>
            <a:endParaRPr lang="ru-RU"/>
          </a:p>
        </p:txBody>
      </p:sp>
      <p:sp>
        <p:nvSpPr>
          <p:cNvPr id="6" name="Номер слайда 5"/>
          <p:cNvSpPr>
            <a:spLocks noGrp="1"/>
          </p:cNvSpPr>
          <p:nvPr>
            <p:ph type="sldNum" sz="quarter" idx="12"/>
          </p:nvPr>
        </p:nvSpPr>
        <p:spPr/>
        <p:txBody>
          <a:bodyPr/>
          <a:lstStyle/>
          <a:p>
            <a:fld id="{4B21F913-2412-4690-8EC1-25BB49A581D5}" type="slidenum">
              <a:rPr lang="ru-RU" smtClean="0"/>
              <a:pPr/>
              <a:t>5</a:t>
            </a:fld>
            <a:endParaRPr lang="ru-RU"/>
          </a:p>
        </p:txBody>
      </p:sp>
    </p:spTree>
    <p:extLst>
      <p:ext uri="{BB962C8B-B14F-4D97-AF65-F5344CB8AC3E}">
        <p14:creationId xmlns="" xmlns:p14="http://schemas.microsoft.com/office/powerpoint/2010/main" val="32857542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Charles Darwin idea of </a:t>
            </a:r>
            <a:r>
              <a:rPr lang="en-US" i="1" dirty="0" smtClean="0"/>
              <a:t>competition</a:t>
            </a:r>
            <a:r>
              <a:rPr lang="en-US" dirty="0" smtClean="0"/>
              <a:t> in the context of British culture</a:t>
            </a:r>
            <a:endParaRPr lang="ru-RU" dirty="0"/>
          </a:p>
        </p:txBody>
      </p:sp>
      <p:sp>
        <p:nvSpPr>
          <p:cNvPr id="3" name="Содержимое 2"/>
          <p:cNvSpPr>
            <a:spLocks noGrp="1"/>
          </p:cNvSpPr>
          <p:nvPr>
            <p:ph idx="1"/>
          </p:nvPr>
        </p:nvSpPr>
        <p:spPr>
          <a:xfrm>
            <a:off x="251520" y="1412776"/>
            <a:ext cx="8640960" cy="4713387"/>
          </a:xfrm>
        </p:spPr>
        <p:txBody>
          <a:bodyPr>
            <a:noAutofit/>
          </a:bodyPr>
          <a:lstStyle/>
          <a:p>
            <a:r>
              <a:rPr lang="en-US" sz="2400" dirty="0" smtClean="0"/>
              <a:t>“The </a:t>
            </a:r>
            <a:r>
              <a:rPr lang="en-US" sz="2400" dirty="0"/>
              <a:t>most typical representatives of the English national character in the pursuit of science </a:t>
            </a:r>
            <a:r>
              <a:rPr lang="en-US" sz="2400" dirty="0" smtClean="0"/>
              <a:t>rendered </a:t>
            </a:r>
            <a:r>
              <a:rPr lang="en-US" sz="2400" dirty="0"/>
              <a:t>competition </a:t>
            </a:r>
            <a:r>
              <a:rPr lang="en-US" sz="2400" dirty="0" smtClean="0"/>
              <a:t>as the </a:t>
            </a:r>
            <a:r>
              <a:rPr lang="en-US" sz="2400" dirty="0"/>
              <a:t>central theme of their </a:t>
            </a:r>
            <a:r>
              <a:rPr lang="en-US" sz="2400" dirty="0" smtClean="0"/>
              <a:t>inquiry” </a:t>
            </a:r>
            <a:r>
              <a:rPr lang="en-US" sz="2400" dirty="0"/>
              <a:t>(N. Ia. </a:t>
            </a:r>
            <a:r>
              <a:rPr lang="en-US" sz="2400" dirty="0" err="1"/>
              <a:t>Danilevskii</a:t>
            </a:r>
            <a:r>
              <a:rPr lang="en-US" sz="2400" dirty="0"/>
              <a:t>, </a:t>
            </a:r>
            <a:r>
              <a:rPr lang="en-US" sz="2400" i="1" dirty="0" err="1"/>
              <a:t>Rossiia</a:t>
            </a:r>
            <a:r>
              <a:rPr lang="en-US" sz="2400" i="1" dirty="0"/>
              <a:t> </a:t>
            </a:r>
            <a:r>
              <a:rPr lang="en-US" sz="2400" i="1" dirty="0" err="1"/>
              <a:t>i</a:t>
            </a:r>
            <a:r>
              <a:rPr lang="en-US" sz="2400" i="1" dirty="0"/>
              <a:t> </a:t>
            </a:r>
            <a:r>
              <a:rPr lang="en-US" sz="2400" i="1" dirty="0" err="1"/>
              <a:t>Evropa</a:t>
            </a:r>
            <a:r>
              <a:rPr lang="en-US" sz="2400" i="1" dirty="0"/>
              <a:t>,</a:t>
            </a:r>
            <a:r>
              <a:rPr lang="en-US" sz="2400" dirty="0"/>
              <a:t> pp. 146-47). </a:t>
            </a:r>
            <a:endParaRPr lang="en-US" sz="2400" dirty="0" smtClean="0"/>
          </a:p>
          <a:p>
            <a:r>
              <a:rPr lang="en-US" sz="2400" dirty="0" smtClean="0"/>
              <a:t> </a:t>
            </a:r>
            <a:r>
              <a:rPr lang="en-US" sz="2400" dirty="0"/>
              <a:t>In the middle of the </a:t>
            </a:r>
            <a:r>
              <a:rPr lang="en-US" sz="2400" dirty="0" smtClean="0"/>
              <a:t>XVII </a:t>
            </a:r>
            <a:r>
              <a:rPr lang="en-US" sz="2400" dirty="0"/>
              <a:t>century </a:t>
            </a:r>
            <a:r>
              <a:rPr lang="en-US" sz="2400" dirty="0" smtClean="0"/>
              <a:t>Thomas</a:t>
            </a:r>
            <a:r>
              <a:rPr lang="ru-RU" sz="2400" dirty="0" smtClean="0"/>
              <a:t> </a:t>
            </a:r>
            <a:r>
              <a:rPr lang="en-US" sz="2400" dirty="0" smtClean="0"/>
              <a:t>Hobbes </a:t>
            </a:r>
            <a:r>
              <a:rPr lang="en-US" sz="2400" dirty="0"/>
              <a:t>formulated a general political theory that emphasized the role of the state in regulating competition (</a:t>
            </a:r>
            <a:r>
              <a:rPr lang="en-US" sz="2400" i="1" dirty="0"/>
              <a:t>bellum </a:t>
            </a:r>
            <a:r>
              <a:rPr lang="en-US" sz="2400" i="1" dirty="0" err="1"/>
              <a:t>omnium</a:t>
            </a:r>
            <a:r>
              <a:rPr lang="en-US" sz="2400" i="1" dirty="0"/>
              <a:t> contra </a:t>
            </a:r>
            <a:r>
              <a:rPr lang="en-US" sz="2400" i="1" dirty="0" err="1"/>
              <a:t>omnes</a:t>
            </a:r>
            <a:r>
              <a:rPr lang="en-US" sz="2400" dirty="0"/>
              <a:t> ) as a mechanism of social dynamics. </a:t>
            </a:r>
            <a:endParaRPr lang="en-US" sz="2400" dirty="0" smtClean="0"/>
          </a:p>
          <a:p>
            <a:r>
              <a:rPr lang="en-US" sz="2400" dirty="0" smtClean="0"/>
              <a:t>In </a:t>
            </a:r>
            <a:r>
              <a:rPr lang="en-US" sz="2400" dirty="0"/>
              <a:t>the second half of the </a:t>
            </a:r>
            <a:r>
              <a:rPr lang="en-US" sz="2400" dirty="0" smtClean="0"/>
              <a:t>XVIII </a:t>
            </a:r>
            <a:r>
              <a:rPr lang="en-US" sz="2400" dirty="0"/>
              <a:t>century, Adam Smith formulated the theory of free competition as a source of economic progress. </a:t>
            </a:r>
            <a:endParaRPr lang="en-US" sz="2400" dirty="0" smtClean="0"/>
          </a:p>
          <a:p>
            <a:r>
              <a:rPr lang="en-US" sz="2400" dirty="0" smtClean="0"/>
              <a:t>In </a:t>
            </a:r>
            <a:r>
              <a:rPr lang="en-US" sz="2400" dirty="0"/>
              <a:t>the middle of the </a:t>
            </a:r>
            <a:r>
              <a:rPr lang="en-US" sz="2400" dirty="0" smtClean="0"/>
              <a:t>XIX century</a:t>
            </a:r>
            <a:r>
              <a:rPr lang="en-US" sz="2400" dirty="0"/>
              <a:t>, </a:t>
            </a:r>
            <a:r>
              <a:rPr lang="en-US" sz="2400" dirty="0" smtClean="0"/>
              <a:t>Charles Darwin advanced the </a:t>
            </a:r>
            <a:r>
              <a:rPr lang="en-US" sz="2400" dirty="0"/>
              <a:t>principle of </a:t>
            </a:r>
            <a:r>
              <a:rPr lang="en-US" sz="2400" i="1" dirty="0"/>
              <a:t>natural selection</a:t>
            </a:r>
            <a:r>
              <a:rPr lang="en-US" sz="2400" dirty="0"/>
              <a:t>, based on the struggle for existence, the backbone of organic and social evolution. </a:t>
            </a:r>
            <a:endParaRPr lang="ru-RU" sz="2400"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6</a:t>
            </a:fld>
            <a:endParaRPr lang="ru-RU"/>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Charles Darwin and </a:t>
            </a:r>
            <a:br>
              <a:rPr lang="en-US" dirty="0" smtClean="0"/>
            </a:br>
            <a:r>
              <a:rPr lang="en-US" dirty="0" smtClean="0"/>
              <a:t>Thomas Robert Malthus</a:t>
            </a:r>
            <a:endParaRPr lang="ru-RU" dirty="0"/>
          </a:p>
        </p:txBody>
      </p:sp>
      <p:sp>
        <p:nvSpPr>
          <p:cNvPr id="3" name="Содержимое 2"/>
          <p:cNvSpPr>
            <a:spLocks noGrp="1"/>
          </p:cNvSpPr>
          <p:nvPr>
            <p:ph idx="1"/>
          </p:nvPr>
        </p:nvSpPr>
        <p:spPr/>
        <p:txBody>
          <a:bodyPr/>
          <a:lstStyle/>
          <a:p>
            <a:r>
              <a:rPr lang="en-US" dirty="0"/>
              <a:t>Malthus’s approach advanced in his various editions of his </a:t>
            </a:r>
            <a:r>
              <a:rPr lang="en-US" i="1" dirty="0"/>
              <a:t>Principles of Population</a:t>
            </a:r>
            <a:r>
              <a:rPr lang="en-US" dirty="0"/>
              <a:t> can be understood as an early contribution to social science that is essentially involves an application of the mathematical, as Malthus asserts that population increases geometrically or exponentially, while food supply increases but arithmetically.  </a:t>
            </a:r>
            <a:endParaRPr lang="ru-RU" dirty="0"/>
          </a:p>
          <a:p>
            <a:endParaRPr lang="ru-RU"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7</a:t>
            </a:fld>
            <a:endParaRPr lang="ru-RU"/>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282154"/>
          </a:xfrm>
        </p:spPr>
        <p:txBody>
          <a:bodyPr>
            <a:normAutofit fontScale="90000"/>
          </a:bodyPr>
          <a:lstStyle/>
          <a:p>
            <a:pPr marL="0" indent="0"/>
            <a:r>
              <a:rPr lang="en-US" sz="3600" i="1" dirty="0" smtClean="0"/>
              <a:t/>
            </a:r>
            <a:br>
              <a:rPr lang="en-US" sz="3600" i="1" dirty="0" smtClean="0"/>
            </a:br>
            <a:r>
              <a:rPr lang="en-US" sz="3600" b="1" i="1" dirty="0" smtClean="0"/>
              <a:t>Origins</a:t>
            </a:r>
            <a:r>
              <a:rPr lang="en-US" sz="3600" b="1" dirty="0" smtClean="0"/>
              <a:t> [1859] Chapter 3, “Struggle for Existence.” Gramercy Book, N.Y., 1979, p. 117. </a:t>
            </a:r>
            <a:r>
              <a:rPr lang="en-US" b="1" dirty="0" smtClean="0"/>
              <a:t/>
            </a:r>
            <a:br>
              <a:rPr lang="en-US" b="1" dirty="0" smtClean="0"/>
            </a:br>
            <a:endParaRPr lang="ru-RU" b="1" dirty="0"/>
          </a:p>
        </p:txBody>
      </p:sp>
      <p:sp>
        <p:nvSpPr>
          <p:cNvPr id="3" name="Содержимое 2"/>
          <p:cNvSpPr>
            <a:spLocks noGrp="1"/>
          </p:cNvSpPr>
          <p:nvPr>
            <p:ph idx="1"/>
          </p:nvPr>
        </p:nvSpPr>
        <p:spPr/>
        <p:txBody>
          <a:bodyPr>
            <a:normAutofit lnSpcReduction="10000"/>
          </a:bodyPr>
          <a:lstStyle/>
          <a:p>
            <a:pPr marL="0" indent="0">
              <a:buNone/>
            </a:pPr>
            <a:r>
              <a:rPr lang="en-US" dirty="0" smtClean="0"/>
              <a:t>… as more individuals are produced than can possibly survive, there must in every case be a struggle for existence,</a:t>
            </a:r>
          </a:p>
          <a:p>
            <a:pPr marL="0" indent="0">
              <a:buNone/>
            </a:pPr>
            <a:r>
              <a:rPr lang="en-US" dirty="0" smtClean="0"/>
              <a:t>…  either one individual with another of the same species, or with individuals of distinct species, or with physical conditions of life.  </a:t>
            </a:r>
          </a:p>
          <a:p>
            <a:pPr marL="0" indent="0">
              <a:buNone/>
            </a:pPr>
            <a:r>
              <a:rPr lang="en-US" b="1" dirty="0" smtClean="0">
                <a:solidFill>
                  <a:srgbClr val="FF0000"/>
                </a:solidFill>
              </a:rPr>
              <a:t>… It is the doctrine of Malthus applied </a:t>
            </a:r>
            <a:r>
              <a:rPr lang="en-US" dirty="0" smtClean="0"/>
              <a:t>with </a:t>
            </a:r>
            <a:r>
              <a:rPr lang="en-US" dirty="0" err="1" smtClean="0"/>
              <a:t>mainfold</a:t>
            </a:r>
            <a:r>
              <a:rPr lang="en-US" dirty="0" smtClean="0"/>
              <a:t> force to the whole animal and vegetable kingdom; ….</a:t>
            </a:r>
          </a:p>
          <a:p>
            <a:pPr marL="0" indent="0">
              <a:buNone/>
            </a:pPr>
            <a:endParaRPr lang="en-US" dirty="0" smtClean="0"/>
          </a:p>
          <a:p>
            <a:endParaRPr lang="ru-RU"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8</a:t>
            </a:fld>
            <a:endParaRPr lang="ru-RU"/>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1628800"/>
            <a:ext cx="7772400" cy="2298179"/>
          </a:xfrm>
        </p:spPr>
        <p:txBody>
          <a:bodyPr>
            <a:normAutofit fontScale="90000"/>
          </a:bodyPr>
          <a:lstStyle/>
          <a:p>
            <a:pPr algn="ctr"/>
            <a:r>
              <a:rPr lang="en-US" dirty="0" smtClean="0"/>
              <a:t>Perception of Darwin’s ideas in Russia: </a:t>
            </a:r>
            <a:br>
              <a:rPr lang="en-US" dirty="0" smtClean="0"/>
            </a:br>
            <a:r>
              <a:rPr lang="en-US" dirty="0" err="1" smtClean="0"/>
              <a:t>tHREE</a:t>
            </a:r>
            <a:r>
              <a:rPr lang="en-US" dirty="0" smtClean="0"/>
              <a:t> extreme </a:t>
            </a:r>
            <a:r>
              <a:rPr lang="en-US" dirty="0" err="1" smtClean="0"/>
              <a:t>poSitions</a:t>
            </a:r>
            <a:r>
              <a:rPr lang="en-US" dirty="0" smtClean="0"/>
              <a:t/>
            </a:r>
            <a:br>
              <a:rPr lang="en-US" dirty="0" smtClean="0"/>
            </a:br>
            <a:endParaRPr lang="ru-RU" dirty="0"/>
          </a:p>
        </p:txBody>
      </p:sp>
      <p:sp>
        <p:nvSpPr>
          <p:cNvPr id="3" name="Текст 2"/>
          <p:cNvSpPr>
            <a:spLocks noGrp="1"/>
          </p:cNvSpPr>
          <p:nvPr>
            <p:ph type="body" idx="1"/>
          </p:nvPr>
        </p:nvSpPr>
        <p:spPr>
          <a:xfrm>
            <a:off x="1115616" y="4797152"/>
            <a:ext cx="7772400" cy="1500187"/>
          </a:xfrm>
        </p:spPr>
        <p:txBody>
          <a:bodyPr/>
          <a:lstStyle/>
          <a:p>
            <a:endParaRPr lang="ru-RU" dirty="0"/>
          </a:p>
        </p:txBody>
      </p:sp>
      <p:sp>
        <p:nvSpPr>
          <p:cNvPr id="4" name="Нижний колонтитул 3"/>
          <p:cNvSpPr>
            <a:spLocks noGrp="1"/>
          </p:cNvSpPr>
          <p:nvPr>
            <p:ph type="ftr" sz="quarter" idx="11"/>
          </p:nvPr>
        </p:nvSpPr>
        <p:spPr/>
        <p:txBody>
          <a:bodyPr/>
          <a:lstStyle/>
          <a:p>
            <a:r>
              <a:rPr lang="en-US" smtClean="0"/>
              <a:t>Genova, Italy, Sepember 2015</a:t>
            </a:r>
            <a:endParaRPr lang="ru-RU"/>
          </a:p>
        </p:txBody>
      </p:sp>
      <p:sp>
        <p:nvSpPr>
          <p:cNvPr id="5" name="Номер слайда 4"/>
          <p:cNvSpPr>
            <a:spLocks noGrp="1"/>
          </p:cNvSpPr>
          <p:nvPr>
            <p:ph type="sldNum" sz="quarter" idx="12"/>
          </p:nvPr>
        </p:nvSpPr>
        <p:spPr/>
        <p:txBody>
          <a:bodyPr/>
          <a:lstStyle/>
          <a:p>
            <a:fld id="{4B21F913-2412-4690-8EC1-25BB49A581D5}" type="slidenum">
              <a:rPr lang="ru-RU" smtClean="0"/>
              <a:pPr/>
              <a:t>9</a:t>
            </a:fld>
            <a:endParaRPr lang="ru-RU"/>
          </a:p>
        </p:txBody>
      </p:sp>
    </p:spTree>
  </p:cSld>
  <p:clrMapOvr>
    <a:masterClrMapping/>
  </p:clrMapOvr>
</p:sld>
</file>

<file path=ppt/theme/theme1.xml><?xml version="1.0" encoding="utf-8"?>
<a:theme xmlns:a="http://schemas.openxmlformats.org/drawingml/2006/main" name="Тема Office">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492</TotalTime>
  <Words>2559</Words>
  <Application>Microsoft Office PowerPoint</Application>
  <PresentationFormat>Экран (4:3)</PresentationFormat>
  <Paragraphs>192</Paragraphs>
  <Slides>33</Slides>
  <Notes>1</Notes>
  <HiddenSlides>0</HiddenSlides>
  <MMClips>2</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Тема Office</vt:lpstr>
      <vt:lpstr>Russian Reactions and Pointed          Challenges to  the ‘Struggle for  Existence’  in Evolutionary Thinking </vt:lpstr>
      <vt:lpstr>Outline</vt:lpstr>
      <vt:lpstr>A review of Chapter 3  “Struggle for Existence” of  The Origin of Species  by Charles Darwin </vt:lpstr>
      <vt:lpstr>Слайд 4</vt:lpstr>
      <vt:lpstr>Слайд 5</vt:lpstr>
      <vt:lpstr>Charles Darwin idea of competition in the context of British culture</vt:lpstr>
      <vt:lpstr>Charles Darwin and  Thomas Robert Malthus</vt:lpstr>
      <vt:lpstr> Origins [1859] Chapter 3, “Struggle for Existence.” Gramercy Book, N.Y., 1979, p. 117.  </vt:lpstr>
      <vt:lpstr>Perception of Darwin’s ideas in Russia:  tHREE extreme poSitions </vt:lpstr>
      <vt:lpstr>Charles Darwin (1809-1882) </vt:lpstr>
      <vt:lpstr>Darwin’s The Origin of Species  in Russia</vt:lpstr>
      <vt:lpstr>Two extreme positions </vt:lpstr>
      <vt:lpstr>The third position – strong criticism</vt:lpstr>
      <vt:lpstr>Russian context of criticism  </vt:lpstr>
      <vt:lpstr>Values conflict</vt:lpstr>
      <vt:lpstr>Western-Russian antagonism</vt:lpstr>
      <vt:lpstr>Competition and struggle for existence  as a main focus on criticism  </vt:lpstr>
      <vt:lpstr>No underlying ideological biases influenced Russian criticism of Darwin’s “struggle for existence”</vt:lpstr>
      <vt:lpstr>Recognition but with criticisms </vt:lpstr>
      <vt:lpstr>Nicolai Danilevskii, the Slavophile  </vt:lpstr>
      <vt:lpstr>Fyodor Tyutchev  (1803-1873)</vt:lpstr>
      <vt:lpstr>Nikolai Chernyshevskii represented a liberal wing (Zapadniki) of the Russian intelligentsia</vt:lpstr>
      <vt:lpstr>Russian populists’ views</vt:lpstr>
      <vt:lpstr>Prince Peter Kropotkin           (1842-1921)</vt:lpstr>
      <vt:lpstr>Karl Kessler  (1815-1881) . The well-known zoologist, the Rector  of the St. Petersburg University (1867-80) in the Russian Empire.  </vt:lpstr>
      <vt:lpstr>International Intellectual  Discussion</vt:lpstr>
      <vt:lpstr>Mutual Aid versus Individualism</vt:lpstr>
      <vt:lpstr>Mutual Aid versus Individualism cont.</vt:lpstr>
      <vt:lpstr>Russian Marxists about Darwin theory </vt:lpstr>
      <vt:lpstr>Daniel P.  Todes </vt:lpstr>
      <vt:lpstr>Слайд 31</vt:lpstr>
      <vt:lpstr>Conclusion and Discussion: Mutual Aid and Cooperation</vt:lpstr>
      <vt:lpstr> </vt:lpstr>
    </vt:vector>
  </TitlesOfParts>
  <Company>Krokoz™</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Russian Reactions and Pointed          Challenges to  the ‘Struggle for  Existence’  in Evolutionary Thinking</dc:title>
  <dc:creator>Светлана</dc:creator>
  <cp:lastModifiedBy>Светлана</cp:lastModifiedBy>
  <cp:revision>22</cp:revision>
  <dcterms:created xsi:type="dcterms:W3CDTF">2015-09-16T13:06:19Z</dcterms:created>
  <dcterms:modified xsi:type="dcterms:W3CDTF">2015-09-18T08:49:14Z</dcterms:modified>
</cp:coreProperties>
</file>