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1"/>
  </p:notesMasterIdLst>
  <p:sldIdLst>
    <p:sldId id="256" r:id="rId2"/>
    <p:sldId id="748" r:id="rId3"/>
    <p:sldId id="749" r:id="rId4"/>
    <p:sldId id="750" r:id="rId5"/>
    <p:sldId id="758" r:id="rId6"/>
    <p:sldId id="767" r:id="rId7"/>
    <p:sldId id="759" r:id="rId8"/>
    <p:sldId id="761" r:id="rId9"/>
    <p:sldId id="763" r:id="rId10"/>
    <p:sldId id="764" r:id="rId11"/>
    <p:sldId id="765" r:id="rId12"/>
    <p:sldId id="766" r:id="rId13"/>
    <p:sldId id="752" r:id="rId14"/>
    <p:sldId id="762" r:id="rId15"/>
    <p:sldId id="770" r:id="rId16"/>
    <p:sldId id="756" r:id="rId17"/>
    <p:sldId id="768" r:id="rId18"/>
    <p:sldId id="757" r:id="rId19"/>
    <p:sldId id="769" r:id="rId20"/>
    <p:sldId id="772" r:id="rId21"/>
    <p:sldId id="771" r:id="rId22"/>
    <p:sldId id="773" r:id="rId23"/>
    <p:sldId id="755" r:id="rId24"/>
    <p:sldId id="774" r:id="rId25"/>
    <p:sldId id="747" r:id="rId26"/>
    <p:sldId id="746" r:id="rId27"/>
    <p:sldId id="760" r:id="rId28"/>
    <p:sldId id="72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0476-940B-432C-945A-6D9519046D4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9320-7A96-44B3-BA11-DA989A17B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C189-7A02-4968-9E8A-3A695F89DB1E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3AA-B174-4A11-9E2C-D7ADC18A7E4E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7AC-3534-4781-9BC8-839B771ED1CA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092D-7AF5-48D7-9D29-29E93977F909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19B8-E817-4DBE-B549-CF31C9B10ABC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A70C-614D-4DD3-865A-9445C8274806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FE92-AEFF-4FA0-AD1E-533BB2706F86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16DE-A8BE-4A3C-A4F8-488812F0937A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C377-B357-4A21-9E7B-AA42CF53F715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F131-AF20-48D2-9526-FC75AE6DF48A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599D-8DE7-4F06-89C0-3FDA58333D77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0D45-95D7-449F-B116-03A615B9CAC7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80;&#1088;&#1076;&#1080;&#1085;&#1072;.&#1088;&#1092;/" TargetMode="External"/><Relationship Id="rId2" Type="http://schemas.openxmlformats.org/officeDocument/2006/relationships/hyperlink" Target="http://www.kirdina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CD7AA-0181-45BC-9599-87E48811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006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4400" b="1" dirty="0"/>
              <a:t>«ИНСТИТУЦИОНАЛЬНЫЙ СИНТЕЗ»                         В ЭКОНОМИЧЕСКОЙ ТЕОРИИ:</a:t>
            </a:r>
            <a:br>
              <a:rPr lang="ru-RU" sz="4400" b="1" dirty="0"/>
            </a:br>
            <a:r>
              <a:rPr lang="ru-RU" sz="4400" b="1" dirty="0"/>
              <a:t>ПРОШЛОЕ, НАСТОЯЩЕЕ ИЛИ БУДУЩЕЕ?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D3F179-E110-41B6-A62F-F0C403955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741" y="4187665"/>
            <a:ext cx="9144000" cy="1655762"/>
          </a:xfrm>
        </p:spPr>
        <p:txBody>
          <a:bodyPr/>
          <a:lstStyle/>
          <a:p>
            <a:r>
              <a:rPr lang="ru-RU" dirty="0"/>
              <a:t>Кирдина-Чэндлер Светлана Георгиевна, </a:t>
            </a:r>
          </a:p>
          <a:p>
            <a:r>
              <a:rPr lang="ru-RU" dirty="0"/>
              <a:t>Институт  экономики  РАН, 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67024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73C78-62EC-49EB-A8B2-03CDFB1F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Ортодоксальный и </a:t>
            </a:r>
            <a:r>
              <a:rPr lang="ru-RU" dirty="0" err="1"/>
              <a:t>гетеродоксальный</a:t>
            </a:r>
            <a:r>
              <a:rPr lang="ru-RU" dirty="0"/>
              <a:t> подходы к анализу институтов - </a:t>
            </a:r>
            <a:r>
              <a:rPr lang="ru-RU" b="1" dirty="0"/>
              <a:t>общее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84ADF-88D8-4566-8B38-E38D7EE6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19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Основные отличия в исследовании институтов можно аккумулировать в ортодоксальном (неоклассическом) и </a:t>
            </a:r>
            <a:r>
              <a:rPr lang="ru-RU" dirty="0" err="1"/>
              <a:t>гетеродоксальном</a:t>
            </a:r>
            <a:r>
              <a:rPr lang="ru-RU" dirty="0"/>
              <a:t> подходах.</a:t>
            </a:r>
          </a:p>
          <a:p>
            <a:r>
              <a:rPr lang="ru-RU" dirty="0"/>
              <a:t>Оба подхода признают значение институтов для экономического развития (</a:t>
            </a:r>
            <a:r>
              <a:rPr lang="en-US" b="1" dirty="0"/>
              <a:t>institutions matter) </a:t>
            </a:r>
            <a:r>
              <a:rPr lang="ru-RU" dirty="0"/>
              <a:t>и их роль в </a:t>
            </a:r>
            <a:r>
              <a:rPr lang="ru-RU" b="1" dirty="0"/>
              <a:t>снижении  неопределенности</a:t>
            </a:r>
            <a:r>
              <a:rPr lang="ru-RU" dirty="0"/>
              <a:t> экономических взаимодействий. </a:t>
            </a:r>
          </a:p>
          <a:p>
            <a:r>
              <a:rPr lang="ru-RU" dirty="0"/>
              <a:t>Институты рассматриваются как необходимые условия для более </a:t>
            </a:r>
            <a:r>
              <a:rPr lang="ru-RU" b="1" dirty="0"/>
              <a:t>стабильного экономического роста. </a:t>
            </a:r>
          </a:p>
          <a:p>
            <a:r>
              <a:rPr lang="ru-RU" dirty="0"/>
              <a:t>Принимается во внимание </a:t>
            </a:r>
            <a:r>
              <a:rPr lang="ru-RU" b="1" dirty="0"/>
              <a:t>дуальная природа </a:t>
            </a:r>
            <a:r>
              <a:rPr lang="ru-RU" dirty="0"/>
              <a:t>институтов (субъективно-объективное единство). 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20378-D045-4C46-AFC0-473BE7A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Пущинский симплизум, 12 октября 2021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30A11A-C4CA-4DFA-B728-C80F2806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3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73C78-62EC-49EB-A8B2-03CDFB1F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Ортодоксальный (неоклассический) подход к анализу институтов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84ADF-88D8-4566-8B38-E38D7EE6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77" y="1856447"/>
            <a:ext cx="10515601" cy="4351338"/>
          </a:xfrm>
        </p:spPr>
        <p:txBody>
          <a:bodyPr>
            <a:noAutofit/>
          </a:bodyPr>
          <a:lstStyle/>
          <a:p>
            <a:r>
              <a:rPr lang="ru-RU" sz="2500" dirty="0"/>
              <a:t>В ортодоксальной экономической теории изучение институтов опирается на </a:t>
            </a:r>
            <a:r>
              <a:rPr lang="ru-RU" sz="2500" b="1" dirty="0"/>
              <a:t>микро-основания.</a:t>
            </a:r>
          </a:p>
          <a:p>
            <a:r>
              <a:rPr lang="ru-RU" sz="2500" dirty="0"/>
              <a:t> Основная задача - определить, «какие правила, регулирующие взаимодействия людей, одновременно помогут облегчить им процесс достижения их </a:t>
            </a:r>
            <a:r>
              <a:rPr lang="ru-RU" sz="2500" b="1" dirty="0"/>
              <a:t>личных целей </a:t>
            </a:r>
            <a:r>
              <a:rPr lang="ru-RU" sz="2500" dirty="0"/>
              <a:t>и заставят каждого отдавать себе отчет в том, как их действия влияют на других людей» (</a:t>
            </a:r>
            <a:r>
              <a:rPr lang="ru-RU" sz="2500" dirty="0" err="1"/>
              <a:t>Боулз</a:t>
            </a:r>
            <a:r>
              <a:rPr lang="ru-RU" sz="2500" dirty="0"/>
              <a:t>, 2001 : 23), а также исследовать, «при помощи каких.. контрактов, прав собственности или других общественных правил возможно достижение некой желаемой </a:t>
            </a:r>
            <a:r>
              <a:rPr lang="ru-RU" sz="2500" b="1" dirty="0"/>
              <a:t>агрегированной общественной цели</a:t>
            </a:r>
            <a:r>
              <a:rPr lang="ru-RU" sz="2500" dirty="0"/>
              <a:t>, если конкретно эта цель не стоит ни перед одним из участников социального взаимодействия» (</a:t>
            </a:r>
            <a:r>
              <a:rPr lang="ru-RU" sz="2500" dirty="0" err="1"/>
              <a:t>Боулз</a:t>
            </a:r>
            <a:r>
              <a:rPr lang="ru-RU" sz="2500" dirty="0"/>
              <a:t>, 2001 : 24).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20378-D045-4C46-AFC0-473BE7A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Пущинский симплизум, 12 октября 2021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30A11A-C4CA-4DFA-B728-C80F2806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73C78-62EC-49EB-A8B2-03CDFB1F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Гетеродоксальный</a:t>
            </a:r>
            <a:r>
              <a:rPr lang="ru-RU" dirty="0"/>
              <a:t> подходы к анализу институтов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84ADF-88D8-4566-8B38-E38D7EE6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93" y="1856447"/>
            <a:ext cx="1050960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В гетеродоксальной экономической теории используются </a:t>
            </a:r>
            <a:r>
              <a:rPr lang="ru-RU" sz="2500" b="1" dirty="0"/>
              <a:t>мезо-основания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r>
              <a:rPr lang="ru-RU" sz="2500" dirty="0"/>
              <a:t>Основная задача – определить, в какой мере и какой именно институциональный дизайн экономических отношений </a:t>
            </a:r>
            <a:r>
              <a:rPr lang="ru-RU" sz="2500" b="1" dirty="0"/>
              <a:t>позволяет всей экономике </a:t>
            </a:r>
            <a:r>
              <a:rPr lang="ru-RU" sz="2500" dirty="0"/>
              <a:t>развиваться и обеспечивать необходимые для ее расширенного воспроизводства пропорции при тех условиях (пространственных, </a:t>
            </a:r>
            <a:r>
              <a:rPr lang="ru-RU" sz="2500" dirty="0" err="1"/>
              <a:t>временны́х</a:t>
            </a:r>
            <a:r>
              <a:rPr lang="ru-RU" sz="2500" dirty="0"/>
              <a:t>, технологических, глобально-политических и др.), в которых она находится.</a:t>
            </a:r>
          </a:p>
          <a:p>
            <a:pPr marL="0" indent="0">
              <a:buNone/>
            </a:pPr>
            <a:r>
              <a:rPr lang="ru-RU" sz="2500" dirty="0"/>
              <a:t>Институциональная среда, таким образом, рассматривается не столько с точки зрения обеспечения гармонизации интересов участников экономической деятельности (что важно, хотя практически недостижимо), но прежде всего как инструмент, </a:t>
            </a:r>
            <a:r>
              <a:rPr lang="ru-RU" sz="2500" b="1" dirty="0"/>
              <a:t>структура для обеспечения воспроизводства</a:t>
            </a:r>
            <a:r>
              <a:rPr lang="ru-RU" sz="2500" dirty="0"/>
              <a:t> и развития экономической системы.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20378-D045-4C46-AFC0-473BE7A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Пущинский симплизум, 12 октября 2021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30A11A-C4CA-4DFA-B728-C80F2806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0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8CBE-9582-4260-99B1-483E6C8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Институциональный синтез и классическая  политэкономия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B899D-036B-402D-8156-7DFF7D5E2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(прошлое)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1F388D-DF88-4560-AB3B-E28156D3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2F3199-A05E-4C5E-871A-301C1E8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8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95A6-41BE-402D-9617-D326AD3B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«Синкретический  системный институционализм» в классической политической экономии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90CB5-4BA8-4715-A4C5-426DF9F9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19" y="214153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Период становления (полит)экономической теории можно охарактеризовать как период стихийной системности, когда объектом исследования выступали </a:t>
            </a:r>
            <a:r>
              <a:rPr lang="ru-RU" b="1" dirty="0"/>
              <a:t>экономические системы в целом и правила, </a:t>
            </a:r>
            <a:r>
              <a:rPr lang="ru-RU" dirty="0"/>
              <a:t>по которым они действуют.</a:t>
            </a:r>
          </a:p>
          <a:p>
            <a:r>
              <a:rPr lang="ru-RU" dirty="0"/>
              <a:t>Политэкономия Маркса: на основе анализа особенностей </a:t>
            </a:r>
            <a:r>
              <a:rPr lang="ru-RU" b="1" dirty="0"/>
              <a:t>производительных сил и производственных отношений </a:t>
            </a:r>
            <a:r>
              <a:rPr lang="ru-RU" dirty="0"/>
              <a:t>(куда входили не только экономические, но также политические и идеологические отношения) выделял различные социально-экономические формации, или «институциональные системы».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9BBD9E-D80C-4173-98D2-DA783B6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A7E378-F383-4538-88B9-310EF6BF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6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8CCAC-EB5A-4212-AD97-FB25A3B3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Институционализм не получил дальнейшего развития в рамках классической теории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F4833-CCEE-4F05-AEA8-D8EEA0BE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Однако уже с конца ХIХ в. и до начала XXI в. подходы, характерные для классической политической экономии, развивались в экономической теории не так активно, будучи </a:t>
            </a:r>
            <a:r>
              <a:rPr lang="ru-RU" b="1" dirty="0"/>
              <a:t>замещенными</a:t>
            </a:r>
            <a:r>
              <a:rPr lang="ru-RU" dirty="0"/>
              <a:t> неоклассической школой экономической мысли. </a:t>
            </a:r>
          </a:p>
          <a:p>
            <a:r>
              <a:rPr lang="ru-RU" dirty="0"/>
              <a:t>Институциональное содержание классической политической экономии </a:t>
            </a:r>
            <a:r>
              <a:rPr lang="ru-RU" b="1" dirty="0"/>
              <a:t>не нашло </a:t>
            </a:r>
            <a:r>
              <a:rPr lang="ru-RU" dirty="0"/>
              <a:t>своего продолжения в неоклассике.</a:t>
            </a:r>
          </a:p>
          <a:p>
            <a:r>
              <a:rPr lang="ru-RU" dirty="0"/>
              <a:t>Это зафиксировал </a:t>
            </a:r>
            <a:r>
              <a:rPr lang="ru-RU" dirty="0" err="1"/>
              <a:t>Торстейн</a:t>
            </a:r>
            <a:r>
              <a:rPr lang="ru-RU" dirty="0"/>
              <a:t> Веблен (США) – первый «оригинальный  </a:t>
            </a:r>
            <a:r>
              <a:rPr lang="ru-RU" dirty="0" err="1"/>
              <a:t>институционалист</a:t>
            </a:r>
            <a:r>
              <a:rPr lang="ru-RU" dirty="0"/>
              <a:t>», отделивший неоклассику от классики экономической науки и критиковавший </a:t>
            </a:r>
            <a:r>
              <a:rPr lang="ru-RU" b="1" dirty="0"/>
              <a:t>оба</a:t>
            </a:r>
            <a:r>
              <a:rPr lang="ru-RU" dirty="0"/>
              <a:t> этих направления.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636A71-3DAC-49DD-8AA2-77392E5F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CCD2D8-56DE-46DF-8907-8ACE74C7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0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8CBE-9582-4260-99B1-483E6C8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Состоялся ли институциональный синтез в экономическом ортодоксальном  мейнстриме?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B899D-036B-402D-8156-7DFF7D5E2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/>
              <a:t>(нереализованное настоящее )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1F388D-DF88-4560-AB3B-E28156D3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2F3199-A05E-4C5E-871A-301C1E8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1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73C78-62EC-49EB-A8B2-03CDFB1F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Институциональный подход или институциональный синтез?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84ADF-88D8-4566-8B38-E38D7EE6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77" y="1856447"/>
            <a:ext cx="10515601" cy="4351338"/>
          </a:xfrm>
        </p:spPr>
        <p:txBody>
          <a:bodyPr>
            <a:noAutofit/>
          </a:bodyPr>
          <a:lstStyle/>
          <a:p>
            <a:r>
              <a:rPr lang="ru-RU" sz="2500" dirty="0"/>
              <a:t>В неоклассике институциональный подход нашел свое выражение в развитие </a:t>
            </a:r>
            <a:r>
              <a:rPr lang="ru-RU" sz="2500" b="1" dirty="0"/>
              <a:t>новой институциональной теории</a:t>
            </a:r>
            <a:r>
              <a:rPr lang="ru-RU" sz="2500" dirty="0"/>
              <a:t>.</a:t>
            </a:r>
          </a:p>
          <a:p>
            <a:r>
              <a:rPr lang="ru-RU" sz="2500" dirty="0"/>
              <a:t>Некоторые авторы (Кравченко, Сильченко, 2018; Никифоров, 2014) считают, что в этом случае </a:t>
            </a:r>
            <a:r>
              <a:rPr lang="ru-RU" sz="2500" b="1" dirty="0"/>
              <a:t>произошел</a:t>
            </a:r>
            <a:r>
              <a:rPr lang="ru-RU" sz="2500" dirty="0"/>
              <a:t> «институциональный синтез».</a:t>
            </a:r>
          </a:p>
          <a:p>
            <a:r>
              <a:rPr lang="ru-RU" sz="2500" dirty="0"/>
              <a:t>Однако большинство  представителей неоклассики полагают, что такой синтез </a:t>
            </a:r>
            <a:r>
              <a:rPr lang="ru-RU" sz="2500" b="1" dirty="0"/>
              <a:t>не произошел</a:t>
            </a:r>
            <a:r>
              <a:rPr lang="ru-RU" sz="2500" dirty="0"/>
              <a:t>,  поскольку не возник новый класс формальных математических «институциональных» моделей. Речь идет лишь о добавлении новых «институциональных» параметров в функцию полезности или учете институциональных ограничений при формировании рыночного равновесия.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20378-D045-4C46-AFC0-473BE7A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Пущинский симплизум, 12 октября 2021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30A11A-C4CA-4DFA-B728-C80F2806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8CBE-9582-4260-99B1-483E6C8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r>
              <a:rPr lang="ru-RU" dirty="0"/>
              <a:t>Институциональный синтез                  за пределами ортодоксии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B899D-036B-402D-8156-7DFF7D5E2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(настоящее)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1F388D-DF88-4560-AB3B-E28156D3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2F3199-A05E-4C5E-871A-301C1E8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8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C5862-B86B-4579-91D6-EFC13A11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Институты за пределами ортодоксии (неоклассической экономической теории)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DA568-CE73-43FE-9383-B3684DCB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Гетеродоксальный</a:t>
            </a:r>
            <a:r>
              <a:rPr lang="ru-RU" dirty="0"/>
              <a:t> подход объединяет </a:t>
            </a:r>
            <a:r>
              <a:rPr lang="ru-RU" b="1" dirty="0"/>
              <a:t>институциональный и эволюционный</a:t>
            </a:r>
            <a:r>
              <a:rPr lang="ru-RU" dirty="0"/>
              <a:t> аспекты и имеет свою историю. </a:t>
            </a:r>
          </a:p>
          <a:p>
            <a:r>
              <a:rPr lang="ru-RU" dirty="0"/>
              <a:t>Прежде всего, он представлен в работах выдающихся неортодоксальных экономистов:</a:t>
            </a:r>
          </a:p>
          <a:p>
            <a:pPr marL="0" indent="0">
              <a:buNone/>
            </a:pPr>
            <a:r>
              <a:rPr lang="ru-RU" dirty="0"/>
              <a:t>        - </a:t>
            </a:r>
            <a:r>
              <a:rPr lang="ru-RU" dirty="0" err="1"/>
              <a:t>Торстейн</a:t>
            </a:r>
            <a:r>
              <a:rPr lang="ru-RU" dirty="0"/>
              <a:t> Б. Веблен (1857-1929)</a:t>
            </a:r>
          </a:p>
          <a:p>
            <a:pPr marL="0" indent="0">
              <a:buNone/>
            </a:pPr>
            <a:r>
              <a:rPr lang="ru-RU" dirty="0"/>
              <a:t>        - Джон Р. Коммонс (1862-1945) </a:t>
            </a:r>
          </a:p>
          <a:p>
            <a:pPr marL="0" indent="0">
              <a:buNone/>
            </a:pPr>
            <a:r>
              <a:rPr lang="ru-RU" dirty="0"/>
              <a:t>        - Йозеф А. </a:t>
            </a:r>
            <a:r>
              <a:rPr lang="ru-RU" dirty="0" err="1"/>
              <a:t>Шумпетер</a:t>
            </a:r>
            <a:r>
              <a:rPr lang="ru-RU" dirty="0"/>
              <a:t> (1883-1950).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A4362E-FC75-4F20-B8A4-939D58F5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A4EC0F-9874-4FB3-A858-6C570FAF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B2AF-80E5-4D45-8BCF-A42BB73B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3B9BC-DD4B-4794-9E2A-B931792EE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Ученый как «открытая система»</a:t>
            </a:r>
          </a:p>
          <a:p>
            <a:r>
              <a:rPr lang="ru-RU" dirty="0"/>
              <a:t>Чувство неудовлетворенности объяснительными возможностями используемых концепций, теорий, инструментов</a:t>
            </a:r>
          </a:p>
          <a:p>
            <a:r>
              <a:rPr lang="ru-RU" dirty="0"/>
              <a:t>Потребность творческого движения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A69384-D4B7-4864-A8B7-CA8F204D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44AB93-5B52-461B-B887-889C931F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6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EB7C6-96B1-4651-BEEB-6F62ED5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Институты в экономическом анализе по </a:t>
            </a:r>
            <a:r>
              <a:rPr lang="ru-RU" dirty="0" err="1"/>
              <a:t>Шумпетеру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F8A88-9D6A-46AC-B2FF-691DCDB7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Шумпетер</a:t>
            </a:r>
            <a:r>
              <a:rPr lang="ru-RU" dirty="0"/>
              <a:t> предложил включить в экономический анализ - наряду с историей, статистикой и (экономической) теорией -  экономическую </a:t>
            </a:r>
            <a:r>
              <a:rPr lang="ru-RU" b="1" dirty="0"/>
              <a:t>социологию</a:t>
            </a:r>
            <a:r>
              <a:rPr lang="ru-RU" dirty="0"/>
              <a:t> в качестве дополнительного, но необходимого элемента арсенала экономиста (см.  его «Историю экономического анализа», глава 2). </a:t>
            </a:r>
          </a:p>
          <a:p>
            <a:r>
              <a:rPr lang="ru-RU" dirty="0"/>
              <a:t>Это означало для него в первую очередь </a:t>
            </a:r>
            <a:r>
              <a:rPr lang="ru-RU" b="1" dirty="0"/>
              <a:t>внимание к институтам</a:t>
            </a:r>
            <a:r>
              <a:rPr lang="ru-RU" dirty="0"/>
              <a:t>, в которых «абсорбируются» результаты взаимодействий, происходящих на всех уровнях общественной жизни. Но также институты отражают доминирующее положение социальных групп (и лидеров) в обществе (</a:t>
            </a:r>
            <a:r>
              <a:rPr lang="ru-RU" dirty="0" err="1"/>
              <a:t>Schumpeter</a:t>
            </a:r>
            <a:r>
              <a:rPr lang="ru-RU" dirty="0"/>
              <a:t>, 1934 : 107). </a:t>
            </a:r>
          </a:p>
          <a:p>
            <a:r>
              <a:rPr lang="ru-RU" dirty="0"/>
              <a:t>… «для </a:t>
            </a:r>
            <a:r>
              <a:rPr lang="ru-RU" dirty="0" err="1"/>
              <a:t>Шумпетера</a:t>
            </a:r>
            <a:r>
              <a:rPr lang="ru-RU" dirty="0"/>
              <a:t> экономическая социология или социальные институты являются не просто дополнением к экономическому анализу. Они скорее представляют собой </a:t>
            </a:r>
            <a:r>
              <a:rPr lang="ru-RU" b="1" dirty="0"/>
              <a:t>логический приоритет </a:t>
            </a:r>
            <a:r>
              <a:rPr lang="ru-RU" dirty="0"/>
              <a:t>для него» (</a:t>
            </a:r>
            <a:r>
              <a:rPr lang="ru-RU" dirty="0" err="1"/>
              <a:t>Festrе</a:t>
            </a:r>
            <a:r>
              <a:rPr lang="ru-RU" dirty="0"/>
              <a:t>, </a:t>
            </a:r>
            <a:r>
              <a:rPr lang="ru-RU" dirty="0" err="1"/>
              <a:t>Nasica</a:t>
            </a:r>
            <a:r>
              <a:rPr lang="ru-RU" dirty="0"/>
              <a:t>, 2009 : 332) . </a:t>
            </a:r>
          </a:p>
          <a:p>
            <a:r>
              <a:rPr lang="ru-RU" dirty="0"/>
              <a:t>В работах </a:t>
            </a:r>
            <a:r>
              <a:rPr lang="ru-RU" dirty="0" err="1"/>
              <a:t>Шумпетера</a:t>
            </a:r>
            <a:r>
              <a:rPr lang="ru-RU" dirty="0"/>
              <a:t> институциональные изменения становятся центром исследований экономической динамики, и она понимается им как «такие изменения в экономической жизни, которые не навязаны ей извне, а </a:t>
            </a:r>
            <a:r>
              <a:rPr lang="ru-RU" b="1" dirty="0"/>
              <a:t>возникают … изнутри</a:t>
            </a:r>
            <a:r>
              <a:rPr lang="ru-RU" dirty="0"/>
              <a:t>» (</a:t>
            </a:r>
            <a:r>
              <a:rPr lang="ru-RU" dirty="0" err="1"/>
              <a:t>Schumpeter</a:t>
            </a:r>
            <a:r>
              <a:rPr lang="ru-RU" dirty="0"/>
              <a:t> 1934: 63).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5D8144-8BAC-40E5-9553-C260998D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B0D52D-BE0C-4C6A-87CF-73E44CBE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81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CC709-9A34-444D-8619-C3C3BEEE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данного подхода сегодня, или «институциональный синтез»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E8CCB-385B-4306-9EFB-84D6D058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В.М. </a:t>
            </a:r>
            <a:r>
              <a:rPr lang="ru-RU" dirty="0" err="1"/>
              <a:t>Полтерович</a:t>
            </a:r>
            <a:r>
              <a:rPr lang="ru-RU" dirty="0"/>
              <a:t>, 2011.  «Становление общего социального анализа».</a:t>
            </a:r>
          </a:p>
          <a:p>
            <a:r>
              <a:rPr lang="ru-RU" dirty="0"/>
              <a:t>Обоснование синтеза общественных наук в рамках общего социального анализа, и одним из основных факторов этого синтеза служит общий объект исследования – «</a:t>
            </a:r>
            <a:r>
              <a:rPr lang="ru-RU" b="1" dirty="0"/>
              <a:t>функционирование и развитие общественных институтов, поведение человеческих коллективов в рамках этих институтов</a:t>
            </a:r>
            <a:r>
              <a:rPr lang="ru-RU" dirty="0"/>
              <a:t>» (</a:t>
            </a:r>
            <a:r>
              <a:rPr lang="ru-RU" dirty="0" err="1"/>
              <a:t>Полтерович</a:t>
            </a:r>
            <a:r>
              <a:rPr lang="ru-RU" dirty="0"/>
              <a:t>, 2011, с. 109). </a:t>
            </a:r>
          </a:p>
          <a:p>
            <a:r>
              <a:rPr lang="ru-RU" dirty="0"/>
              <a:t>Междисциплинарное взаимодействие экономистов, социологов, политологов (и не только) необходимо потому, что они </a:t>
            </a:r>
            <a:r>
              <a:rPr lang="ru-RU" b="1" dirty="0"/>
              <a:t>ищут ответы на одни и те же вопросы</a:t>
            </a:r>
            <a:r>
              <a:rPr lang="ru-RU" dirty="0"/>
              <a:t>: «Как устроены социальные институты, обеспечивающие общественное развитие?», «Какими они должны быть?», «Как обеспечить их совершенствование?» (</a:t>
            </a:r>
            <a:r>
              <a:rPr lang="ru-RU" dirty="0" err="1"/>
              <a:t>Полтерович</a:t>
            </a:r>
            <a:r>
              <a:rPr lang="ru-RU" dirty="0"/>
              <a:t>, 2011, с. 108). </a:t>
            </a:r>
          </a:p>
          <a:p>
            <a:r>
              <a:rPr lang="ru-RU" dirty="0"/>
              <a:t>Позже В.М. </a:t>
            </a:r>
            <a:r>
              <a:rPr lang="ru-RU" dirty="0" err="1"/>
              <a:t>Полтерович</a:t>
            </a:r>
            <a:r>
              <a:rPr lang="ru-RU" dirty="0"/>
              <a:t> продемонстрировал роль предложенного им синтетического подхода на примере проектирования необходимых России институциональных реформ (</a:t>
            </a:r>
            <a:r>
              <a:rPr lang="ru-RU" dirty="0" err="1"/>
              <a:t>Полтерович</a:t>
            </a:r>
            <a:r>
              <a:rPr lang="ru-RU" dirty="0"/>
              <a:t>, 2013).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F402FC-A464-480F-83B1-F38F360C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92AF54-7275-428A-A8A2-E8C156C1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2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E2273-A343-466C-AE6D-A4E76146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примеры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71C73-B3A7-48C3-8595-255DBA22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Теория институциональных Х-</a:t>
            </a:r>
            <a:r>
              <a:rPr lang="en-US" dirty="0"/>
              <a:t>Y-</a:t>
            </a:r>
            <a:r>
              <a:rPr lang="ru-RU" dirty="0"/>
              <a:t>матриц (Кирдина, 2014 </a:t>
            </a:r>
            <a:r>
              <a:rPr lang="en-US" dirty="0"/>
              <a:t>[</a:t>
            </a:r>
            <a:r>
              <a:rPr lang="ru-RU" dirty="0"/>
              <a:t>2000, 2001</a:t>
            </a:r>
            <a:r>
              <a:rPr lang="en-US" dirty="0"/>
              <a:t>]</a:t>
            </a:r>
            <a:r>
              <a:rPr lang="ru-RU" dirty="0"/>
              <a:t>.</a:t>
            </a:r>
          </a:p>
          <a:p>
            <a:r>
              <a:rPr lang="ru-RU" dirty="0"/>
              <a:t>Представляет собой синтез теоретических концепций и подходов ряда школ и авторов (К. Маркс,  Й. </a:t>
            </a:r>
            <a:r>
              <a:rPr lang="ru-RU" dirty="0" err="1"/>
              <a:t>Шумпетер</a:t>
            </a:r>
            <a:r>
              <a:rPr lang="ru-RU" dirty="0"/>
              <a:t>, К. </a:t>
            </a:r>
            <a:r>
              <a:rPr lang="ru-RU" dirty="0" err="1"/>
              <a:t>Поланьи</a:t>
            </a:r>
            <a:r>
              <a:rPr lang="ru-RU" dirty="0"/>
              <a:t>, Х. </a:t>
            </a:r>
            <a:r>
              <a:rPr lang="ru-RU" dirty="0" err="1"/>
              <a:t>Лейбенстайн</a:t>
            </a:r>
            <a:r>
              <a:rPr lang="ru-RU" dirty="0"/>
              <a:t>, русская историографическая школа, Т. </a:t>
            </a:r>
            <a:r>
              <a:rPr lang="ru-RU" dirty="0" err="1"/>
              <a:t>И.Заславская</a:t>
            </a:r>
            <a:r>
              <a:rPr lang="ru-RU" dirty="0"/>
              <a:t>, </a:t>
            </a:r>
            <a:r>
              <a:rPr lang="ru-RU" dirty="0" err="1"/>
              <a:t>А.С.Ахиезер</a:t>
            </a:r>
            <a:r>
              <a:rPr lang="ru-RU" dirty="0"/>
              <a:t>, О. Э. Бессонова и др.).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0B162A-CB45-4EB3-B288-BEE84EFE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ADD48A-510D-408C-BA26-AA582671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05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8CBE-9582-4260-99B1-483E6C8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r>
              <a:rPr lang="ru-RU" dirty="0"/>
              <a:t>Перспективы институционального синтеза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B899D-036B-402D-8156-7DFF7D5E2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(междисциплинарное будущее)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1F388D-DF88-4560-AB3B-E28156D3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2F3199-A05E-4C5E-871A-301C1E8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0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E2273-A343-466C-AE6D-A4E76146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Мультидисциплинарность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71C73-B3A7-48C3-8595-255DBA22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Институциональный синтез проходит не в форме «непаритетного взаимодействия», а на основе </a:t>
            </a:r>
            <a:r>
              <a:rPr lang="ru-RU" b="1" dirty="0"/>
              <a:t>«равноправного сотрудничества» </a:t>
            </a:r>
            <a:r>
              <a:rPr lang="ru-RU" dirty="0"/>
              <a:t>(Орехов, 2018) между дисциплинами с целью конструирования общего универсального знания. </a:t>
            </a:r>
          </a:p>
          <a:p>
            <a:r>
              <a:rPr lang="ru-RU" dirty="0"/>
              <a:t>Различные дисциплины </a:t>
            </a:r>
            <a:r>
              <a:rPr lang="ru-RU" b="1" dirty="0"/>
              <a:t>исследуют общий </a:t>
            </a:r>
            <a:r>
              <a:rPr lang="ru-RU" dirty="0"/>
              <a:t>институциональный объект в рамках одного проекта или независимо друг от друга, вступая в диалог.</a:t>
            </a:r>
          </a:p>
          <a:p>
            <a:r>
              <a:rPr lang="ru-RU" dirty="0"/>
              <a:t> Мультидисциплинарный синтез теорий типов ментальности Ю. И. Александрова и институциональных матриц С. Г. </a:t>
            </a:r>
            <a:r>
              <a:rPr lang="ru-RU" dirty="0" err="1"/>
              <a:t>Кирдиной-Чэндлер</a:t>
            </a:r>
            <a:r>
              <a:rPr lang="ru-RU" dirty="0"/>
              <a:t>, который «объясняет реальность, в которой существует экономический агент и способы, определяющие взаимодействие экономических агентов» (</a:t>
            </a:r>
            <a:r>
              <a:rPr lang="ru-RU" dirty="0" err="1"/>
              <a:t>Проволович</a:t>
            </a:r>
            <a:r>
              <a:rPr lang="ru-RU" dirty="0"/>
              <a:t>, 2021)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0B162A-CB45-4EB3-B288-BEE84EFE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ADD48A-510D-408C-BA26-AA582671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1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75FD-C91E-44E8-B4AD-A30AEBE9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1E8EA-8F42-4AD7-B3E3-C6270696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Постоянная адаптация экономической теории к меняющейся практике на определенных этапах требует </a:t>
            </a:r>
            <a:r>
              <a:rPr lang="ru-RU" b="1" dirty="0"/>
              <a:t>теоретического синтеза</a:t>
            </a:r>
            <a:r>
              <a:rPr lang="ru-RU" dirty="0"/>
              <a:t>, в ходе которого происходит объединение различных (порой конкурирующих) исследовательских программ с целью разработки более адекватной методологии.</a:t>
            </a:r>
          </a:p>
          <a:p>
            <a:r>
              <a:rPr lang="ru-RU" dirty="0"/>
              <a:t>В ортодоксальной экономической теории было зафиксировано два важнейших синтеза – неоклассический синтез 1940–1960 гг. и новый неоклассический синтез 1990-х гг. Оба имели </a:t>
            </a:r>
            <a:r>
              <a:rPr lang="ru-RU" b="1" dirty="0" err="1"/>
              <a:t>внутридисциплинарный</a:t>
            </a:r>
            <a:r>
              <a:rPr lang="ru-RU" b="1" dirty="0"/>
              <a:t> характер</a:t>
            </a:r>
            <a:r>
              <a:rPr lang="ru-RU" dirty="0"/>
              <a:t>. Однако разработанный инструментарий по-прежнему не позволяет изучать «риски системы как целого» и уверенно строить долгосрочные прогнозы экономического развития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3C93D2-EE3B-4128-997A-BA5827D9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1B5D8-EAC1-4308-8521-B18D5986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34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75FD-C91E-44E8-B4AD-A30AEBE9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заключение- продолжение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1E8EA-8F42-4AD7-B3E3-C6270696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Существуют </a:t>
            </a:r>
            <a:r>
              <a:rPr lang="ru-RU" b="1" dirty="0"/>
              <a:t>различия </a:t>
            </a:r>
            <a:r>
              <a:rPr lang="ru-RU" dirty="0"/>
              <a:t>между институциональным синтезом за пределами ортодоксии и имплементацией институционального подхода в рамках ортодоксального экономического мейнстрима (либо дополнение существующих моделей, либо изменения </a:t>
            </a:r>
            <a:r>
              <a:rPr lang="ru-RU" i="1" dirty="0"/>
              <a:t> </a:t>
            </a:r>
            <a:r>
              <a:rPr lang="en-US" i="1" dirty="0"/>
              <a:t>vision</a:t>
            </a:r>
            <a:r>
              <a:rPr lang="ru-RU" i="1" dirty="0"/>
              <a:t> </a:t>
            </a:r>
            <a:r>
              <a:rPr lang="ru-RU" dirty="0"/>
              <a:t>– взгляда на экономику.  </a:t>
            </a:r>
          </a:p>
          <a:p>
            <a:r>
              <a:rPr lang="ru-RU" dirty="0"/>
              <a:t>Перспективы дальнейшего развития теоретического институционального синтеза – </a:t>
            </a:r>
            <a:r>
              <a:rPr lang="ru-RU" b="1" dirty="0"/>
              <a:t>мультидисциплинарные исследования.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3C93D2-EE3B-4128-997A-BA5827D9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1B5D8-EAC1-4308-8521-B18D5986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9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14483-89FE-463F-992E-122255CC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5381" cy="1325563"/>
          </a:xfrm>
        </p:spPr>
        <p:txBody>
          <a:bodyPr>
            <a:noAutofit/>
          </a:bodyPr>
          <a:lstStyle/>
          <a:p>
            <a:r>
              <a:rPr lang="ru-RU" sz="3200" dirty="0"/>
              <a:t>«Утренний туман»,  </a:t>
            </a:r>
            <a:r>
              <a:rPr lang="ru-RU" sz="3200" dirty="0" err="1"/>
              <a:t>Айруно</a:t>
            </a:r>
            <a:r>
              <a:rPr lang="ru-RU" sz="3200" dirty="0"/>
              <a:t>, Италия.</a:t>
            </a:r>
            <a:br>
              <a:rPr lang="ru-RU" sz="3200" dirty="0"/>
            </a:br>
            <a:r>
              <a:rPr lang="ru-RU" sz="2800" dirty="0"/>
              <a:t>Лучший снимок конкурса </a:t>
            </a:r>
            <a:r>
              <a:rPr lang="ru-RU" sz="2800" i="1" dirty="0"/>
              <a:t>The </a:t>
            </a:r>
            <a:r>
              <a:rPr lang="ru-RU" sz="2800" i="1" dirty="0" err="1"/>
              <a:t>Weather</a:t>
            </a:r>
            <a:r>
              <a:rPr lang="ru-RU" sz="2800" i="1" dirty="0"/>
              <a:t> </a:t>
            </a:r>
            <a:r>
              <a:rPr lang="ru-RU" sz="2800" i="1" dirty="0" err="1"/>
              <a:t>Photographer</a:t>
            </a:r>
            <a:r>
              <a:rPr lang="ru-RU" sz="2800" i="1" dirty="0"/>
              <a:t> Of The Year-2021.   </a:t>
            </a:r>
            <a:r>
              <a:rPr lang="en-GB" sz="1600" i="1" dirty="0"/>
              <a:t>https://pogoda.mail.ru/news/48409932/?frommail=10&amp;exp_id=942</a:t>
            </a:r>
            <a:endParaRPr lang="ru-RU" sz="1600" i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C2FE495-2F09-4706-8676-2D6EE13D9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66" y="1836164"/>
            <a:ext cx="8271867" cy="437470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BAEAD-BC68-4BC7-8D8E-9BFBB6F5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69593-F5CC-4FD6-AAAE-A7CAE04F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9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93F34-0C2E-4C67-8E56-8A8124B1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Где можно прочитать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49E7A-0933-4637-A8FA-3739FF2E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Кирдина-Чэндлер С.Г. (2021) </a:t>
            </a:r>
            <a:r>
              <a:rPr lang="ru-RU" i="1" dirty="0"/>
              <a:t>Парадоксы синтеза в экономической теории</a:t>
            </a:r>
            <a:r>
              <a:rPr lang="ru-RU" dirty="0"/>
              <a:t> // Terra Economicus, 19(3): 37-52. </a:t>
            </a:r>
          </a:p>
          <a:p>
            <a:r>
              <a:rPr lang="ru-RU" dirty="0"/>
              <a:t>Кирдина-Чэндлер С.Г. (2021) </a:t>
            </a:r>
            <a:r>
              <a:rPr lang="ru-RU" i="1" dirty="0"/>
              <a:t>Системная парадигма и перспективы «институционального синтеза» в экономике </a:t>
            </a:r>
            <a:r>
              <a:rPr lang="ru-RU" dirty="0"/>
              <a:t>// Экономическая наука в современной России, 3: 17-32.</a:t>
            </a:r>
          </a:p>
          <a:p>
            <a:r>
              <a:rPr lang="ru-RU" dirty="0"/>
              <a:t>Кирдина-Чэндлер С.Г. (2021) </a:t>
            </a:r>
            <a:r>
              <a:rPr lang="ru-RU" i="1" dirty="0"/>
              <a:t>Несостоявшийся теоретический синтез – тормоз реальной практики (методологические заметки по поводу распада СССР)</a:t>
            </a:r>
            <a:r>
              <a:rPr lang="en-US" i="1" dirty="0"/>
              <a:t> </a:t>
            </a:r>
            <a:r>
              <a:rPr lang="en-US" dirty="0"/>
              <a:t>//</a:t>
            </a:r>
            <a:r>
              <a:rPr lang="ru-RU" dirty="0"/>
              <a:t> Социологические исследования, 12 (в печати)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548F9C-444D-4E67-A7FB-C3C2CB75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256847-D371-4437-94CB-69B2D72A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6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0BF1-BF03-47DA-8774-D4DC55B8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27" y="780527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7B43B-3A16-450A-8ED6-1777A8228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05214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cap="none" dirty="0">
                <a:hlinkClick r:id="rId2"/>
              </a:rPr>
              <a:t>www.kirdina.ru</a:t>
            </a:r>
            <a:endParaRPr lang="en-US" sz="2800" cap="none" dirty="0"/>
          </a:p>
          <a:p>
            <a:pPr algn="ctr"/>
            <a:r>
              <a:rPr lang="en-US" sz="2800" cap="none" dirty="0">
                <a:hlinkClick r:id="rId3"/>
              </a:rPr>
              <a:t>www.</a:t>
            </a:r>
            <a:r>
              <a:rPr lang="ru-RU" sz="2800" cap="none" dirty="0" err="1">
                <a:hlinkClick r:id="rId3"/>
              </a:rPr>
              <a:t>кирдина.рф</a:t>
            </a:r>
            <a:endParaRPr lang="ru-RU" sz="2800" cap="none" dirty="0"/>
          </a:p>
          <a:p>
            <a:pPr algn="ctr"/>
            <a:endParaRPr lang="ru-RU" sz="2800" dirty="0"/>
          </a:p>
          <a:p>
            <a:pPr algn="ctr"/>
            <a:r>
              <a:rPr lang="ru-RU" sz="2800" cap="none" dirty="0"/>
              <a:t>Светлана Георгиевна Кирдина-Чэндлер, </a:t>
            </a:r>
          </a:p>
          <a:p>
            <a:pPr algn="ctr"/>
            <a:r>
              <a:rPr lang="ru-RU" sz="2800" cap="none" dirty="0"/>
              <a:t>Институт экономики РАН, г. Москва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69281-AAE1-47BD-A851-CD01A8F7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51AD0-8366-45EC-9D9D-7497A9F9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Основные определения</a:t>
            </a:r>
          </a:p>
          <a:p>
            <a:r>
              <a:rPr lang="ru-RU" dirty="0"/>
              <a:t>Институциональный синтез и классическая  политэкономия (прошлое)</a:t>
            </a:r>
          </a:p>
          <a:p>
            <a:r>
              <a:rPr lang="ru-RU" dirty="0"/>
              <a:t>Состоялся ли институциональный синтез в экономическом ортодоксальном  мейнстриме? (нереализованное настоящее ) </a:t>
            </a:r>
          </a:p>
          <a:p>
            <a:r>
              <a:rPr lang="ru-RU" dirty="0"/>
              <a:t>Институциональный синтез за пределами ортодоксии (настоящее)</a:t>
            </a:r>
          </a:p>
          <a:p>
            <a:r>
              <a:rPr lang="ru-RU" dirty="0"/>
              <a:t>Перспективы институционального синтеза (междисциплинарное будущее)</a:t>
            </a:r>
          </a:p>
          <a:p>
            <a:r>
              <a:rPr lang="ru-RU" dirty="0"/>
              <a:t>Выводы и заключение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57709F-44E1-440E-8D87-9DE4464D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B133F0-0F32-412F-A8C3-05251C50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8CBE-9582-4260-99B1-483E6C8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определения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B899D-036B-402D-8156-7DFF7D5E2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1F388D-DF88-4560-AB3B-E28156D3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2F3199-A05E-4C5E-871A-301C1E8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8B917-DCB4-4C21-9380-E957529D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в (экономической) теории, или теоретический синтез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E58B4-C8AE-4A95-B692-4AF8CEF6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Теоретический синтез означает </a:t>
            </a:r>
            <a:r>
              <a:rPr lang="ru-RU" b="1" dirty="0"/>
              <a:t>«перезагрузку» и адаптацию </a:t>
            </a:r>
            <a:r>
              <a:rPr lang="ru-RU" dirty="0"/>
              <a:t>научного знания к новым условиям. Он опирается на критический анализ традиционных понятий, введение новых категорий и концептуальных дополнений.</a:t>
            </a:r>
            <a:endParaRPr lang="en-US" dirty="0"/>
          </a:p>
          <a:p>
            <a:r>
              <a:rPr lang="ru-RU" dirty="0"/>
              <a:t>Теоретический синтез</a:t>
            </a:r>
            <a:r>
              <a:rPr lang="en-US" dirty="0"/>
              <a:t> </a:t>
            </a:r>
            <a:r>
              <a:rPr lang="ru-RU" dirty="0"/>
              <a:t>означает согласование различных подходов и/или концепций, которые до того, возможно, </a:t>
            </a:r>
            <a:r>
              <a:rPr lang="ru-RU" b="1" dirty="0"/>
              <a:t>конкурировали </a:t>
            </a:r>
            <a:r>
              <a:rPr lang="ru-RU" dirty="0"/>
              <a:t>друг с другом (Садовский, 2001).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9752A9-ABD5-46F9-B219-423F83B1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A2B321-127B-47F4-B65E-F93F07E4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1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8B917-DCB4-4C21-9380-E957529D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в (экономической) теории, или теоретический синтез - продолжение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E58B4-C8AE-4A95-B692-4AF8CEF6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Когда между конкурирующими концепциями, моделями или доктринами достигается взаимоприемлемый консенсус по основным теоретическим и содержательным вопросам, а также происходит </a:t>
            </a:r>
            <a:r>
              <a:rPr lang="ru-RU" b="1" dirty="0"/>
              <a:t>«прекращение методологической борьбы» </a:t>
            </a:r>
            <a:r>
              <a:rPr lang="ru-RU" dirty="0"/>
              <a:t>(</a:t>
            </a:r>
            <a:r>
              <a:rPr lang="ru-RU" dirty="0" err="1"/>
              <a:t>Вудфорд</a:t>
            </a:r>
            <a:r>
              <a:rPr lang="ru-RU" dirty="0"/>
              <a:t>, 2010: 18), происходит их синтез и</a:t>
            </a:r>
            <a:r>
              <a:rPr lang="en-US" dirty="0"/>
              <a:t> </a:t>
            </a:r>
            <a:r>
              <a:rPr lang="ru-RU" dirty="0"/>
              <a:t>возникает новое теоретическое направление. </a:t>
            </a:r>
          </a:p>
          <a:p>
            <a:r>
              <a:rPr lang="ru-RU" dirty="0"/>
              <a:t>В ходе синтеза разрешается определенная методологическая дилемма, которая существовала в той или иной дисциплине до синтеза: начинает действовать обновленная общая методологическая рамка для дальнейших исследований, которая </a:t>
            </a:r>
            <a:r>
              <a:rPr lang="ru-RU" b="1" dirty="0"/>
              <a:t>вбирает в себя </a:t>
            </a:r>
            <a:r>
              <a:rPr lang="ru-RU" dirty="0"/>
              <a:t>преимущества и сильные стороны (сильные с точки зрения объяснения существующих фактов) каждой из участвовавших в синтезе концепций.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9752A9-ABD5-46F9-B219-423F83B1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A2B321-127B-47F4-B65E-F93F07E4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9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8B917-DCB4-4C21-9380-E957529D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синтеза в экономической теории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E58B4-C8AE-4A95-B692-4AF8CEF6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Неоклассический (или </a:t>
            </a:r>
            <a:r>
              <a:rPr lang="ru-RU" b="1" dirty="0" err="1"/>
              <a:t>самуэльсоновский</a:t>
            </a:r>
            <a:r>
              <a:rPr lang="ru-RU" b="1" dirty="0"/>
              <a:t>) синтез </a:t>
            </a:r>
            <a:r>
              <a:rPr lang="ru-RU" dirty="0"/>
              <a:t>1940-60-х гг.: соединение кейнсианских идей для анализа экономики в краткосрочном периоде и неоклассических – в долгосрочной перспектива (микро- и макроэкономика).</a:t>
            </a:r>
          </a:p>
          <a:p>
            <a:r>
              <a:rPr lang="ru-RU" b="1" dirty="0"/>
              <a:t>Новый неоклассический синтез </a:t>
            </a:r>
            <a:r>
              <a:rPr lang="ru-RU" dirty="0"/>
              <a:t>1990-х гг.: объединение представлений реального делового цикла, гипотезы рациональных ожиданий и методов моделирования из новой классической макроэкономики с представлениями о номинальных жесткостях и др. из нового кейнсианства. Создание моделей DSGE с репрезентативным агентом.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9752A9-ABD5-46F9-B219-423F83B1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A2B321-127B-47F4-B65E-F93F07E4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32DBA-1FEA-475E-A87F-4C9CAC2D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Институты и институциональный синтез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F7C59-160E-4496-A0A8-56D35538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значит включение институционального подхода в экономическую теорию? И, соответственно, как возможен институциональный синтез?</a:t>
            </a:r>
          </a:p>
          <a:p>
            <a:r>
              <a:rPr lang="ru-RU" dirty="0"/>
              <a:t>Что такое институты? Даже среди институционалистов нет общего мнения. </a:t>
            </a:r>
          </a:p>
          <a:p>
            <a:r>
              <a:rPr lang="ru-RU" dirty="0"/>
              <a:t>Институты-правила? Институциональная среда? Институциональный ландшафт? …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583A70-F7F8-4363-A8E5-E29A5B4C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Томск, 2021  "Институциональная трансформация"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33E0C3-269F-4244-918F-81B4D113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1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73C78-62EC-49EB-A8B2-03CDFB1F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Многообразие подходов к анализу институтов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84ADF-88D8-4566-8B38-E38D7EE6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Ввиду роста разнообразия институциональных исследований и выделения все большего числа различных «институционализмов», обусловленных ростом «институциональной сложности» (Фролов, 2020),  в российском научном сообществе постепенно формируется </a:t>
            </a:r>
            <a:r>
              <a:rPr lang="ru-RU" b="1" dirty="0"/>
              <a:t>консенсус</a:t>
            </a:r>
            <a:r>
              <a:rPr lang="ru-RU" dirty="0"/>
              <a:t> о:</a:t>
            </a:r>
          </a:p>
          <a:p>
            <a:pPr marL="0" indent="0">
              <a:buNone/>
            </a:pPr>
            <a:r>
              <a:rPr lang="ru-RU" dirty="0"/>
              <a:t>      - невозможности </a:t>
            </a:r>
            <a:r>
              <a:rPr lang="ru-RU" b="1" dirty="0"/>
              <a:t>общего</a:t>
            </a:r>
            <a:r>
              <a:rPr lang="ru-RU" dirty="0"/>
              <a:t> институционального подхода (Кирдина-Чэндлер, 2021), </a:t>
            </a:r>
          </a:p>
          <a:p>
            <a:pPr marL="0" indent="0">
              <a:buNone/>
            </a:pPr>
            <a:r>
              <a:rPr lang="ru-RU" dirty="0"/>
              <a:t>      - отсутствии единой </a:t>
            </a:r>
            <a:r>
              <a:rPr lang="ru-RU" b="1" dirty="0"/>
              <a:t>однозначно понимаемой</a:t>
            </a:r>
            <a:r>
              <a:rPr lang="ru-RU" dirty="0"/>
              <a:t> институциональной терминологии (Верников, 2020),</a:t>
            </a:r>
          </a:p>
          <a:p>
            <a:pPr marL="0" indent="0">
              <a:buNone/>
            </a:pPr>
            <a:r>
              <a:rPr lang="ru-RU" dirty="0"/>
              <a:t>      - недостаточной «</a:t>
            </a:r>
            <a:r>
              <a:rPr lang="ru-RU" b="1" dirty="0"/>
              <a:t>чистоте терминологического поля </a:t>
            </a:r>
            <a:r>
              <a:rPr lang="ru-RU" dirty="0"/>
              <a:t>институционального анализа» (</a:t>
            </a:r>
            <a:r>
              <a:rPr lang="ru-RU" dirty="0" err="1"/>
              <a:t>Балацкий</a:t>
            </a:r>
            <a:r>
              <a:rPr lang="ru-RU" dirty="0"/>
              <a:t>, 2020 : 24). </a:t>
            </a:r>
          </a:p>
          <a:p>
            <a:r>
              <a:rPr lang="ru-RU" dirty="0"/>
              <a:t>Все это  ставит под сомнение создание </a:t>
            </a:r>
            <a:r>
              <a:rPr lang="ru-RU" b="1" dirty="0"/>
              <a:t>единой институциональной </a:t>
            </a:r>
            <a:r>
              <a:rPr lang="ru-RU" dirty="0"/>
              <a:t>экономической теории (</a:t>
            </a:r>
            <a:r>
              <a:rPr lang="ru-RU" dirty="0" err="1"/>
              <a:t>Вольчик</a:t>
            </a:r>
            <a:r>
              <a:rPr lang="ru-RU" dirty="0"/>
              <a:t>, 2012 : 5; Тамбовцев, 2021 : 33), по крайней мере, в ближайшей перспективе.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20378-D045-4C46-AFC0-473BE7A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Пущинский симплизум, 12 октября 2021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30A11A-C4CA-4DFA-B728-C80F2806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4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4909</TotalTime>
  <Words>2094</Words>
  <Application>Microsoft Office PowerPoint</Application>
  <PresentationFormat>Широкоэкранный</PresentationFormat>
  <Paragraphs>159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 «ИНСТИТУЦИОНАЛЬНЫЙ СИНТЕЗ»                         В ЭКОНОМИЧЕСКОЙ ТЕОРИИ: ПРОШЛОЕ, НАСТОЯЩЕЕ ИЛИ БУДУЩЕЕ?   </vt:lpstr>
      <vt:lpstr>Мотивация</vt:lpstr>
      <vt:lpstr>План</vt:lpstr>
      <vt:lpstr>Основные определения</vt:lpstr>
      <vt:lpstr>Синтез в (экономической) теории, или теоретический синтез </vt:lpstr>
      <vt:lpstr>Синтез в (экономической) теории, или теоретический синтез - продолжение</vt:lpstr>
      <vt:lpstr>Примеры синтеза в экономической теории </vt:lpstr>
      <vt:lpstr>Институты и институциональный синтез </vt:lpstr>
      <vt:lpstr>Многообразие подходов к анализу институтов</vt:lpstr>
      <vt:lpstr>Ортодоксальный и гетеродоксальный подходы к анализу институтов - общее</vt:lpstr>
      <vt:lpstr>Ортодоксальный (неоклассический) подход к анализу институтов</vt:lpstr>
      <vt:lpstr>Гетеродоксальный подходы к анализу институтов</vt:lpstr>
      <vt:lpstr>Институциональный синтез и классическая  политэкономия</vt:lpstr>
      <vt:lpstr>«Синкретический  системный институционализм» в классической политической экономии </vt:lpstr>
      <vt:lpstr>Институционализм не получил дальнейшего развития в рамках классической теории </vt:lpstr>
      <vt:lpstr> Состоялся ли институциональный синтез в экономическом ортодоксальном  мейнстриме?</vt:lpstr>
      <vt:lpstr>Институциональный подход или институциональный синтез?</vt:lpstr>
      <vt:lpstr> Институциональный синтез                  за пределами ортодоксии</vt:lpstr>
      <vt:lpstr>Институты за пределами ортодоксии (неоклассической экономической теории)</vt:lpstr>
      <vt:lpstr>Институты в экономическом анализе по Шумпетеру</vt:lpstr>
      <vt:lpstr>Реализация данного подхода сегодня, или «институциональный синтез» в России</vt:lpstr>
      <vt:lpstr>Еще примеры</vt:lpstr>
      <vt:lpstr> Перспективы институционального синтеза</vt:lpstr>
      <vt:lpstr>Мультидисциплинарность</vt:lpstr>
      <vt:lpstr>Выводы и заключение </vt:lpstr>
      <vt:lpstr>Выводы и заключение- продолжение</vt:lpstr>
      <vt:lpstr>«Утренний туман»,  Айруно, Италия. Лучший снимок конкурса The Weather Photographer Of The Year-2021.   https://pogoda.mail.ru/news/48409932/?frommail=10&amp;exp_id=942</vt:lpstr>
      <vt:lpstr>Где можно прочитать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Механизм денежного обращения как объект мезоэкономического анализа  </dc:title>
  <dc:creator>Svetlana Kirdina</dc:creator>
  <cp:lastModifiedBy>Svetlana Kirdina</cp:lastModifiedBy>
  <cp:revision>77</cp:revision>
  <dcterms:created xsi:type="dcterms:W3CDTF">2021-04-24T09:39:20Z</dcterms:created>
  <dcterms:modified xsi:type="dcterms:W3CDTF">2021-10-21T04:09:32Z</dcterms:modified>
</cp:coreProperties>
</file>