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95" r:id="rId2"/>
    <p:sldId id="273" r:id="rId3"/>
    <p:sldId id="274" r:id="rId4"/>
    <p:sldId id="267" r:id="rId5"/>
    <p:sldId id="276" r:id="rId6"/>
    <p:sldId id="286" r:id="rId7"/>
    <p:sldId id="487" r:id="rId8"/>
    <p:sldId id="294" r:id="rId9"/>
    <p:sldId id="295" r:id="rId10"/>
    <p:sldId id="490" r:id="rId11"/>
    <p:sldId id="433" r:id="rId12"/>
    <p:sldId id="434" r:id="rId13"/>
    <p:sldId id="491" r:id="rId14"/>
    <p:sldId id="476" r:id="rId15"/>
    <p:sldId id="436" r:id="rId16"/>
    <p:sldId id="480" r:id="rId17"/>
    <p:sldId id="479" r:id="rId18"/>
    <p:sldId id="328" r:id="rId19"/>
    <p:sldId id="481" r:id="rId20"/>
    <p:sldId id="266" r:id="rId21"/>
    <p:sldId id="4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A4A5C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4" autoAdjust="0"/>
  </p:normalViewPr>
  <p:slideViewPr>
    <p:cSldViewPr snapToGrid="0" snapToObjects="1">
      <p:cViewPr>
        <p:scale>
          <a:sx n="50" d="100"/>
          <a:sy n="50" d="100"/>
        </p:scale>
        <p:origin x="174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0C93-ED4D-4CC7-A3F2-E9D9BFD4F75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C2038-A012-4E51-A5F4-07D05BFBA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314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12CC-1667-4F6F-832D-68FC45724A4F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D2D16-49BA-4EDB-923B-47313A1FD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16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Работа, которую мы сегодня хотели бы вам представить, носит междисциплинарный характер.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71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60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2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Можно видеть, что </a:t>
            </a:r>
            <a:r>
              <a:rPr lang="en-US" dirty="0"/>
              <a:t>Y</a:t>
            </a:r>
            <a:r>
              <a:rPr lang="ru-RU" dirty="0"/>
              <a:t>-страны располагаются в более умеренной климатической зоне.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9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04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dirty="0"/>
              <a:t>История любого государства начинается со стадии оседлого аграрного производства, и в этом сходятся представители разных наук – от археологов и историков до  экономистов, культурологов, социологов и т.д. Общества могут выживать, если они, прежде всего,  научились устойчиво обеспечивать свое население продуктами питания и защищать его  от окружающей среды независимо от капризов природы. На заре первых государств именно в аграрной сфере начинают складываться определенные социальные технологии (институты), которые организуют социум для выживания на данной ему территории, т.е. формируются те самые адаптационные механизмы, благодаря которым удается овладеть окружающей средой и использовать ее для удовлетворения социальных потребностей. Еще Карл </a:t>
            </a:r>
            <a:r>
              <a:rPr lang="ru-RU" sz="1200" dirty="0" err="1"/>
              <a:t>Поланьи</a:t>
            </a:r>
            <a:r>
              <a:rPr lang="ru-RU" sz="1200" dirty="0"/>
              <a:t> в свое время прозорливо отмечал, что «социальная организация присвоения окружающей энергии и мощностей... определяет институциональную матрицу» (</a:t>
            </a:r>
            <a:r>
              <a:rPr lang="ru-RU" sz="1200" dirty="0" err="1"/>
              <a:t>Polanyi</a:t>
            </a:r>
            <a:r>
              <a:rPr lang="ru-RU" sz="1200" dirty="0"/>
              <a:t>, 1977: </a:t>
            </a:r>
            <a:r>
              <a:rPr lang="ru-RU" sz="1200" dirty="0" err="1"/>
              <a:t>xxxii</a:t>
            </a:r>
            <a:r>
              <a:rPr lang="ru-RU" sz="1200" dirty="0"/>
              <a:t>). </a:t>
            </a:r>
          </a:p>
          <a:p>
            <a:r>
              <a:rPr lang="ru-RU" sz="1200" dirty="0"/>
              <a:t>Очевидно, что аграрная сфера весьма подвержена влиянию климата. История свидетельствует, что в разных климатических зонах сельское хозяйство развивалось по-разному. Примеры засушливого Египта с централизованными формами ведения хозяйства и плодородной Месопотамии с ее начатками рыночных форм координации – известные тому подтверждения. Подробнее об этом см. Кирдина, 2001: 85-92; Кирдина, 2014: 89-98. </a:t>
            </a:r>
          </a:p>
          <a:p>
            <a:r>
              <a:rPr lang="ru-RU" sz="1200" dirty="0"/>
              <a:t>Переход от аграрной к индустриальной и последующим стадиям общественного развития не отменял, но впитывал в себя институциональные достижения предыдущих эпох. Выявленные в экономике и социологии механизмы </a:t>
            </a:r>
            <a:r>
              <a:rPr lang="ru-RU" sz="1200" i="1" dirty="0"/>
              <a:t>кумулятивной причинности </a:t>
            </a:r>
            <a:r>
              <a:rPr lang="ru-RU" sz="1200" dirty="0"/>
              <a:t>(Т. Веблен),</a:t>
            </a:r>
            <a:r>
              <a:rPr lang="ru-RU" sz="1200" i="1" dirty="0"/>
              <a:t> </a:t>
            </a:r>
            <a:r>
              <a:rPr lang="en-US" sz="1200" i="1" dirty="0"/>
              <a:t>path dependence </a:t>
            </a:r>
            <a:r>
              <a:rPr lang="ru-RU" sz="1200" dirty="0"/>
              <a:t>(П. Дэвид, П. Пирсон, С. </a:t>
            </a:r>
            <a:r>
              <a:rPr lang="ru-RU" sz="1200" dirty="0" err="1"/>
              <a:t>Лейбовиц</a:t>
            </a:r>
            <a:r>
              <a:rPr lang="ru-RU" sz="1200" dirty="0"/>
              <a:t>, С. Марголис и др.)</a:t>
            </a:r>
            <a:r>
              <a:rPr lang="ru-RU" sz="1200" i="1" dirty="0"/>
              <a:t>, эффекты блокировки </a:t>
            </a:r>
            <a:r>
              <a:rPr lang="ru-RU" sz="1200" dirty="0"/>
              <a:t>(Д. Норт), </a:t>
            </a:r>
            <a:r>
              <a:rPr lang="ru-RU" sz="1200" i="1" dirty="0"/>
              <a:t> </a:t>
            </a:r>
            <a:r>
              <a:rPr lang="ru-RU" sz="1200" i="1" dirty="0" err="1"/>
              <a:t>социокультурной</a:t>
            </a:r>
            <a:r>
              <a:rPr lang="ru-RU" sz="1200" i="1" dirty="0"/>
              <a:t> эволюции</a:t>
            </a:r>
            <a:r>
              <a:rPr lang="ru-RU" sz="1200" dirty="0"/>
              <a:t> (Дж. и Г. </a:t>
            </a:r>
            <a:r>
              <a:rPr lang="ru-RU" sz="1200" dirty="0" err="1"/>
              <a:t>Ленски</a:t>
            </a:r>
            <a:r>
              <a:rPr lang="ru-RU" sz="1200" dirty="0"/>
              <a:t>) и др.  обеспечивали  трансляцию социальных технологий и поддерживали возникшее на заре истории государства доминирующее положение той или иной институциональной матрицы. Наконец, необратимость «стрелы времени» (А. Эддингтон)  также не позволяет игнорировать различия, возникшие на предыдущих этапах социального развития.  </a:t>
            </a:r>
          </a:p>
          <a:p>
            <a:r>
              <a:rPr lang="ru-RU" sz="1200" dirty="0"/>
              <a:t>В данном случае не столь важно, происходит формирование государств - в результате медленного поступательного роста или в результате прерывистой эволюции и нелинейного развития (подробнее об этом см. </a:t>
            </a:r>
            <a:r>
              <a:rPr lang="en-US" sz="1200" dirty="0" err="1"/>
              <a:t>Abrutyn</a:t>
            </a:r>
            <a:r>
              <a:rPr lang="ru-RU" sz="1200" dirty="0"/>
              <a:t>,  </a:t>
            </a:r>
            <a:r>
              <a:rPr lang="en-US" sz="1200" dirty="0"/>
              <a:t>Lawrence</a:t>
            </a:r>
            <a:r>
              <a:rPr lang="ru-RU" sz="1200" dirty="0"/>
              <a:t>, 2010). Важно,  что это непредсказуемо и необратимо, как было отмечено в докладе ранее.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64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1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нашей команде, которая работает по двум темам </a:t>
            </a:r>
            <a:r>
              <a:rPr lang="ru-RU" dirty="0" err="1"/>
              <a:t>Госзадания</a:t>
            </a:r>
            <a:r>
              <a:rPr lang="ru-RU" dirty="0"/>
              <a:t> и гранту РГНФ, есть специалисты со степенями и  дипломами экономистов-кибернетиков, , экономистов-международников, социологов, математиков, биологов, политологов, востоковедов и  физиков. Некоторые присутствуют в этом зале сегодня. Сообща нам удалось провернуть работу, о которой я хочу рассказать.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отличие от институтов – относительно нового для экономистов фактора экономического развития, географические факторы – традиционный объект анализа. …На русском языке хороший исторический обзор представлен в недавней статье Миронова… 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английском языке интересен анализ, представленный Андреасом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Лоренцом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Хансом-Римбертом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Хеммером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и Себастьяном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Ахфельдом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их статье 2005 г.  с характерным названием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«The Economic Growth Debate – Geography Versus Institutions: Is There Anything Really New?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Lorenz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Hemmer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Ahlfeld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2005).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конца 1990-х гг. проводятся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межстрановые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сопоставительные исследования, направленные на выяснение двух основных групп вопросов. Во-первых, сравнивается роль географии и качества институтов в достижении более высоких показателей экономического развития. Как правило, речь идет о темпах роста ВВП или  уровне доходов. Во-вторых, исследуется влияние географических особенностей разных стран на состояние и развитие в них институтов, способствующих росту экономики. В поле рассмотрения обычно находятся такие экономические институты, как  защищенность прав собственности, эффективность государства, характер регулирования и т.п. 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исследования проводятся в США под эгидой Национального бюро экономических исследований 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Bureau of Economic Research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NBER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крупнейшей исследовательской организации, из которой вышло немало нобелевских лауреатов с «американской пропиской». Наряду с учеными США, в сравнительных исследованиях активно участвуют специалисты из других регионов, например, Африки и Ближнего Востока. В результате с начала 2000-х гг. в мировой литературе развернулась дискуссия «география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versus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институты» между теми, кто полагает географические различия более существенными - по сравнению с институциональными -   факторами дифференциации экономического роста и теми, кто считает их менее важными.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Тем не менее, исследования проводятся, и достигнут некоторый консенсус по поводу полученных результатов. Мы в своем исследовании  на него опираемся.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5646-C66A-41B0-A937-A13F64C7B21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5646-C66A-41B0-A937-A13F64C7B21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406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63BA0-9A3B-41DE-803A-02DB749D39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В том или ином конкретном государстве, как показывает история и жизнь вокруг нас,  мы всегда имеем комбинацию двух матриц. Но при этом одна из них исторически доминирует, а другая носит комплементарный дополнительный характер.  Доминирующая матрица институтов задает границы проявления матрицы комплементарных институтов. Это на схеме представлено. «Фишка» в том, что доминирование одной из матриц имеет исторически непреходящий характер, оно постоянно. Революции, как правило, упрочивают это положение. О революциях можно еще потом поговорить, если останется время или будут вопросы. 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5646-C66A-41B0-A937-A13F64C7B21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16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4E2DC9-0FB7-495C-8A95-2CC0B12C2EC3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BD68-A0D6-4A6A-A7C3-AF51B402F5AD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526F-84A9-45D5-BAF7-530D965B3DE7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75F3-6AF6-4F89-BF0E-915BA6F40286}" type="datetime1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2CEF-D229-406A-87DD-5B55D60FFC9E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C25-46BC-4295-85D3-37929D1CDF5D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30E4438A-4DED-4334-AFCA-BCFF3736D1B1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8B00-0BBA-4903-ACCB-615214F1C6A1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4944-A1BC-49D6-ACC8-9321C8403E41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190-B960-4A7A-9029-6C2AF08BEDDF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32CE-3E71-4BFE-AB00-B499F89D2135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1CF0C728-9BF3-4ED3-8701-C3CF13464492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AD1B-6B80-40A1-AA02-2FD52C934540}" type="datetime1">
              <a:rPr lang="ru-RU" smtClean="0"/>
              <a:t>27.06.2020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Динамика социально-экономических институтов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1F9C-CE6C-4C3D-9B5A-B306910B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5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A42FE4B-0701-4A73-9891-B6A1A84B409C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C8E3E9CD-B22D-4A29-807A-D396EA449B2E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D971DB27-A695-44E2-9317-1839A3EBBDFA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0B-7162-48C5-8E8E-360B7D7A6167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D6DA-9E77-41B6-96BB-B42087FEEFA8}" type="datetime1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E87B-C74E-4B54-8F87-459645AA5705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2BA8951-D142-4FDA-806D-3C95F6C85383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Петрозаводск, 29 июня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0495" y="4715218"/>
            <a:ext cx="7888711" cy="14591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Кирдина-Чэндлер Светлана Георгиевна, </a:t>
            </a:r>
          </a:p>
          <a:p>
            <a:pPr algn="ctr"/>
            <a:r>
              <a:rPr lang="ru-RU" sz="2400" dirty="0" err="1"/>
              <a:t>д.с.н</a:t>
            </a:r>
            <a:r>
              <a:rPr lang="ru-RU" sz="2400" dirty="0"/>
              <a:t>., </a:t>
            </a:r>
          </a:p>
          <a:p>
            <a:pPr algn="ctr"/>
            <a:r>
              <a:rPr lang="ru-RU" sz="2400" dirty="0"/>
              <a:t>Институт экономики  РАН, г. Москва </a:t>
            </a:r>
          </a:p>
          <a:p>
            <a:endParaRPr lang="ru-RU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B5D475-B84B-440F-8ABC-3B601B104383}"/>
              </a:ext>
            </a:extLst>
          </p:cNvPr>
          <p:cNvSpPr/>
          <p:nvPr/>
        </p:nvSpPr>
        <p:spPr>
          <a:xfrm>
            <a:off x="3591499" y="683622"/>
            <a:ext cx="5104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РОЛЬ ГЕОГРАФИИ В СТАНОВЛЕНИИ ИНСТИТУЦИОНАЛЬНЫХ СТРУКТУР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(ПО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МАТЕРИАЛАМ МЕЖСТРАНОВОГО СРАВНИТЕЛЬНОГО ИССЛЕДОВАНИЯ)</a:t>
            </a:r>
          </a:p>
        </p:txBody>
      </p:sp>
    </p:spTree>
    <p:extLst>
      <p:ext uri="{BB962C8B-B14F-4D97-AF65-F5344CB8AC3E}">
        <p14:creationId xmlns:p14="http://schemas.microsoft.com/office/powerpoint/2010/main" val="246298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6076"/>
            <a:ext cx="6803549" cy="977628"/>
          </a:xfrm>
        </p:spPr>
        <p:txBody>
          <a:bodyPr>
            <a:normAutofit/>
          </a:bodyPr>
          <a:lstStyle/>
          <a:p>
            <a:r>
              <a:rPr lang="ru-RU" sz="3200" dirty="0"/>
              <a:t>Гипотезы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8701" y="1530432"/>
            <a:ext cx="8346597" cy="471691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2200" dirty="0">
                <a:solidFill>
                  <a:schemeClr val="tx1"/>
                </a:solidFill>
              </a:rPr>
              <a:t>Институциональная </a:t>
            </a:r>
            <a:r>
              <a:rPr lang="ru-RU" sz="2200" dirty="0">
                <a:solidFill>
                  <a:srgbClr val="FF0000"/>
                </a:solidFill>
              </a:rPr>
              <a:t>матрица </a:t>
            </a:r>
            <a:r>
              <a:rPr lang="ru-RU" sz="2200" b="1" dirty="0">
                <a:solidFill>
                  <a:srgbClr val="FF0000"/>
                </a:solidFill>
              </a:rPr>
              <a:t>Х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доминирует в                          России, Китае, Индии и странах Азии и Латинской Америки потому, что там </a:t>
            </a:r>
            <a:r>
              <a:rPr lang="ru-RU" sz="2200" dirty="0">
                <a:solidFill>
                  <a:srgbClr val="FF0000"/>
                </a:solidFill>
              </a:rPr>
              <a:t>более экстремальные природные условия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solidFill>
                  <a:schemeClr val="tx1"/>
                </a:solidFill>
              </a:rPr>
              <a:t>Институциональная </a:t>
            </a:r>
            <a:r>
              <a:rPr lang="ru-RU" sz="2200" dirty="0">
                <a:solidFill>
                  <a:srgbClr val="FF0000"/>
                </a:solidFill>
              </a:rPr>
              <a:t>матрица </a:t>
            </a:r>
            <a:r>
              <a:rPr lang="en-US" sz="2200" b="1" dirty="0">
                <a:solidFill>
                  <a:srgbClr val="FF0000"/>
                </a:solidFill>
              </a:rPr>
              <a:t>Y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доминирует в Европе и других западных странах: США, Канаде, Австралии и Новой Зеландии, потому что там </a:t>
            </a:r>
            <a:r>
              <a:rPr lang="ru-RU" sz="2200" dirty="0">
                <a:solidFill>
                  <a:srgbClr val="FF0000"/>
                </a:solidFill>
              </a:rPr>
              <a:t>более умеренный климат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solidFill>
                  <a:schemeClr val="tx1"/>
                </a:solidFill>
              </a:rPr>
              <a:t>Другими словами, </a:t>
            </a:r>
            <a:r>
              <a:rPr lang="ru-RU" sz="2200" dirty="0">
                <a:solidFill>
                  <a:srgbClr val="FF0000"/>
                </a:solidFill>
              </a:rPr>
              <a:t>география имеет определяющее </a:t>
            </a:r>
            <a:r>
              <a:rPr lang="ru-RU" sz="2200" dirty="0">
                <a:solidFill>
                  <a:schemeClr val="tx1"/>
                </a:solidFill>
              </a:rPr>
              <a:t>значение для становления институциональных структур (солидаризуемся с Джеффри Саксом -директором Института Земли Колумбийского университета, США)</a:t>
            </a:r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endParaRPr lang="ru-RU" b="1" dirty="0"/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4" y="5256048"/>
            <a:ext cx="3202972" cy="1356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994" y="5010516"/>
            <a:ext cx="3040992" cy="1847484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480986-6707-478E-B6C5-5D16AD50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8450" y="6438955"/>
            <a:ext cx="6007100" cy="365125"/>
          </a:xfrm>
        </p:spPr>
        <p:txBody>
          <a:bodyPr/>
          <a:lstStyle/>
          <a:p>
            <a:pPr algn="ctr"/>
            <a:r>
              <a:rPr lang="ru-RU" dirty="0"/>
              <a:t>Петрозаводск, 29 июня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04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801189"/>
          </a:xfrm>
        </p:spPr>
        <p:txBody>
          <a:bodyPr/>
          <a:lstStyle/>
          <a:p>
            <a:r>
              <a:rPr lang="ru-RU" dirty="0"/>
              <a:t>Данные (к 2015 г.)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49112"/>
            <a:ext cx="7981123" cy="414655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Более </a:t>
            </a:r>
            <a:r>
              <a:rPr lang="ru-RU" sz="2600" dirty="0">
                <a:solidFill>
                  <a:srgbClr val="FF0000"/>
                </a:solidFill>
              </a:rPr>
              <a:t>150</a:t>
            </a:r>
            <a:r>
              <a:rPr lang="ru-RU" sz="2600" dirty="0">
                <a:solidFill>
                  <a:schemeClr val="tx1"/>
                </a:solidFill>
              </a:rPr>
              <a:t> географических и «смежных показателей</a:t>
            </a:r>
          </a:p>
          <a:p>
            <a:r>
              <a:rPr lang="ru-RU" sz="2600" dirty="0">
                <a:solidFill>
                  <a:srgbClr val="FF0000"/>
                </a:solidFill>
              </a:rPr>
              <a:t>65</a:t>
            </a:r>
            <a:r>
              <a:rPr lang="ru-RU" sz="2600" dirty="0">
                <a:solidFill>
                  <a:schemeClr val="tx1"/>
                </a:solidFill>
              </a:rPr>
              <a:t> стран (выборка)</a:t>
            </a:r>
          </a:p>
          <a:p>
            <a:pPr lvl="1"/>
            <a:r>
              <a:rPr lang="ru-RU" sz="2600" dirty="0">
                <a:solidFill>
                  <a:schemeClr val="tx1"/>
                </a:solidFill>
              </a:rPr>
              <a:t>Принципы выборки</a:t>
            </a:r>
          </a:p>
          <a:p>
            <a:pPr lvl="2"/>
            <a:r>
              <a:rPr lang="ru-RU" sz="2600" dirty="0">
                <a:solidFill>
                  <a:schemeClr val="tx1"/>
                </a:solidFill>
              </a:rPr>
              <a:t>размер</a:t>
            </a:r>
            <a:r>
              <a:rPr lang="ru-RU" sz="2600" dirty="0">
                <a:solidFill>
                  <a:srgbClr val="FF0000"/>
                </a:solidFill>
              </a:rPr>
              <a:t>  </a:t>
            </a:r>
            <a:r>
              <a:rPr lang="ru-RU" sz="2600" dirty="0">
                <a:solidFill>
                  <a:schemeClr val="tx1"/>
                </a:solidFill>
              </a:rPr>
              <a:t>территории не менее </a:t>
            </a:r>
            <a:r>
              <a:rPr lang="ru-RU" sz="2600" dirty="0">
                <a:solidFill>
                  <a:srgbClr val="FF0000"/>
                </a:solidFill>
              </a:rPr>
              <a:t>30 тыс. </a:t>
            </a:r>
            <a:r>
              <a:rPr lang="ru-RU" sz="2600" dirty="0">
                <a:solidFill>
                  <a:schemeClr val="tx1"/>
                </a:solidFill>
              </a:rPr>
              <a:t>кв. км</a:t>
            </a:r>
          </a:p>
          <a:p>
            <a:pPr lvl="2"/>
            <a:r>
              <a:rPr lang="ru-RU" sz="2600" dirty="0">
                <a:solidFill>
                  <a:schemeClr val="tx1"/>
                </a:solidFill>
              </a:rPr>
              <a:t>численность населения не менее </a:t>
            </a:r>
            <a:r>
              <a:rPr lang="ru-RU" sz="2600" dirty="0">
                <a:solidFill>
                  <a:srgbClr val="FF0000"/>
                </a:solidFill>
              </a:rPr>
              <a:t>5 млн.</a:t>
            </a:r>
            <a:r>
              <a:rPr lang="ru-RU" sz="2600" dirty="0">
                <a:solidFill>
                  <a:schemeClr val="tx1"/>
                </a:solidFill>
              </a:rPr>
              <a:t> чел.</a:t>
            </a:r>
          </a:p>
          <a:p>
            <a:pPr lvl="2"/>
            <a:r>
              <a:rPr lang="ru-RU" sz="2600" dirty="0">
                <a:solidFill>
                  <a:schemeClr val="tx1"/>
                </a:solidFill>
              </a:rPr>
              <a:t>суверенная государственность не менее </a:t>
            </a:r>
            <a:r>
              <a:rPr lang="ru-RU" sz="2600" dirty="0">
                <a:solidFill>
                  <a:srgbClr val="FF0000"/>
                </a:solidFill>
              </a:rPr>
              <a:t>55 лет</a:t>
            </a:r>
          </a:p>
          <a:p>
            <a:r>
              <a:rPr lang="ru-RU" sz="2600" dirty="0">
                <a:solidFill>
                  <a:schemeClr val="tx1"/>
                </a:solidFill>
              </a:rPr>
              <a:t>Использованные базы данных:</a:t>
            </a:r>
          </a:p>
          <a:p>
            <a:pPr>
              <a:spcBef>
                <a:spcPts val="1200"/>
              </a:spcBef>
              <a:buNone/>
            </a:pPr>
            <a:r>
              <a:rPr lang="ru-RU" u="sng" dirty="0">
                <a:solidFill>
                  <a:srgbClr val="3333FF"/>
                </a:solidFill>
              </a:rPr>
              <a:t>www.worldbank.org</a:t>
            </a:r>
            <a:r>
              <a:rPr lang="ru-RU" dirty="0">
                <a:solidFill>
                  <a:srgbClr val="3333FF"/>
                </a:solidFill>
              </a:rPr>
              <a:t>; </a:t>
            </a:r>
            <a:r>
              <a:rPr lang="ru-RU" u="sng" dirty="0">
                <a:solidFill>
                  <a:srgbClr val="3333FF"/>
                </a:solidFill>
              </a:rPr>
              <a:t>www.cia.gov</a:t>
            </a:r>
            <a:r>
              <a:rPr lang="ru-RU" dirty="0">
                <a:solidFill>
                  <a:srgbClr val="3333FF"/>
                </a:solidFill>
              </a:rPr>
              <a:t>; </a:t>
            </a:r>
            <a:r>
              <a:rPr lang="ru-RU" u="sng" dirty="0">
                <a:solidFill>
                  <a:srgbClr val="3333FF"/>
                </a:solidFill>
              </a:rPr>
              <a:t>www.gapminder.org</a:t>
            </a:r>
            <a:r>
              <a:rPr lang="ru-RU" dirty="0">
                <a:solidFill>
                  <a:srgbClr val="3333FF"/>
                </a:solidFill>
              </a:rPr>
              <a:t>; </a:t>
            </a:r>
            <a:r>
              <a:rPr lang="ru-RU" u="sng" dirty="0">
                <a:solidFill>
                  <a:srgbClr val="3333FF"/>
                </a:solidFill>
              </a:rPr>
              <a:t>http://faostat3.fao.org</a:t>
            </a:r>
            <a:r>
              <a:rPr lang="ru-RU" dirty="0">
                <a:solidFill>
                  <a:srgbClr val="3333FF"/>
                </a:solidFill>
              </a:rPr>
              <a:t>; </a:t>
            </a:r>
            <a:r>
              <a:rPr lang="ru-RU" u="sng" dirty="0">
                <a:solidFill>
                  <a:srgbClr val="3333FF"/>
                </a:solidFill>
              </a:rPr>
              <a:t>http://www.indexmundi.com</a:t>
            </a:r>
            <a:r>
              <a:rPr lang="ru-RU" dirty="0">
                <a:solidFill>
                  <a:srgbClr val="3333FF"/>
                </a:solidFill>
              </a:rPr>
              <a:t>; </a:t>
            </a:r>
            <a:r>
              <a:rPr lang="ru-RU" u="sng" dirty="0">
                <a:solidFill>
                  <a:srgbClr val="3333FF"/>
                </a:solidFill>
              </a:rPr>
              <a:t>http://en.wikipedia.org</a:t>
            </a:r>
            <a:r>
              <a:rPr lang="ru-RU" dirty="0">
                <a:solidFill>
                  <a:srgbClr val="3333FF"/>
                </a:solidFill>
              </a:rPr>
              <a:t>; </a:t>
            </a:r>
            <a:r>
              <a:rPr lang="ru-RU" u="sng" dirty="0">
                <a:solidFill>
                  <a:srgbClr val="3333FF"/>
                </a:solidFill>
              </a:rPr>
              <a:t>http://unstats.un.org</a:t>
            </a:r>
            <a:r>
              <a:rPr lang="ru-RU" dirty="0">
                <a:solidFill>
                  <a:srgbClr val="3333FF"/>
                </a:solidFill>
              </a:rPr>
              <a:t>; </a:t>
            </a:r>
            <a:r>
              <a:rPr lang="ru-RU" u="sng" dirty="0">
                <a:solidFill>
                  <a:srgbClr val="3333FF"/>
                </a:solidFill>
              </a:rPr>
              <a:t>http://www.world-nuclear.org</a:t>
            </a:r>
            <a:r>
              <a:rPr lang="ru-RU" dirty="0">
                <a:solidFill>
                  <a:srgbClr val="3333FF"/>
                </a:solidFill>
              </a:rPr>
              <a:t>; </a:t>
            </a:r>
            <a:r>
              <a:rPr lang="ru-RU" u="sng" dirty="0">
                <a:solidFill>
                  <a:srgbClr val="3333FF"/>
                </a:solidFill>
              </a:rPr>
              <a:t>http://www.bp.com</a:t>
            </a:r>
            <a:r>
              <a:rPr lang="ru-RU" dirty="0">
                <a:solidFill>
                  <a:srgbClr val="3333FF"/>
                </a:solidFill>
              </a:rPr>
              <a:t>; </a:t>
            </a:r>
            <a:r>
              <a:rPr lang="ru-RU" u="sng" dirty="0">
                <a:solidFill>
                  <a:srgbClr val="3333FF"/>
                </a:solidFill>
              </a:rPr>
              <a:t>http://minerals.usgs.gov</a:t>
            </a:r>
            <a:r>
              <a:rPr lang="ru-RU" dirty="0">
                <a:solidFill>
                  <a:srgbClr val="3333FF"/>
                </a:solidFill>
              </a:rPr>
              <a:t> </a:t>
            </a:r>
            <a:r>
              <a:rPr lang="en-US" dirty="0"/>
              <a:t> 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782300-9DE1-4977-9531-95E9A867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8571" y="6329185"/>
            <a:ext cx="6007100" cy="365125"/>
          </a:xfrm>
        </p:spPr>
        <p:txBody>
          <a:bodyPr/>
          <a:lstStyle/>
          <a:p>
            <a:pPr algn="ctr"/>
            <a:r>
              <a:rPr lang="ru-RU" dirty="0"/>
              <a:t>Петрозаводск, 29 июня 2020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67891"/>
            <a:ext cx="6508377" cy="448985"/>
          </a:xfrm>
        </p:spPr>
        <p:txBody>
          <a:bodyPr/>
          <a:lstStyle/>
          <a:p>
            <a:r>
              <a:rPr lang="ru-RU" dirty="0"/>
              <a:t>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352077"/>
            <a:ext cx="7981123" cy="5003900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ru-RU" sz="2400" dirty="0">
                <a:solidFill>
                  <a:schemeClr val="tx1"/>
                </a:solidFill>
              </a:rPr>
              <a:t>Методы интеллектуального анализа данных:</a:t>
            </a:r>
          </a:p>
          <a:p>
            <a:pPr fontAlgn="ctr">
              <a:spcBef>
                <a:spcPts val="1200"/>
              </a:spcBef>
            </a:pPr>
            <a:r>
              <a:rPr lang="ru-RU" dirty="0">
                <a:solidFill>
                  <a:schemeClr val="tx1"/>
                </a:solidFill>
              </a:rPr>
              <a:t>Метод главных компонент</a:t>
            </a:r>
          </a:p>
          <a:p>
            <a:pPr fontAlgn="ctr">
              <a:spcBef>
                <a:spcPts val="1200"/>
              </a:spcBef>
            </a:pPr>
            <a:r>
              <a:rPr lang="ru-RU" dirty="0">
                <a:solidFill>
                  <a:schemeClr val="tx1"/>
                </a:solidFill>
              </a:rPr>
              <a:t>Метод оптимальных достоверных разбиений – ОДР</a:t>
            </a:r>
            <a:r>
              <a:rPr lang="en-US" dirty="0">
                <a:solidFill>
                  <a:schemeClr val="tx1"/>
                </a:solidFill>
              </a:rPr>
              <a:t> (OVP)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1" fontAlgn="ctr"/>
            <a:r>
              <a:rPr lang="ru-RU" dirty="0">
                <a:solidFill>
                  <a:schemeClr val="tx1"/>
                </a:solidFill>
              </a:rPr>
              <a:t>Основан на оптимальном разбиении интервалов значений независимых (объясняющих) переменных или совместных областей значений пар переменных. </a:t>
            </a:r>
          </a:p>
          <a:p>
            <a:pPr lvl="1" fontAlgn="ctr"/>
            <a:r>
              <a:rPr lang="ru-RU" dirty="0">
                <a:solidFill>
                  <a:schemeClr val="tx1"/>
                </a:solidFill>
              </a:rPr>
              <a:t>Рассматривались  варианты расчетов, основанные на различных комбинациях признаков и разных методах анализа разбиений, учитывающих нелинейный характер связей между признаками.</a:t>
            </a:r>
          </a:p>
          <a:p>
            <a:pPr lvl="1" fontAlgn="ctr"/>
            <a:r>
              <a:rPr lang="ru-RU" dirty="0">
                <a:solidFill>
                  <a:schemeClr val="tx1"/>
                </a:solidFill>
              </a:rPr>
              <a:t>Разделяющая способность разбиения оценивается с помощью статистики критерия χ</a:t>
            </a:r>
            <a:r>
              <a:rPr lang="ru-RU" baseline="30000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lvl="1" fontAlgn="ctr">
              <a:spcBef>
                <a:spcPts val="1200"/>
              </a:spcBef>
            </a:pPr>
            <a:r>
              <a:rPr lang="ru-RU" dirty="0">
                <a:solidFill>
                  <a:schemeClr val="tx1"/>
                </a:solidFill>
              </a:rPr>
              <a:t>Верификация закономерностей производится с помощью перестановочных тестов, позволяющих в случае двумерных моделей оценить значимость различий по каждой из двух используемых переменных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196A2F-2811-4D43-A8F0-297525AE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670" y="6355977"/>
            <a:ext cx="6007100" cy="365125"/>
          </a:xfrm>
        </p:spPr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1E8EB-73E6-41E4-82F3-AECCB171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3940" y="6422885"/>
            <a:ext cx="6007100" cy="365125"/>
          </a:xfrm>
        </p:spPr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7DC9AF2-1705-4F65-82CD-23621CCC3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70860"/>
              </p:ext>
            </p:extLst>
          </p:nvPr>
        </p:nvGraphicFramePr>
        <p:xfrm>
          <a:off x="870333" y="192361"/>
          <a:ext cx="8020277" cy="604318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90660">
                  <a:extLst>
                    <a:ext uri="{9D8B030D-6E8A-4147-A177-3AD203B41FA5}">
                      <a16:colId xmlns:a16="http://schemas.microsoft.com/office/drawing/2014/main" val="1032185646"/>
                    </a:ext>
                  </a:extLst>
                </a:gridCol>
                <a:gridCol w="1178805">
                  <a:extLst>
                    <a:ext uri="{9D8B030D-6E8A-4147-A177-3AD203B41FA5}">
                      <a16:colId xmlns:a16="http://schemas.microsoft.com/office/drawing/2014/main" val="4099392753"/>
                    </a:ext>
                  </a:extLst>
                </a:gridCol>
                <a:gridCol w="923050">
                  <a:extLst>
                    <a:ext uri="{9D8B030D-6E8A-4147-A177-3AD203B41FA5}">
                      <a16:colId xmlns:a16="http://schemas.microsoft.com/office/drawing/2014/main" val="4066381823"/>
                    </a:ext>
                  </a:extLst>
                </a:gridCol>
                <a:gridCol w="1206690">
                  <a:extLst>
                    <a:ext uri="{9D8B030D-6E8A-4147-A177-3AD203B41FA5}">
                      <a16:colId xmlns:a16="http://schemas.microsoft.com/office/drawing/2014/main" val="3206468748"/>
                    </a:ext>
                  </a:extLst>
                </a:gridCol>
                <a:gridCol w="1058553">
                  <a:extLst>
                    <a:ext uri="{9D8B030D-6E8A-4147-A177-3AD203B41FA5}">
                      <a16:colId xmlns:a16="http://schemas.microsoft.com/office/drawing/2014/main" val="2649064355"/>
                    </a:ext>
                  </a:extLst>
                </a:gridCol>
                <a:gridCol w="1262519">
                  <a:extLst>
                    <a:ext uri="{9D8B030D-6E8A-4147-A177-3AD203B41FA5}">
                      <a16:colId xmlns:a16="http://schemas.microsoft.com/office/drawing/2014/main" val="3869515275"/>
                    </a:ext>
                  </a:extLst>
                </a:gridCol>
              </a:tblGrid>
              <a:tr h="79719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                          Страны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ru-RU" sz="1100" dirty="0">
                          <a:effectLst/>
                        </a:rPr>
                        <a:t>                 Показатели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«Прохладные»   Х-страны*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Y-страны***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«Жаркие»  Х-страны**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среднем по всем странам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Достоверность разбиения (критерий Фишера)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/>
                </a:tc>
                <a:extLst>
                  <a:ext uri="{0D108BD9-81ED-4DB2-BD59-A6C34878D82A}">
                    <a16:rowId xmlns:a16="http://schemas.microsoft.com/office/drawing/2014/main" val="4181895279"/>
                  </a:ext>
                </a:extLst>
              </a:tr>
              <a:tr h="197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Пострадавшие от бедствий,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0,0040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2353196204"/>
                  </a:ext>
                </a:extLst>
              </a:tr>
              <a:tr h="418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Пострадавшие от засухи, чел. на 100 000 чел.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27.3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49.0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33.5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0,0381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1481366869"/>
                  </a:ext>
                </a:extLst>
              </a:tr>
              <a:tr h="430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Пострадавшие от наводнений, чел. на 100 000 чел.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78.3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29.8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                                                                 0,0042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48020322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Средняя t за год, 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1677940584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r>
                        <a:rPr lang="ru-RU" sz="1100">
                          <a:effectLst/>
                        </a:rPr>
                        <a:t> в октябре, °C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2466906308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r>
                        <a:rPr lang="ru-RU" sz="1100">
                          <a:effectLst/>
                        </a:rPr>
                        <a:t> в ноябре,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13.3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760734212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</a:t>
                      </a:r>
                      <a:r>
                        <a:rPr lang="ru-RU" sz="1100">
                          <a:effectLst/>
                        </a:rPr>
                        <a:t>в декабре,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-5.6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1216043837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</a:t>
                      </a:r>
                      <a:r>
                        <a:rPr lang="ru-RU" sz="1100">
                          <a:effectLst/>
                        </a:rPr>
                        <a:t>в январе,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-8.2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18.8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645244603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t в феврале,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-6.2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3781111709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t в марте,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21.7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13.0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3858438231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</a:t>
                      </a:r>
                      <a:r>
                        <a:rPr lang="ru-RU" sz="1100">
                          <a:effectLst/>
                        </a:rPr>
                        <a:t>в апреле,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927675428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</a:t>
                      </a:r>
                      <a:r>
                        <a:rPr lang="ru-RU" sz="1100">
                          <a:effectLst/>
                        </a:rPr>
                        <a:t>в мае,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11.7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18.7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2304744565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</a:t>
                      </a:r>
                      <a:r>
                        <a:rPr lang="ru-RU" sz="1100">
                          <a:effectLst/>
                        </a:rPr>
                        <a:t>в июне,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25.7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20.7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1592394210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</a:t>
                      </a:r>
                      <a:r>
                        <a:rPr lang="ru-RU" sz="1100">
                          <a:effectLst/>
                        </a:rPr>
                        <a:t>в июле,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25.8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21.8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1060263030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</a:t>
                      </a:r>
                      <a:r>
                        <a:rPr lang="ru-RU" sz="1100">
                          <a:effectLst/>
                        </a:rPr>
                        <a:t>в августе,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19.3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25.8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21.7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3776156069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</a:t>
                      </a:r>
                      <a:r>
                        <a:rPr lang="ru-RU" sz="1100">
                          <a:effectLst/>
                        </a:rPr>
                        <a:t>в сентябре, °C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3658115199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Осадки в мае, мм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0,0039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1794796730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Осадки в июне, мм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0,0050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578721462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Осадки в июле, мм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0,0003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3058928536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Осадки в августе, мм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0,0006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286382702"/>
                  </a:ext>
                </a:extLst>
              </a:tr>
              <a:tr h="274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Осадки в сентябре, мм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0,0017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1818353100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Осадки в октябре, мм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0,0019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620450258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Осадки за год, мм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1089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0,0090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2297464441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Амплитуда осадков за год, мм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2749671494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 m</a:t>
                      </a:r>
                      <a:r>
                        <a:rPr lang="ru-RU" sz="1100" dirty="0" err="1">
                          <a:effectLst/>
                        </a:rPr>
                        <a:t>in</a:t>
                      </a:r>
                      <a:r>
                        <a:rPr lang="ru-RU" sz="1100" dirty="0">
                          <a:effectLst/>
                        </a:rPr>
                        <a:t> за год, °С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11.0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&lt;0,0001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74" marR="27374" marT="0" marB="0" anchor="ctr"/>
                </a:tc>
                <a:extLst>
                  <a:ext uri="{0D108BD9-81ED-4DB2-BD59-A6C34878D82A}">
                    <a16:rowId xmlns:a16="http://schemas.microsoft.com/office/drawing/2014/main" val="293137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16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619626"/>
          </a:xfrm>
        </p:spPr>
        <p:txBody>
          <a:bodyPr/>
          <a:lstStyle/>
          <a:p>
            <a:r>
              <a:rPr lang="ru-RU" sz="3200" b="1" dirty="0"/>
              <a:t>Типология стран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E45A9D-DA76-4EBA-AC4F-74CF5023F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76" y="1703296"/>
            <a:ext cx="8478447" cy="506013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3C8BFD-EBF8-466A-AE17-4D84712A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2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43" y="264696"/>
            <a:ext cx="7026442" cy="950494"/>
          </a:xfrm>
        </p:spPr>
        <p:txBody>
          <a:bodyPr/>
          <a:lstStyle/>
          <a:p>
            <a:r>
              <a:rPr lang="ru-RU" b="1" dirty="0"/>
              <a:t>Интерпретация результатов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261" y="1908533"/>
            <a:ext cx="8574201" cy="470883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tx1"/>
                </a:solidFill>
              </a:rPr>
              <a:t>В странах с умеренными природно-климатическими условиями обычно складывается тип социального устройства с доминированием институтов </a:t>
            </a:r>
            <a:r>
              <a:rPr lang="en-US" sz="2400" dirty="0">
                <a:solidFill>
                  <a:schemeClr val="tx1"/>
                </a:solidFill>
              </a:rPr>
              <a:t>Y-</a:t>
            </a:r>
            <a:r>
              <a:rPr lang="ru-RU" sz="2400" dirty="0">
                <a:solidFill>
                  <a:schemeClr val="tx1"/>
                </a:solidFill>
              </a:rPr>
              <a:t>матрицы 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tx1"/>
                </a:solidFill>
              </a:rPr>
              <a:t>В странах с более экстремальным климатом и природными условиями в социальном  устройстве доминируют институты Х-матрицы. 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tx1"/>
                </a:solidFill>
              </a:rPr>
              <a:t>Среди Х стран  выделяются две крайности: относительно жаркие и относительно прохладные</a:t>
            </a:r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42C747-FAA5-4EB4-AECD-949AEE7D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811" y="6245892"/>
            <a:ext cx="6007100" cy="365125"/>
          </a:xfrm>
        </p:spPr>
        <p:txBody>
          <a:bodyPr/>
          <a:lstStyle/>
          <a:p>
            <a:pPr algn="ctr"/>
            <a:r>
              <a:rPr lang="ru-RU" dirty="0"/>
              <a:t>Петрозаводск, 29 июня 2020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42" y="356131"/>
            <a:ext cx="6508377" cy="448985"/>
          </a:xfrm>
        </p:spPr>
        <p:txBody>
          <a:bodyPr/>
          <a:lstStyle/>
          <a:p>
            <a:r>
              <a:rPr lang="ru-RU" b="1" dirty="0"/>
              <a:t>Эмпирический результат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58614"/>
              </p:ext>
            </p:extLst>
          </p:nvPr>
        </p:nvGraphicFramePr>
        <p:xfrm>
          <a:off x="243066" y="2662176"/>
          <a:ext cx="8785188" cy="384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816">
                  <a:extLst>
                    <a:ext uri="{9D8B030D-6E8A-4147-A177-3AD203B41FA5}">
                      <a16:colId xmlns:a16="http://schemas.microsoft.com/office/drawing/2014/main" val="609850996"/>
                    </a:ext>
                  </a:extLst>
                </a:gridCol>
                <a:gridCol w="1968697">
                  <a:extLst>
                    <a:ext uri="{9D8B030D-6E8A-4147-A177-3AD203B41FA5}">
                      <a16:colId xmlns:a16="http://schemas.microsoft.com/office/drawing/2014/main" val="3077317964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3083792279"/>
                    </a:ext>
                  </a:extLst>
                </a:gridCol>
                <a:gridCol w="1443790">
                  <a:extLst>
                    <a:ext uri="{9D8B030D-6E8A-4147-A177-3AD203B41FA5}">
                      <a16:colId xmlns:a16="http://schemas.microsoft.com/office/drawing/2014/main" val="1461392456"/>
                    </a:ext>
                  </a:extLst>
                </a:gridCol>
                <a:gridCol w="718828">
                  <a:extLst>
                    <a:ext uri="{9D8B030D-6E8A-4147-A177-3AD203B41FA5}">
                      <a16:colId xmlns:a16="http://schemas.microsoft.com/office/drawing/2014/main" val="3364998530"/>
                    </a:ext>
                  </a:extLst>
                </a:gridCol>
                <a:gridCol w="1246889">
                  <a:extLst>
                    <a:ext uri="{9D8B030D-6E8A-4147-A177-3AD203B41FA5}">
                      <a16:colId xmlns:a16="http://schemas.microsoft.com/office/drawing/2014/main" val="3733737929"/>
                    </a:ext>
                  </a:extLst>
                </a:gridCol>
              </a:tblGrid>
              <a:tr h="8624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Некоторые  показатели</a:t>
                      </a:r>
                      <a:endParaRPr lang="ru-RU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Прохладные Х-страны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Умеренные</a:t>
                      </a:r>
                      <a:r>
                        <a:rPr lang="en-US" sz="20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Y-</a:t>
                      </a:r>
                      <a:r>
                        <a:rPr lang="ru-RU" sz="20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страны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Жаркие Х-страны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/>
                        <a:t>▬▬</a:t>
                      </a:r>
                      <a:r>
                        <a:rPr lang="ru-RU" sz="2800" i="0" dirty="0">
                          <a:latin typeface="Comic Sans MS" panose="030F0702030302020204" pitchFamily="66" charset="0"/>
                          <a:ea typeface="Adobe Ming Std L" panose="02020300000000000000" pitchFamily="18" charset="-128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Критерий Фишера</a:t>
                      </a:r>
                      <a:endParaRPr lang="ru-RU" sz="16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9349383"/>
                  </a:ext>
                </a:extLst>
              </a:tr>
              <a:tr h="77885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Пострадавшие от бедствий, % населения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1.9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0.1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1.3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0.9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0,0040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8632821"/>
                  </a:ext>
                </a:extLst>
              </a:tr>
              <a:tr h="51746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  <a:ea typeface="Symbol" panose="05050102010706020507" pitchFamily="18" charset="2"/>
                        </a:rPr>
                        <a:t>t°C</a:t>
                      </a: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 средняя за год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6.4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9.3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23.1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16.2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&lt;0,0001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2013394"/>
                  </a:ext>
                </a:extLst>
              </a:tr>
              <a:tr h="51746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Осадки за год, мм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1100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760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1328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1089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0,0090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2308609"/>
                  </a:ext>
                </a:extLst>
              </a:tr>
              <a:tr h="51746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Амплитуда осадков, мм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194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52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159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121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&lt;0,0001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0936666"/>
                  </a:ext>
                </a:extLst>
              </a:tr>
              <a:tr h="51746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t m</a:t>
                      </a:r>
                      <a:r>
                        <a:rPr lang="ru-RU" sz="1800" dirty="0" err="1">
                          <a:effectLst/>
                          <a:latin typeface="+mn-lt"/>
                          <a:ea typeface="Symbol" panose="05050102010706020507" pitchFamily="18" charset="2"/>
                        </a:rPr>
                        <a:t>in</a:t>
                      </a: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 °С за год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1.0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  4.6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17.4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11.0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Symbol" panose="05050102010706020507" pitchFamily="18" charset="2"/>
                        </a:rPr>
                        <a:t>&lt;0,0001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71413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63" y="1016876"/>
            <a:ext cx="2131768" cy="1665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387" y="1016876"/>
            <a:ext cx="2046796" cy="1657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183" y="1016876"/>
            <a:ext cx="1966092" cy="164530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7DD47B-99BB-4176-A008-3486D234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5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16835"/>
            <a:ext cx="6508377" cy="1047270"/>
          </a:xfrm>
        </p:spPr>
        <p:txBody>
          <a:bodyPr/>
          <a:lstStyle/>
          <a:p>
            <a:r>
              <a:rPr lang="ru-RU" sz="3200" b="1" dirty="0"/>
              <a:t>Причины различий, или почему климат важен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8" y="1913021"/>
            <a:ext cx="8398043" cy="455996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История любого государства начинается со стадии оседлого аграрного производства, для которого климат играет определяющую роль. Формируются первичные базовые институты («социальные технологии»).  </a:t>
            </a:r>
          </a:p>
          <a:p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i="1" dirty="0">
                <a:solidFill>
                  <a:schemeClr val="tx1"/>
                </a:solidFill>
              </a:rPr>
              <a:t>Социальная организация присвоения окружающей энергии и мощностей... определяет институциональную матрицу</a:t>
            </a:r>
            <a:r>
              <a:rPr lang="ru-RU" dirty="0">
                <a:solidFill>
                  <a:schemeClr val="tx1"/>
                </a:solidFill>
              </a:rPr>
              <a:t>» (</a:t>
            </a:r>
            <a:r>
              <a:rPr lang="ru-RU" dirty="0" err="1">
                <a:solidFill>
                  <a:schemeClr val="tx1"/>
                </a:solidFill>
              </a:rPr>
              <a:t>Polanyi</a:t>
            </a:r>
            <a:r>
              <a:rPr lang="ru-RU" dirty="0">
                <a:solidFill>
                  <a:schemeClr val="tx1"/>
                </a:solidFill>
              </a:rPr>
              <a:t>, 1977: </a:t>
            </a:r>
            <a:r>
              <a:rPr lang="ru-RU" dirty="0" err="1">
                <a:solidFill>
                  <a:schemeClr val="tx1"/>
                </a:solidFill>
              </a:rPr>
              <a:t>xxxii</a:t>
            </a:r>
            <a:r>
              <a:rPr lang="ru-RU" dirty="0">
                <a:solidFill>
                  <a:schemeClr val="tx1"/>
                </a:solidFill>
              </a:rPr>
              <a:t>). </a:t>
            </a:r>
          </a:p>
          <a:p>
            <a:r>
              <a:rPr lang="ru-RU" dirty="0">
                <a:solidFill>
                  <a:schemeClr val="tx1"/>
                </a:solidFill>
              </a:rPr>
              <a:t>Переход к последующим стадиям общественного развития не отменял, но впитывал в себя институциональные достижения предыдущих эпох – см. механизмы </a:t>
            </a:r>
            <a:r>
              <a:rPr lang="ru-RU" i="1" dirty="0">
                <a:solidFill>
                  <a:schemeClr val="tx1"/>
                </a:solidFill>
              </a:rPr>
              <a:t>кумулятивной причинности </a:t>
            </a:r>
            <a:r>
              <a:rPr lang="ru-RU" dirty="0">
                <a:solidFill>
                  <a:schemeClr val="tx1"/>
                </a:solidFill>
              </a:rPr>
              <a:t>(Т. Веблен),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path dependence </a:t>
            </a:r>
            <a:r>
              <a:rPr lang="ru-RU" dirty="0">
                <a:solidFill>
                  <a:schemeClr val="tx1"/>
                </a:solidFill>
              </a:rPr>
              <a:t>(П. Дэвид, П. Пирсон, С. </a:t>
            </a:r>
            <a:r>
              <a:rPr lang="ru-RU" dirty="0" err="1">
                <a:solidFill>
                  <a:schemeClr val="tx1"/>
                </a:solidFill>
              </a:rPr>
              <a:t>Лейбовиц</a:t>
            </a:r>
            <a:r>
              <a:rPr lang="ru-RU" dirty="0">
                <a:solidFill>
                  <a:schemeClr val="tx1"/>
                </a:solidFill>
              </a:rPr>
              <a:t>, С. Марголис и др.)</a:t>
            </a:r>
            <a:r>
              <a:rPr lang="ru-RU" i="1" dirty="0">
                <a:solidFill>
                  <a:schemeClr val="tx1"/>
                </a:solidFill>
              </a:rPr>
              <a:t>, эффекты блокировки </a:t>
            </a:r>
            <a:r>
              <a:rPr lang="ru-RU" dirty="0">
                <a:solidFill>
                  <a:schemeClr val="tx1"/>
                </a:solidFill>
              </a:rPr>
              <a:t>(Д. Норт), 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социокультурной</a:t>
            </a:r>
            <a:r>
              <a:rPr lang="ru-RU" i="1" dirty="0">
                <a:solidFill>
                  <a:schemeClr val="tx1"/>
                </a:solidFill>
              </a:rPr>
              <a:t> эволюции</a:t>
            </a:r>
            <a:r>
              <a:rPr lang="ru-RU" dirty="0">
                <a:solidFill>
                  <a:schemeClr val="tx1"/>
                </a:solidFill>
              </a:rPr>
              <a:t> (Дж. и Г. </a:t>
            </a:r>
            <a:r>
              <a:rPr lang="ru-RU" dirty="0" err="1">
                <a:solidFill>
                  <a:schemeClr val="tx1"/>
                </a:solidFill>
              </a:rPr>
              <a:t>Ленски</a:t>
            </a:r>
            <a:r>
              <a:rPr lang="ru-RU" dirty="0">
                <a:solidFill>
                  <a:schemeClr val="tx1"/>
                </a:solidFill>
              </a:rPr>
              <a:t>) и др. 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B8671C-B5E5-4566-B15D-BC75C95B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3443" y="6491016"/>
            <a:ext cx="6007100" cy="365125"/>
          </a:xfrm>
        </p:spPr>
        <p:txBody>
          <a:bodyPr/>
          <a:lstStyle/>
          <a:p>
            <a:pPr algn="ctr"/>
            <a:r>
              <a:rPr lang="ru-RU" dirty="0"/>
              <a:t>Петрозаводск, 29 июня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7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477370"/>
            <a:ext cx="7604762" cy="797977"/>
          </a:xfrm>
        </p:spPr>
        <p:txBody>
          <a:bodyPr/>
          <a:lstStyle/>
          <a:p>
            <a:pPr algn="r"/>
            <a:r>
              <a:rPr lang="ru-RU" sz="3200" dirty="0"/>
              <a:t>Климат в России </a:t>
            </a:r>
            <a:r>
              <a:rPr lang="en-US" sz="3200" dirty="0"/>
              <a:t>(X) </a:t>
            </a:r>
            <a:r>
              <a:rPr lang="ru-RU" sz="3200" dirty="0"/>
              <a:t>и Канаде </a:t>
            </a:r>
            <a:r>
              <a:rPr lang="en-US" sz="3200" dirty="0"/>
              <a:t>(Y)</a:t>
            </a:r>
            <a:endParaRPr lang="ru-RU" sz="3200" dirty="0"/>
          </a:p>
        </p:txBody>
      </p:sp>
      <p:pic>
        <p:nvPicPr>
          <p:cNvPr id="7" name="Содержимое 6" descr="Карта Мира для США, Канады, Австралии. карта, карта мира, США, австралия, Россия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62500" y="2274792"/>
            <a:ext cx="3565525" cy="256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7090" y="2383890"/>
            <a:ext cx="5352190" cy="408492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Общее: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ru-RU" b="1" dirty="0"/>
              <a:t>Среднегодовая температура </a:t>
            </a:r>
            <a:r>
              <a:rPr lang="en-US" b="1" dirty="0"/>
              <a:t>  =    5 ° C</a:t>
            </a:r>
          </a:p>
          <a:p>
            <a:r>
              <a:rPr lang="en-US" b="1" dirty="0"/>
              <a:t>Minimum </a:t>
            </a:r>
            <a:r>
              <a:rPr lang="ru-RU" b="1" dirty="0"/>
              <a:t>годовой температуры</a:t>
            </a:r>
            <a:r>
              <a:rPr lang="en-US" b="1" dirty="0"/>
              <a:t>  =   10 ° C</a:t>
            </a:r>
          </a:p>
          <a:p>
            <a:endParaRPr lang="en-US" b="1" dirty="0"/>
          </a:p>
          <a:p>
            <a:r>
              <a:rPr lang="ru-RU" b="1" dirty="0">
                <a:solidFill>
                  <a:srgbClr val="FF0000"/>
                </a:solidFill>
              </a:rPr>
              <a:t>Отличия: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ru-RU" b="1" dirty="0"/>
              <a:t>Годовой уровень осадков</a:t>
            </a:r>
            <a:r>
              <a:rPr lang="en-US" b="1" dirty="0"/>
              <a:t>, mm</a:t>
            </a:r>
          </a:p>
          <a:p>
            <a:r>
              <a:rPr lang="en-US" b="1" dirty="0"/>
              <a:t>- </a:t>
            </a:r>
            <a:r>
              <a:rPr lang="ru-RU" b="1" dirty="0"/>
              <a:t>Канада</a:t>
            </a:r>
            <a:r>
              <a:rPr lang="en-US" b="1" dirty="0"/>
              <a:t> 537; </a:t>
            </a:r>
          </a:p>
          <a:p>
            <a:r>
              <a:rPr lang="en-US" b="1" dirty="0"/>
              <a:t>- </a:t>
            </a:r>
            <a:r>
              <a:rPr lang="ru-RU" b="1" dirty="0"/>
              <a:t>Россия</a:t>
            </a:r>
            <a:r>
              <a:rPr lang="en-US" b="1" dirty="0"/>
              <a:t> 460</a:t>
            </a:r>
          </a:p>
          <a:p>
            <a:endParaRPr lang="en-US" b="1" dirty="0"/>
          </a:p>
          <a:p>
            <a:r>
              <a:rPr lang="ru-RU" b="1" dirty="0"/>
              <a:t>Амплитуда осадков</a:t>
            </a:r>
            <a:r>
              <a:rPr lang="en-US" b="1" dirty="0"/>
              <a:t> (Max - Min), mm</a:t>
            </a:r>
          </a:p>
          <a:p>
            <a:r>
              <a:rPr lang="en-US" b="1" dirty="0"/>
              <a:t>- </a:t>
            </a:r>
            <a:r>
              <a:rPr lang="ru-RU" b="1" dirty="0"/>
              <a:t>Канада</a:t>
            </a:r>
            <a:r>
              <a:rPr lang="en-US" b="1" dirty="0"/>
              <a:t> 36; </a:t>
            </a:r>
          </a:p>
          <a:p>
            <a:r>
              <a:rPr lang="en-US" b="1" dirty="0"/>
              <a:t>- </a:t>
            </a:r>
            <a:r>
              <a:rPr lang="ru-RU" b="1" dirty="0"/>
              <a:t>Россия</a:t>
            </a:r>
            <a:r>
              <a:rPr lang="en-US" b="1" dirty="0"/>
              <a:t> 48</a:t>
            </a:r>
          </a:p>
          <a:p>
            <a:endParaRPr lang="en-US" b="1" dirty="0"/>
          </a:p>
          <a:p>
            <a:r>
              <a:rPr lang="ru-RU" b="1" dirty="0"/>
              <a:t>Различия между Канадой и Россией те же, что между всеми </a:t>
            </a:r>
            <a:r>
              <a:rPr lang="en-US" b="1" dirty="0"/>
              <a:t>Y- </a:t>
            </a:r>
            <a:r>
              <a:rPr lang="ru-RU" b="1" dirty="0"/>
              <a:t>странами и прохладными </a:t>
            </a:r>
            <a:r>
              <a:rPr lang="en-US" b="1" dirty="0"/>
              <a:t>X-</a:t>
            </a:r>
            <a:r>
              <a:rPr lang="ru-RU" b="1" dirty="0"/>
              <a:t>странами</a:t>
            </a:r>
            <a:r>
              <a:rPr lang="en-US" b="1" dirty="0"/>
              <a:t>:</a:t>
            </a:r>
          </a:p>
          <a:p>
            <a:r>
              <a:rPr lang="ru-RU" b="1" dirty="0">
                <a:solidFill>
                  <a:srgbClr val="FF0000"/>
                </a:solidFill>
              </a:rPr>
              <a:t>ежегодный уровень осадков в Канаде выше, но амплитуда осадков – ниже.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1712" y="6339104"/>
            <a:ext cx="6007100" cy="365125"/>
          </a:xfrm>
        </p:spPr>
        <p:txBody>
          <a:bodyPr/>
          <a:lstStyle/>
          <a:p>
            <a:r>
              <a:rPr lang="ru-RU"/>
              <a:t>Петрозаводск, 29 июня 2020</a:t>
            </a:r>
            <a:endParaRPr lang="en-US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17090" y="1245225"/>
            <a:ext cx="8445910" cy="1138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FAQ:</a:t>
            </a:r>
            <a:r>
              <a:rPr lang="en-GB" dirty="0"/>
              <a:t> </a:t>
            </a:r>
            <a:r>
              <a:rPr lang="ru-RU" dirty="0"/>
              <a:t>Канада имеет почти такой же холодный климат, как и Россия. Почему в Канаде доминируют </a:t>
            </a:r>
            <a:r>
              <a:rPr lang="en-US" dirty="0"/>
              <a:t>Y</a:t>
            </a:r>
            <a:r>
              <a:rPr lang="ru-RU" dirty="0"/>
              <a:t>-институты, а в России – Х институты?</a:t>
            </a:r>
          </a:p>
          <a:p>
            <a:r>
              <a:rPr lang="ru-RU" b="1" dirty="0"/>
              <a:t>Ответ</a:t>
            </a:r>
            <a:r>
              <a:rPr lang="ru-RU" dirty="0"/>
              <a:t>: </a:t>
            </a:r>
            <a:r>
              <a:rPr lang="en-GB" dirty="0"/>
              <a:t> </a:t>
            </a:r>
            <a:r>
              <a:rPr lang="ru-RU" dirty="0"/>
              <a:t>Они похожи в температурном отношении, но имеющиеся различия по уровням и амплитуде осадков «разносят» их в разные группы.</a:t>
            </a:r>
          </a:p>
        </p:txBody>
      </p:sp>
    </p:spTree>
    <p:extLst>
      <p:ext uri="{BB962C8B-B14F-4D97-AF65-F5344CB8AC3E}">
        <p14:creationId xmlns:p14="http://schemas.microsoft.com/office/powerpoint/2010/main" val="3286560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757989"/>
          </a:xfrm>
        </p:spPr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937084"/>
            <a:ext cx="8305801" cy="4189079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buClr>
                <a:srgbClr val="53548A"/>
              </a:buClr>
            </a:pPr>
            <a:r>
              <a:rPr lang="ru-RU" sz="2400" dirty="0">
                <a:solidFill>
                  <a:schemeClr val="tx1"/>
                </a:solidFill>
              </a:rPr>
              <a:t>Статистический метод позволяет с высокой долей вероятности прогнозировать преобладание институциональной структуры  Х- или Y-матрицы у изучаемой страны, если известны показатели климата</a:t>
            </a:r>
          </a:p>
          <a:p>
            <a:pPr lvl="0">
              <a:spcBef>
                <a:spcPts val="1200"/>
              </a:spcBef>
              <a:buClr>
                <a:srgbClr val="53548A"/>
              </a:buClr>
            </a:pPr>
            <a:r>
              <a:rPr lang="ru-RU" sz="2400" dirty="0">
                <a:solidFill>
                  <a:schemeClr val="tx1"/>
                </a:solidFill>
              </a:rPr>
              <a:t>Преобладание той или иной матрицы инвариантно.</a:t>
            </a:r>
          </a:p>
          <a:p>
            <a:pPr lvl="0">
              <a:spcBef>
                <a:spcPts val="1200"/>
              </a:spcBef>
              <a:buClr>
                <a:srgbClr val="53548A"/>
              </a:buClr>
            </a:pPr>
            <a:r>
              <a:rPr lang="ru-RU" sz="2400" dirty="0">
                <a:solidFill>
                  <a:schemeClr val="tx1"/>
                </a:solidFill>
              </a:rPr>
              <a:t>Существуют коридоры эволюции, выход за пределы которых грозит институциональной системе гибелью, поскольку означает «взлом» цивилизационного кода.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3C82BF-F273-49D5-A8DE-F7A308A7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6312" y="6208295"/>
            <a:ext cx="6007100" cy="365125"/>
          </a:xfrm>
        </p:spPr>
        <p:txBody>
          <a:bodyPr/>
          <a:lstStyle/>
          <a:p>
            <a:pPr algn="ctr"/>
            <a:r>
              <a:rPr lang="ru-RU" dirty="0"/>
              <a:t>Петрозаводск, 29 июня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7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Темы  Государственного задания </a:t>
            </a:r>
            <a:br>
              <a:rPr lang="ru-RU" sz="2400" dirty="0"/>
            </a:br>
            <a:r>
              <a:rPr lang="ru-RU" sz="2400" dirty="0"/>
              <a:t>№ 0166-20140013 и № 0166-20140012, грант  РГНФ № 14-02-00422</a:t>
            </a:r>
            <a:r>
              <a:rPr lang="ru-RU" dirty="0"/>
              <a:t>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79" y="2329303"/>
            <a:ext cx="1215517" cy="182588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10" y="3242245"/>
            <a:ext cx="1204838" cy="19235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15" y="3242244"/>
            <a:ext cx="1554264" cy="20254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21" y="2492477"/>
            <a:ext cx="1481006" cy="17624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79" y="4110427"/>
            <a:ext cx="1173431" cy="17807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39" y="4062635"/>
            <a:ext cx="1562407" cy="16101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39" y="2421853"/>
            <a:ext cx="1422949" cy="16407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38" y="4686089"/>
            <a:ext cx="1459941" cy="20353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3" y="3965090"/>
            <a:ext cx="1433655" cy="16307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88" y="3147593"/>
            <a:ext cx="1197777" cy="17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65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611" y="1034717"/>
            <a:ext cx="6508377" cy="878305"/>
          </a:xfrm>
        </p:spPr>
        <p:txBody>
          <a:bodyPr/>
          <a:lstStyle/>
          <a:p>
            <a:r>
              <a:rPr lang="ru-RU" b="1" dirty="0"/>
              <a:t>Благодарю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85801" y="2835444"/>
            <a:ext cx="6508377" cy="2085474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</a:pPr>
            <a:r>
              <a:rPr lang="ru-RU" sz="2400" dirty="0"/>
              <a:t>Кирдина-Чэндлер Светлана Георгиевна</a:t>
            </a:r>
          </a:p>
          <a:p>
            <a:pPr algn="r">
              <a:spcBef>
                <a:spcPts val="1200"/>
              </a:spcBef>
            </a:pPr>
            <a:r>
              <a:rPr lang="en-US" sz="2400" dirty="0">
                <a:solidFill>
                  <a:srgbClr val="3333FF"/>
                </a:solidFill>
              </a:rPr>
              <a:t>kirdina@bk.ru</a:t>
            </a:r>
          </a:p>
          <a:p>
            <a:pPr algn="r">
              <a:spcBef>
                <a:spcPts val="1200"/>
              </a:spcBef>
            </a:pPr>
            <a:r>
              <a:rPr lang="en-US" sz="2400" dirty="0">
                <a:solidFill>
                  <a:srgbClr val="3333FF"/>
                </a:solidFill>
              </a:rPr>
              <a:t>www.kirdina.ru</a:t>
            </a:r>
          </a:p>
          <a:p>
            <a:pPr algn="r">
              <a:spcBef>
                <a:spcPts val="1200"/>
              </a:spcBef>
            </a:pPr>
            <a:r>
              <a:rPr lang="en-US" sz="2400" dirty="0">
                <a:solidFill>
                  <a:srgbClr val="3333FF"/>
                </a:solidFill>
              </a:rPr>
              <a:t>www.</a:t>
            </a:r>
            <a:r>
              <a:rPr lang="ru-RU" sz="2400" dirty="0" err="1">
                <a:solidFill>
                  <a:srgbClr val="3333FF"/>
                </a:solidFill>
              </a:rPr>
              <a:t>кирдина.рф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C1B14-CDD1-4108-A01A-5D51FD9F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275" y="6356350"/>
            <a:ext cx="6007100" cy="365125"/>
          </a:xfrm>
        </p:spPr>
        <p:txBody>
          <a:bodyPr/>
          <a:lstStyle/>
          <a:p>
            <a:pPr algn="ctr"/>
            <a:r>
              <a:rPr lang="ru-RU" dirty="0"/>
              <a:t>Петрозаводск, 29 июня 2020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29389"/>
            <a:ext cx="6508377" cy="1143000"/>
          </a:xfrm>
        </p:spPr>
        <p:txBody>
          <a:bodyPr/>
          <a:lstStyle/>
          <a:p>
            <a:pPr eaLnBrk="1" hangingPunct="1"/>
            <a:r>
              <a:rPr lang="ru-RU" b="1" dirty="0"/>
              <a:t>Некоторые публикации по теме (на русском языке)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902363"/>
            <a:ext cx="8305801" cy="464032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i="1" dirty="0"/>
              <a:t>Кирдина-Чэндлер С.Г. </a:t>
            </a:r>
            <a:r>
              <a:rPr lang="ru-RU" dirty="0"/>
              <a:t>Западные и не-западные институциональные модели во времени и пространстве </a:t>
            </a:r>
            <a:r>
              <a:rPr lang="en-US" dirty="0"/>
              <a:t>//</a:t>
            </a:r>
            <a:r>
              <a:rPr lang="ru-RU" dirty="0"/>
              <a:t> Вопросы теоретической экономики. 2018. № 1. С. 73-88.</a:t>
            </a:r>
            <a:endParaRPr lang="ru-RU" i="1" dirty="0"/>
          </a:p>
          <a:p>
            <a:pPr eaLnBrk="1" hangingPunct="1">
              <a:spcBef>
                <a:spcPts val="600"/>
              </a:spcBef>
            </a:pPr>
            <a:r>
              <a:rPr lang="ru-RU" i="1" dirty="0"/>
              <a:t>Кирдина С.Г. </a:t>
            </a:r>
            <a:r>
              <a:rPr lang="ru-RU" dirty="0"/>
              <a:t>Институциональные матрицы и развитие России. </a:t>
            </a:r>
            <a:r>
              <a:rPr lang="ru-RU" dirty="0" err="1"/>
              <a:t>Изд-е</a:t>
            </a:r>
            <a:r>
              <a:rPr lang="ru-RU" dirty="0"/>
              <a:t> 3-е. 2014. </a:t>
            </a:r>
            <a:r>
              <a:rPr lang="en-US" dirty="0">
                <a:solidFill>
                  <a:srgbClr val="3333FF"/>
                </a:solidFill>
              </a:rPr>
              <a:t>http</a:t>
            </a:r>
            <a:r>
              <a:rPr lang="ru-RU" dirty="0">
                <a:solidFill>
                  <a:srgbClr val="3333FF"/>
                </a:solidFill>
              </a:rPr>
              <a:t>://</a:t>
            </a:r>
            <a:r>
              <a:rPr lang="en-US" dirty="0">
                <a:solidFill>
                  <a:srgbClr val="3333FF"/>
                </a:solidFill>
              </a:rPr>
              <a:t>www</a:t>
            </a:r>
            <a:r>
              <a:rPr lang="ru-RU" dirty="0">
                <a:solidFill>
                  <a:srgbClr val="3333FF"/>
                </a:solidFill>
              </a:rPr>
              <a:t>.</a:t>
            </a:r>
            <a:r>
              <a:rPr lang="en-US" dirty="0" err="1">
                <a:solidFill>
                  <a:srgbClr val="3333FF"/>
                </a:solidFill>
              </a:rPr>
              <a:t>kirdina</a:t>
            </a:r>
            <a:r>
              <a:rPr lang="ru-RU" dirty="0">
                <a:solidFill>
                  <a:srgbClr val="3333FF"/>
                </a:solidFill>
              </a:rPr>
              <a:t>.</a:t>
            </a:r>
            <a:r>
              <a:rPr lang="en-US" dirty="0" err="1">
                <a:solidFill>
                  <a:srgbClr val="3333FF"/>
                </a:solidFill>
              </a:rPr>
              <a:t>ru</a:t>
            </a:r>
            <a:r>
              <a:rPr lang="ru-RU" dirty="0">
                <a:solidFill>
                  <a:srgbClr val="3333FF"/>
                </a:solidFill>
              </a:rPr>
              <a:t>/</a:t>
            </a:r>
            <a:r>
              <a:rPr lang="en-US" dirty="0">
                <a:solidFill>
                  <a:srgbClr val="3333FF"/>
                </a:solidFill>
              </a:rPr>
              <a:t>book/content.shtml</a:t>
            </a:r>
            <a:endParaRPr lang="ru-RU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</a:pPr>
            <a:r>
              <a:rPr lang="ru-RU" i="1" dirty="0"/>
              <a:t>Кирдина С.Г., Кузнецова А.Н., Сенько О.В. </a:t>
            </a:r>
            <a:r>
              <a:rPr lang="ru-RU" dirty="0"/>
              <a:t>Климат и институциональные матрицы // СОЦИС. 2015. № 9. С. 3-13. </a:t>
            </a:r>
          </a:p>
          <a:p>
            <a:pPr>
              <a:spcBef>
                <a:spcPts val="600"/>
              </a:spcBef>
            </a:pPr>
            <a:r>
              <a:rPr lang="ru-RU" i="1" dirty="0">
                <a:solidFill>
                  <a:schemeClr val="tx1"/>
                </a:solidFill>
              </a:rPr>
              <a:t>Кирилюк И.Л., Волынский А.И., Круглова М.С., Кузнецова А.В., Рубинштейн А.А., Сенько О.В.  </a:t>
            </a:r>
            <a:r>
              <a:rPr lang="ru-RU" dirty="0">
                <a:solidFill>
                  <a:schemeClr val="tx1"/>
                </a:solidFill>
              </a:rPr>
              <a:t>Эмпирическая проверка теории институциональных матриц методами интеллектуального анализа  данных // Компьютерные исследования и моделирование. 2015. Т. 7. № 4. С. 923–939.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1292E2D-EEE8-4331-8472-93501BB3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8362" y="6317212"/>
            <a:ext cx="6007100" cy="365125"/>
          </a:xfrm>
        </p:spPr>
        <p:txBody>
          <a:bodyPr/>
          <a:lstStyle/>
          <a:p>
            <a:r>
              <a:rPr lang="ru-RU" dirty="0"/>
              <a:t>Петрозаводск, 29 июня 2020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География и общество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7156175" cy="3916363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Известные традиции объяснения социально-экономического развития влиянием таких факторов, как  климат, особенности территории и т.п., идут еще от древнегреческих философов  - Демокрита, Гиппократа, Плиния и др. </a:t>
            </a:r>
          </a:p>
          <a:p>
            <a:r>
              <a:rPr lang="ru-RU" sz="2200" dirty="0"/>
              <a:t>Они нашли продолжение в трудах Шарля-Луи де Монтескье и далее. Хорошие современные обзоры см. на русском языке:  Миронов Б.Н. 2014. «Кто виноват: природа или институты. Географический фактор в истории России»; на  английском языке:  </a:t>
            </a:r>
            <a:r>
              <a:rPr lang="en-US" sz="2200" dirty="0"/>
              <a:t>Lorenz</a:t>
            </a:r>
            <a:r>
              <a:rPr lang="ru-RU" sz="2200" dirty="0"/>
              <a:t> </a:t>
            </a:r>
            <a:r>
              <a:rPr lang="en-US" sz="2200" dirty="0"/>
              <a:t>A</a:t>
            </a:r>
            <a:r>
              <a:rPr lang="ru-RU" sz="2200" dirty="0"/>
              <a:t>, </a:t>
            </a:r>
            <a:r>
              <a:rPr lang="en-US" sz="2200" dirty="0"/>
              <a:t>Hemmer H.-R.,</a:t>
            </a:r>
            <a:r>
              <a:rPr lang="ru-RU" sz="2200" dirty="0"/>
              <a:t> </a:t>
            </a:r>
            <a:r>
              <a:rPr lang="en-US" sz="2200" dirty="0" err="1"/>
              <a:t>Ahlfeld</a:t>
            </a:r>
            <a:r>
              <a:rPr lang="en-US" sz="2200" dirty="0"/>
              <a:t> S</a:t>
            </a:r>
            <a:r>
              <a:rPr lang="ru-RU" sz="2200" dirty="0"/>
              <a:t>.   2005. </a:t>
            </a:r>
            <a:r>
              <a:rPr lang="en-US" sz="2200" dirty="0"/>
              <a:t>«The Economic Growth Debate – Geography Versus Institutions: Is There Anything Really New?</a:t>
            </a:r>
            <a:r>
              <a:rPr lang="ru-RU" sz="2200" dirty="0"/>
              <a:t>»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1241" y="6278563"/>
            <a:ext cx="6007100" cy="365125"/>
          </a:xfrm>
        </p:spPr>
        <p:txBody>
          <a:bodyPr/>
          <a:lstStyle/>
          <a:p>
            <a:pPr algn="ctr"/>
            <a:r>
              <a:rPr lang="ru-RU" dirty="0"/>
              <a:t>Петрозаводск, 29 июня 2020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61016"/>
            <a:ext cx="6508377" cy="1143000"/>
          </a:xfrm>
        </p:spPr>
        <p:txBody>
          <a:bodyPr/>
          <a:lstStyle/>
          <a:p>
            <a:pPr algn="ctr"/>
            <a:r>
              <a:rPr lang="ru-RU" sz="2800" b="1" dirty="0"/>
              <a:t>«Географическая гипотеза» в дискуссиях </a:t>
            </a:r>
            <a:r>
              <a:rPr lang="ru-RU" sz="2800" b="1" dirty="0" err="1"/>
              <a:t>институционалистов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30870" y="6356350"/>
            <a:ext cx="6007100" cy="365125"/>
          </a:xfrm>
        </p:spPr>
        <p:txBody>
          <a:bodyPr/>
          <a:lstStyle/>
          <a:p>
            <a:pPr algn="ctr"/>
            <a:r>
              <a:rPr lang="ru-RU" dirty="0"/>
              <a:t>Петрозаводск, 29 июня 2020</a:t>
            </a:r>
            <a:endParaRPr lang="en-US" dirty="0"/>
          </a:p>
        </p:txBody>
      </p:sp>
      <p:pic>
        <p:nvPicPr>
          <p:cNvPr id="9" name="Содержимое 8" descr="dani-rodrik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4303" y="2209801"/>
            <a:ext cx="3322074" cy="2214716"/>
          </a:xfrm>
        </p:spPr>
      </p:pic>
      <p:pic>
        <p:nvPicPr>
          <p:cNvPr id="10" name="Рисунок 9" descr="jeffrey_sachs_rtr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4420" y="2209801"/>
            <a:ext cx="3322074" cy="22147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304" y="4602024"/>
            <a:ext cx="3322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«Institutions Rule: </a:t>
            </a:r>
            <a:r>
              <a:rPr lang="en-US" b="1" dirty="0"/>
              <a:t>The Primacy of Institutions over Geography </a:t>
            </a:r>
            <a:endParaRPr lang="ru-RU" b="1" dirty="0"/>
          </a:p>
          <a:p>
            <a:r>
              <a:rPr lang="en-US" b="1" dirty="0"/>
              <a:t>and Integration in Economic Development» </a:t>
            </a:r>
            <a:r>
              <a:rPr lang="en-US" dirty="0"/>
              <a:t>(</a:t>
            </a:r>
            <a:r>
              <a:rPr lang="en-US" dirty="0" err="1"/>
              <a:t>Rodrik</a:t>
            </a:r>
            <a:r>
              <a:rPr lang="ru-RU" dirty="0"/>
              <a:t> </a:t>
            </a:r>
            <a:r>
              <a:rPr lang="en-US" dirty="0"/>
              <a:t>at al., 2002)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34420" y="4754880"/>
            <a:ext cx="3322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en-US" b="1" dirty="0">
                <a:solidFill>
                  <a:srgbClr val="FF0000"/>
                </a:solidFill>
              </a:rPr>
              <a:t>Institutions Don</a:t>
            </a:r>
            <a:r>
              <a:rPr lang="ru-RU" b="1" dirty="0">
                <a:solidFill>
                  <a:srgbClr val="FF0000"/>
                </a:solidFill>
              </a:rPr>
              <a:t>’</a:t>
            </a:r>
            <a:r>
              <a:rPr lang="en-US" b="1" dirty="0">
                <a:solidFill>
                  <a:srgbClr val="FF0000"/>
                </a:solidFill>
              </a:rPr>
              <a:t>t Rule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en-US" b="1" dirty="0"/>
              <a:t>Direct Effects of Geography on Per Capita Income</a:t>
            </a:r>
            <a:r>
              <a:rPr lang="ru-RU" b="1" dirty="0"/>
              <a:t>» </a:t>
            </a:r>
            <a:r>
              <a:rPr lang="ru-RU" dirty="0"/>
              <a:t>(</a:t>
            </a:r>
            <a:r>
              <a:rPr lang="en-US" dirty="0"/>
              <a:t>Sachs</a:t>
            </a:r>
            <a:r>
              <a:rPr lang="ru-RU" dirty="0"/>
              <a:t>,  2003)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Методологические проблемы проверки </a:t>
            </a:r>
            <a:br>
              <a:rPr lang="ru-RU" sz="3200" b="1" dirty="0"/>
            </a:br>
            <a:r>
              <a:rPr lang="ru-RU" sz="3200" b="1" dirty="0"/>
              <a:t>«географической гипотезы»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001001" cy="3916363"/>
          </a:xfrm>
        </p:spPr>
        <p:txBody>
          <a:bodyPr>
            <a:normAutofit/>
          </a:bodyPr>
          <a:lstStyle/>
          <a:p>
            <a:r>
              <a:rPr lang="ru-RU" sz="2100" dirty="0"/>
              <a:t>Неясны направление влияния  показателей географии,  уровня социально-экономического развития и  собственно институтов - что на что влияет (</a:t>
            </a:r>
            <a:r>
              <a:rPr lang="en-US" sz="2100" dirty="0" err="1"/>
              <a:t>Rodr</a:t>
            </a:r>
            <a:r>
              <a:rPr lang="ru-RU" sz="2100" dirty="0" err="1"/>
              <a:t>í</a:t>
            </a:r>
            <a:r>
              <a:rPr lang="en-US" sz="2100" dirty="0" err="1"/>
              <a:t>guez</a:t>
            </a:r>
            <a:r>
              <a:rPr lang="ru-RU" sz="2100" dirty="0"/>
              <a:t>-</a:t>
            </a:r>
            <a:r>
              <a:rPr lang="en-US" sz="2100" dirty="0"/>
              <a:t>Pose</a:t>
            </a:r>
            <a:r>
              <a:rPr lang="ru-RU" sz="2100" dirty="0"/>
              <a:t>, 2013).</a:t>
            </a:r>
          </a:p>
          <a:p>
            <a:r>
              <a:rPr lang="ru-RU" sz="2100" dirty="0"/>
              <a:t>Институты  образуют, как правило, целостную систему, а для анализа  «выдергиваются» лишь отдельные из  них.   </a:t>
            </a:r>
          </a:p>
          <a:p>
            <a:r>
              <a:rPr lang="ru-RU" sz="2100" dirty="0"/>
              <a:t>Уровень развития  институтов определяется на основе  обобщенных экспертных оценок, которые не в равной мере применимы к рассматриваемым странам (Баранов и др., 2015). 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15477" y="6378001"/>
            <a:ext cx="6007100" cy="365125"/>
          </a:xfrm>
        </p:spPr>
        <p:txBody>
          <a:bodyPr/>
          <a:lstStyle/>
          <a:p>
            <a:pPr algn="ctr"/>
            <a:r>
              <a:rPr lang="ru-RU" dirty="0"/>
              <a:t>Петрозаводск, 29 июня 2020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72" y="346076"/>
            <a:ext cx="8229600" cy="97762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Постановка                                                нашего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442"/>
            <a:ext cx="8229600" cy="4049952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Статистически проверить гипотезу о роли географических факторов в формировании типов институциональных структур  на территории различных государств.</a:t>
            </a:r>
          </a:p>
          <a:p>
            <a:r>
              <a:rPr lang="ru-RU" sz="2400" dirty="0"/>
              <a:t> Провести междисциплинарное исследование на стыке географии (физической, экономической и политической), экономической истории, макро-социологии и вычислительной математики.</a:t>
            </a:r>
          </a:p>
          <a:p>
            <a:r>
              <a:rPr lang="ru-RU" sz="2400" dirty="0"/>
              <a:t>Опора на теорию институциональных Х-</a:t>
            </a:r>
            <a:r>
              <a:rPr lang="en-US" sz="2400" dirty="0"/>
              <a:t>Y</a:t>
            </a:r>
            <a:r>
              <a:rPr lang="ru-RU" sz="2400" dirty="0"/>
              <a:t>-матриц (Кирдина, 2000, 2014….)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BCEFE4-2CEA-4656-B84B-E5E2A95F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Петрозаводск, 29 июня 2020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606" y="346076"/>
            <a:ext cx="8341874" cy="977628"/>
          </a:xfrm>
        </p:spPr>
        <p:txBody>
          <a:bodyPr>
            <a:normAutofit/>
          </a:bodyPr>
          <a:lstStyle/>
          <a:p>
            <a:r>
              <a:rPr lang="ru-RU" sz="3200" b="1" dirty="0"/>
              <a:t>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7084" y="1562400"/>
            <a:ext cx="8135396" cy="51863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Институты – это </a:t>
            </a:r>
            <a:r>
              <a:rPr lang="ru-RU" sz="2400" dirty="0">
                <a:solidFill>
                  <a:schemeClr val="tx1"/>
                </a:solidFill>
              </a:rPr>
              <a:t>формальные и                   неформальные правила. структурирующие человеческое поведение в различных сферах общества (</a:t>
            </a:r>
            <a:r>
              <a:rPr lang="ru-RU" sz="2400" i="1" dirty="0" err="1">
                <a:solidFill>
                  <a:schemeClr val="tx1"/>
                </a:solidFill>
              </a:rPr>
              <a:t>Д.Норт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pPr marL="0" indent="252000">
              <a:lnSpc>
                <a:spcPct val="110000"/>
              </a:lnSpc>
              <a:spcBef>
                <a:spcPts val="1200"/>
              </a:spcBef>
            </a:pPr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Базовые институты – исторически устойчивые социальные отношения, складывающиеся в ходе взаимодействия социальных групп, позволяющие им совместно  выживать и развиваться в данных условиях</a:t>
            </a:r>
          </a:p>
          <a:p>
            <a:pPr lvl="0">
              <a:buClr>
                <a:srgbClr val="53548A"/>
              </a:buClr>
            </a:pPr>
            <a:r>
              <a:rPr lang="ru-RU" sz="2400" dirty="0">
                <a:solidFill>
                  <a:schemeClr val="tx1"/>
                </a:solidFill>
                <a:ea typeface="+mj-ea"/>
                <a:cs typeface="+mj-cs"/>
              </a:rPr>
              <a:t>Институциональная матрица – </a:t>
            </a:r>
            <a:r>
              <a:rPr lang="ru-RU" sz="2400" dirty="0">
                <a:solidFill>
                  <a:schemeClr val="tx1"/>
                </a:solidFill>
              </a:rPr>
              <a:t>система базовых экономических, политических и идеологических институтов в обществе.</a:t>
            </a:r>
            <a:endParaRPr lang="ru-RU" sz="24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EFB73C-DB27-428C-A4B4-533935CB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6325" y="6383623"/>
            <a:ext cx="6007100" cy="365125"/>
          </a:xfrm>
        </p:spPr>
        <p:txBody>
          <a:bodyPr/>
          <a:lstStyle/>
          <a:p>
            <a:pPr algn="ctr"/>
            <a:r>
              <a:rPr lang="ru-RU" dirty="0"/>
              <a:t>Петрозаводск, 29 июня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75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>
            <a:spLocks/>
          </p:cNvSpPr>
          <p:nvPr/>
        </p:nvSpPr>
        <p:spPr>
          <a:xfrm rot="10800000">
            <a:off x="1187450" y="1484313"/>
            <a:ext cx="3024188" cy="2703512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76825" y="1412875"/>
            <a:ext cx="2879725" cy="2703513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5661025"/>
            <a:ext cx="5404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Базовые институты </a:t>
            </a:r>
            <a:r>
              <a:rPr lang="en-US" sz="2400" b="1" dirty="0"/>
              <a:t>X- </a:t>
            </a:r>
            <a:r>
              <a:rPr lang="ru-RU" sz="2400" b="1" dirty="0"/>
              <a:t>и </a:t>
            </a:r>
            <a:r>
              <a:rPr lang="en-US" sz="2400" b="1" dirty="0"/>
              <a:t>Y</a:t>
            </a:r>
            <a:r>
              <a:rPr lang="ru-RU" sz="2400" b="1" dirty="0"/>
              <a:t>-матриц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4729" y="913997"/>
            <a:ext cx="362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/>
              <a:t>Редистрибутивная</a:t>
            </a:r>
            <a:r>
              <a:rPr lang="ru-RU" b="1" dirty="0"/>
              <a:t> экономика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3751490">
            <a:off x="-133790" y="2714112"/>
            <a:ext cx="3400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Унитарно-централизованное </a:t>
            </a:r>
          </a:p>
          <a:p>
            <a:r>
              <a:rPr lang="ru-RU" b="1" dirty="0"/>
              <a:t>политическое устройство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3721755">
            <a:off x="2049806" y="2596168"/>
            <a:ext cx="3589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Коммунитарная</a:t>
            </a:r>
            <a:r>
              <a:rPr lang="ru-RU" b="1" dirty="0"/>
              <a:t> идеология </a:t>
            </a:r>
          </a:p>
          <a:p>
            <a:pPr algn="ctr"/>
            <a:r>
              <a:rPr lang="ru-RU" b="1" dirty="0"/>
              <a:t>(Мы над Я)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59363" y="4271963"/>
            <a:ext cx="303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Рыночная экономика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3731804">
            <a:off x="3576470" y="2363176"/>
            <a:ext cx="3579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Федеративное политическое </a:t>
            </a:r>
          </a:p>
          <a:p>
            <a:pPr algn="ctr"/>
            <a:r>
              <a:rPr lang="ru-RU" b="1" dirty="0"/>
              <a:t>устройство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3640666">
            <a:off x="5799496" y="2441466"/>
            <a:ext cx="38387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Индивидуалистская идеология </a:t>
            </a:r>
          </a:p>
          <a:p>
            <a:pPr algn="ctr"/>
            <a:r>
              <a:rPr lang="ru-RU" b="1" dirty="0"/>
              <a:t>(Я над Мы)</a:t>
            </a:r>
          </a:p>
        </p:txBody>
      </p:sp>
      <p:sp>
        <p:nvSpPr>
          <p:cNvPr id="20491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12728-D7CC-4402-9C82-3A2D3B07E2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split orient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0543" y="1707232"/>
            <a:ext cx="7543800" cy="1492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В обществе одна институциональная матрица </a:t>
            </a:r>
            <a:r>
              <a:rPr lang="ru-RU" b="1" dirty="0"/>
              <a:t>доминирует</a:t>
            </a:r>
            <a:r>
              <a:rPr lang="ru-RU" dirty="0"/>
              <a:t>, другая является </a:t>
            </a:r>
            <a:r>
              <a:rPr lang="ru-RU" b="1" dirty="0"/>
              <a:t>комплементарной</a:t>
            </a:r>
            <a:r>
              <a:rPr lang="ru-RU" dirty="0"/>
              <a:t>.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42988" y="1628775"/>
            <a:ext cx="7921625" cy="863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900" dirty="0"/>
              <a:t>   </a:t>
            </a:r>
          </a:p>
        </p:txBody>
      </p:sp>
      <p:sp>
        <p:nvSpPr>
          <p:cNvPr id="21509" name="Номер слайда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3AD2C-832E-4E42-BF54-6D2D4BDF95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63637" y="2335635"/>
            <a:ext cx="7273925" cy="3673475"/>
            <a:chOff x="1111" y="1389"/>
            <a:chExt cx="3888" cy="2088"/>
          </a:xfrm>
        </p:grpSpPr>
        <p:sp>
          <p:nvSpPr>
            <p:cNvPr id="1946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11" y="1389"/>
              <a:ext cx="3888" cy="2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 rot="10800000">
              <a:off x="1183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615" y="3045"/>
              <a:ext cx="3125" cy="36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9" name="AutoShape 10"/>
            <p:cNvSpPr>
              <a:spLocks noChangeArrowheads="1"/>
            </p:cNvSpPr>
            <p:nvPr/>
          </p:nvSpPr>
          <p:spPr bwMode="auto">
            <a:xfrm>
              <a:off x="1615" y="153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1903" y="2253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1" name="AutoShape 12"/>
            <p:cNvSpPr>
              <a:spLocks noChangeArrowheads="1"/>
            </p:cNvSpPr>
            <p:nvPr/>
          </p:nvSpPr>
          <p:spPr bwMode="auto">
            <a:xfrm>
              <a:off x="3127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2" name="AutoShape 13"/>
            <p:cNvSpPr>
              <a:spLocks noChangeArrowheads="1"/>
            </p:cNvSpPr>
            <p:nvPr/>
          </p:nvSpPr>
          <p:spPr bwMode="auto">
            <a:xfrm rot="10800000">
              <a:off x="3559" y="225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3" name="Rectangle 14"/>
            <p:cNvSpPr>
              <a:spLocks noChangeArrowheads="1"/>
            </p:cNvSpPr>
            <p:nvPr/>
          </p:nvSpPr>
          <p:spPr bwMode="auto">
            <a:xfrm>
              <a:off x="3847" y="1821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9465" name="Прямоугольник 14"/>
          <p:cNvSpPr>
            <a:spLocks noChangeArrowheads="1"/>
          </p:cNvSpPr>
          <p:nvPr/>
        </p:nvSpPr>
        <p:spPr bwMode="auto">
          <a:xfrm>
            <a:off x="735013" y="5392695"/>
            <a:ext cx="82296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         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Россия, Китай, Индия,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Европа и западные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        многие страны Азии,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страны за ее пределами: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Латинской Америки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         США, Канада, Австралия,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Новая Зеландия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Плаз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Плаза.thmx</Template>
  <TotalTime>3118</TotalTime>
  <Words>2663</Words>
  <Application>Microsoft Office PowerPoint</Application>
  <PresentationFormat>Экран (4:3)</PresentationFormat>
  <Paragraphs>356</Paragraphs>
  <Slides>21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Comic Sans MS</vt:lpstr>
      <vt:lpstr>Georgia</vt:lpstr>
      <vt:lpstr>Monotype Corsiva</vt:lpstr>
      <vt:lpstr>Times New Roman</vt:lpstr>
      <vt:lpstr>Verdana</vt:lpstr>
      <vt:lpstr>Wingdings</vt:lpstr>
      <vt:lpstr>Wingdings 2</vt:lpstr>
      <vt:lpstr>Плаза</vt:lpstr>
      <vt:lpstr>Презентация PowerPoint</vt:lpstr>
      <vt:lpstr>Темы  Государственного задания  № 0166-20140013 и № 0166-20140012, грант  РГНФ № 14-02-00422 </vt:lpstr>
      <vt:lpstr>География и общество </vt:lpstr>
      <vt:lpstr>«Географическая гипотеза» в дискуссиях институционалистов</vt:lpstr>
      <vt:lpstr>Методологические проблемы проверки  «географической гипотезы»</vt:lpstr>
      <vt:lpstr>Постановка                                                нашего исследования</vt:lpstr>
      <vt:lpstr>Определения</vt:lpstr>
      <vt:lpstr>Презентация PowerPoint</vt:lpstr>
      <vt:lpstr>В обществе одна институциональная матрица доминирует, другая является комплементарной.</vt:lpstr>
      <vt:lpstr>Гипотезы исследования</vt:lpstr>
      <vt:lpstr>Данные (к 2015 г.)</vt:lpstr>
      <vt:lpstr>Методы</vt:lpstr>
      <vt:lpstr>Презентация PowerPoint</vt:lpstr>
      <vt:lpstr>Типология стран</vt:lpstr>
      <vt:lpstr>Интерпретация результатов</vt:lpstr>
      <vt:lpstr>Эмпирический результат</vt:lpstr>
      <vt:lpstr>Причины различий, или почему климат важен </vt:lpstr>
      <vt:lpstr>Климат в России (X) и Канаде (Y)</vt:lpstr>
      <vt:lpstr>Выводы</vt:lpstr>
      <vt:lpstr>Благодарю за внимание!</vt:lpstr>
      <vt:lpstr>Некоторые публикации по теме (на русском языке)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Кирдина;АВ</dc:creator>
  <cp:lastModifiedBy>Svetlana Kirdina</cp:lastModifiedBy>
  <cp:revision>173</cp:revision>
  <dcterms:created xsi:type="dcterms:W3CDTF">2016-04-04T15:28:03Z</dcterms:created>
  <dcterms:modified xsi:type="dcterms:W3CDTF">2020-06-27T17:17:58Z</dcterms:modified>
</cp:coreProperties>
</file>