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9" r:id="rId2"/>
    <p:sldId id="316" r:id="rId3"/>
    <p:sldId id="319" r:id="rId4"/>
    <p:sldId id="322" r:id="rId5"/>
    <p:sldId id="317" r:id="rId6"/>
    <p:sldId id="320" r:id="rId7"/>
    <p:sldId id="318" r:id="rId8"/>
    <p:sldId id="321" r:id="rId9"/>
    <p:sldId id="324" r:id="rId10"/>
    <p:sldId id="293" r:id="rId11"/>
    <p:sldId id="292" r:id="rId12"/>
    <p:sldId id="327" r:id="rId13"/>
    <p:sldId id="303" r:id="rId14"/>
    <p:sldId id="304" r:id="rId15"/>
    <p:sldId id="329" r:id="rId16"/>
    <p:sldId id="306" r:id="rId17"/>
    <p:sldId id="307" r:id="rId18"/>
    <p:sldId id="308" r:id="rId19"/>
    <p:sldId id="309" r:id="rId20"/>
    <p:sldId id="310" r:id="rId21"/>
    <p:sldId id="332" r:id="rId22"/>
    <p:sldId id="334" r:id="rId23"/>
    <p:sldId id="331" r:id="rId24"/>
    <p:sldId id="328" r:id="rId2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CC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8" autoAdjust="0"/>
    <p:restoredTop sz="75417" autoAdjust="0"/>
  </p:normalViewPr>
  <p:slideViewPr>
    <p:cSldViewPr>
      <p:cViewPr>
        <p:scale>
          <a:sx n="90" d="100"/>
          <a:sy n="90" d="100"/>
        </p:scale>
        <p:origin x="-557" y="19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I:\&#1043;&#1088;&#1072;&#1092;&#1080;&#1082;%20X%20Y%20%20&#1074;%20&#1084;&#1080;&#1088;&#1086;&#1074;&#1086;&#1084;%20&#1042;&#1042;&#1055;.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style val="6"/>
  <c:clrMapOvr bg1="lt1" tx1="dk1" bg2="lt2" tx2="dk2" accent1="accent1" accent2="accent2" accent3="accent3" accent4="accent4" accent5="accent5" accent6="accent6" hlink="hlink" folHlink="folHlink"/>
  <c:chart>
    <c:plotArea>
      <c:layout>
        <c:manualLayout>
          <c:layoutTarget val="inner"/>
          <c:xMode val="edge"/>
          <c:yMode val="edge"/>
          <c:x val="0.105150214117972"/>
          <c:y val="0.13230580220025687"/>
          <c:w val="0.73159921821826579"/>
          <c:h val="0.74510084265783016"/>
        </c:manualLayout>
      </c:layout>
      <c:lineChart>
        <c:grouping val="standard"/>
        <c:ser>
          <c:idx val="0"/>
          <c:order val="0"/>
          <c:tx>
            <c:v>X-GDP</c:v>
          </c:tx>
          <c:marker>
            <c:symbol val="none"/>
          </c:marker>
          <c:cat>
            <c:numRef>
              <c:f>Лист1!$AL$8:$AL$196</c:f>
              <c:numCache>
                <c:formatCode>General</c:formatCode>
                <c:ptCount val="189"/>
                <c:pt idx="0">
                  <c:v>1820</c:v>
                </c:pt>
                <c:pt idx="30">
                  <c:v>1850</c:v>
                </c:pt>
                <c:pt idx="50">
                  <c:v>1870</c:v>
                </c:pt>
                <c:pt idx="90">
                  <c:v>1910</c:v>
                </c:pt>
                <c:pt idx="110">
                  <c:v>1930</c:v>
                </c:pt>
                <c:pt idx="130">
                  <c:v>1950</c:v>
                </c:pt>
                <c:pt idx="150">
                  <c:v>1970</c:v>
                </c:pt>
                <c:pt idx="170">
                  <c:v>1990</c:v>
                </c:pt>
                <c:pt idx="188">
                  <c:v>2008</c:v>
                </c:pt>
              </c:numCache>
            </c:numRef>
          </c:cat>
          <c:val>
            <c:numRef>
              <c:f>Лист1!$AJ$8:$AJ$199</c:f>
              <c:numCache>
                <c:formatCode>0.00</c:formatCode>
                <c:ptCount val="192"/>
                <c:pt idx="0">
                  <c:v>0.57872380432178283</c:v>
                </c:pt>
                <c:pt idx="1">
                  <c:v>0.57298008462047689</c:v>
                </c:pt>
                <c:pt idx="2">
                  <c:v>0.56737100891548164</c:v>
                </c:pt>
                <c:pt idx="3">
                  <c:v>0.56189189757964009</c:v>
                </c:pt>
                <c:pt idx="4">
                  <c:v>0.55653828535960159</c:v>
                </c:pt>
                <c:pt idx="5">
                  <c:v>0.551305909239308</c:v>
                </c:pt>
                <c:pt idx="6">
                  <c:v>0.5461906971186189</c:v>
                </c:pt>
                <c:pt idx="7">
                  <c:v>0.54118875724413162</c:v>
                </c:pt>
                <c:pt idx="8">
                  <c:v>0.53629636833446159</c:v>
                </c:pt>
                <c:pt idx="9">
                  <c:v>0.53150997034725556</c:v>
                </c:pt>
                <c:pt idx="10">
                  <c:v>0.526826155839896</c:v>
                </c:pt>
                <c:pt idx="11">
                  <c:v>0.52224166187978305</c:v>
                </c:pt>
                <c:pt idx="12">
                  <c:v>0.51775336246385661</c:v>
                </c:pt>
                <c:pt idx="13">
                  <c:v>0.51335826141032259</c:v>
                </c:pt>
                <c:pt idx="14">
                  <c:v>0.5090534856886515</c:v>
                </c:pt>
                <c:pt idx="15">
                  <c:v>0.50483627915661156</c:v>
                </c:pt>
                <c:pt idx="16">
                  <c:v>0.50070399667566701</c:v>
                </c:pt>
                <c:pt idx="17">
                  <c:v>0.49665409857834408</c:v>
                </c:pt>
                <c:pt idx="18">
                  <c:v>0.49268414546323502</c:v>
                </c:pt>
                <c:pt idx="19">
                  <c:v>0.48879179329522532</c:v>
                </c:pt>
                <c:pt idx="20">
                  <c:v>0.48497478879027744</c:v>
                </c:pt>
                <c:pt idx="21">
                  <c:v>0.48123096506564744</c:v>
                </c:pt>
                <c:pt idx="22">
                  <c:v>0.47755823753794724</c:v>
                </c:pt>
                <c:pt idx="23">
                  <c:v>0.47395460005267104</c:v>
                </c:pt>
                <c:pt idx="24">
                  <c:v>0.47041812123011395</c:v>
                </c:pt>
                <c:pt idx="25">
                  <c:v>0.46694694101372602</c:v>
                </c:pt>
                <c:pt idx="26">
                  <c:v>0.46353926740789508</c:v>
                </c:pt>
                <c:pt idx="27">
                  <c:v>0.46019337339315408</c:v>
                </c:pt>
                <c:pt idx="28">
                  <c:v>0.45690759400767572</c:v>
                </c:pt>
                <c:pt idx="29">
                  <c:v>0.45368032358465404</c:v>
                </c:pt>
                <c:pt idx="30">
                  <c:v>0.45051001313597938</c:v>
                </c:pt>
                <c:pt idx="31">
                  <c:v>0.4473951678732388</c:v>
                </c:pt>
                <c:pt idx="32">
                  <c:v>0.44433434485766238</c:v>
                </c:pt>
                <c:pt idx="33">
                  <c:v>0.44132615077133375</c:v>
                </c:pt>
                <c:pt idx="34">
                  <c:v>0.43836923980238512</c:v>
                </c:pt>
                <c:pt idx="35">
                  <c:v>0.43546231163739124</c:v>
                </c:pt>
                <c:pt idx="36">
                  <c:v>0.43260410955478112</c:v>
                </c:pt>
                <c:pt idx="37">
                  <c:v>0.42979341861328579</c:v>
                </c:pt>
                <c:pt idx="38">
                  <c:v>0.42702906393000289</c:v>
                </c:pt>
                <c:pt idx="39">
                  <c:v>0.4243099090428899</c:v>
                </c:pt>
                <c:pt idx="40">
                  <c:v>0.42163485435298531</c:v>
                </c:pt>
                <c:pt idx="41">
                  <c:v>0.41900283564178631</c:v>
                </c:pt>
                <c:pt idx="42">
                  <c:v>0.41641282265959095</c:v>
                </c:pt>
                <c:pt idx="43">
                  <c:v>0.41386381778092124</c:v>
                </c:pt>
                <c:pt idx="44">
                  <c:v>0.41135485472331401</c:v>
                </c:pt>
                <c:pt idx="45">
                  <c:v>0.40888499732601197</c:v>
                </c:pt>
                <c:pt idx="46">
                  <c:v>0.40645333838528502</c:v>
                </c:pt>
                <c:pt idx="47">
                  <c:v>0.40405899854346738</c:v>
                </c:pt>
                <c:pt idx="48">
                  <c:v>0.40170112522864332</c:v>
                </c:pt>
                <c:pt idx="49">
                  <c:v>0.39937889164250018</c:v>
                </c:pt>
                <c:pt idx="50">
                  <c:v>0.39709155840631011</c:v>
                </c:pt>
                <c:pt idx="51">
                  <c:v>0.39193451311484717</c:v>
                </c:pt>
                <c:pt idx="52">
                  <c:v>0.38703143905446924</c:v>
                </c:pt>
                <c:pt idx="53">
                  <c:v>0.38236402594634544</c:v>
                </c:pt>
                <c:pt idx="54">
                  <c:v>0.37791568233249589</c:v>
                </c:pt>
                <c:pt idx="55">
                  <c:v>0.37367133851419299</c:v>
                </c:pt>
                <c:pt idx="56">
                  <c:v>0.3696172759942199</c:v>
                </c:pt>
                <c:pt idx="57">
                  <c:v>0.36574097935531424</c:v>
                </c:pt>
                <c:pt idx="58">
                  <c:v>0.36203100720556408</c:v>
                </c:pt>
                <c:pt idx="59">
                  <c:v>0.35847687938727085</c:v>
                </c:pt>
                <c:pt idx="60">
                  <c:v>0.3550689781074079</c:v>
                </c:pt>
                <c:pt idx="61">
                  <c:v>0.35179846102547024</c:v>
                </c:pt>
                <c:pt idx="62">
                  <c:v>0.34865718464474638</c:v>
                </c:pt>
                <c:pt idx="63">
                  <c:v>0.34563763660966157</c:v>
                </c:pt>
                <c:pt idx="64">
                  <c:v>0.34273287572422034</c:v>
                </c:pt>
                <c:pt idx="65">
                  <c:v>0.33993647868336524</c:v>
                </c:pt>
                <c:pt idx="66">
                  <c:v>0.33724249265686224</c:v>
                </c:pt>
                <c:pt idx="67">
                  <c:v>0.33464539298895996</c:v>
                </c:pt>
                <c:pt idx="68">
                  <c:v>0.33214004538131431</c:v>
                </c:pt>
                <c:pt idx="69">
                  <c:v>0.32972167201442704</c:v>
                </c:pt>
                <c:pt idx="70">
                  <c:v>0.3273858211371809</c:v>
                </c:pt>
                <c:pt idx="71">
                  <c:v>0.32512833971729216</c:v>
                </c:pt>
                <c:pt idx="72">
                  <c:v>0.32294534879911602</c:v>
                </c:pt>
                <c:pt idx="73">
                  <c:v>0.32083322126123531</c:v>
                </c:pt>
                <c:pt idx="74">
                  <c:v>0.3187885617055099</c:v>
                </c:pt>
                <c:pt idx="75">
                  <c:v>0.3168081882430579</c:v>
                </c:pt>
                <c:pt idx="76">
                  <c:v>0.31488911597166991</c:v>
                </c:pt>
                <c:pt idx="77">
                  <c:v>0.31302854196414326</c:v>
                </c:pt>
                <c:pt idx="78">
                  <c:v>0.31122383160880324</c:v>
                </c:pt>
                <c:pt idx="79">
                  <c:v>0.30947250616221089</c:v>
                </c:pt>
                <c:pt idx="80">
                  <c:v>0.30777223771014489</c:v>
                </c:pt>
                <c:pt idx="81">
                  <c:v>0.30503183951780438</c:v>
                </c:pt>
                <c:pt idx="82">
                  <c:v>0.30244508754188831</c:v>
                </c:pt>
                <c:pt idx="83">
                  <c:v>0.29999941239719102</c:v>
                </c:pt>
                <c:pt idx="84">
                  <c:v>0.29768357932798389</c:v>
                </c:pt>
                <c:pt idx="85">
                  <c:v>0.29548751564832132</c:v>
                </c:pt>
                <c:pt idx="86">
                  <c:v>0.29340216428067589</c:v>
                </c:pt>
                <c:pt idx="87">
                  <c:v>0.29141935890093901</c:v>
                </c:pt>
                <c:pt idx="88">
                  <c:v>0.28953171706055608</c:v>
                </c:pt>
                <c:pt idx="89">
                  <c:v>0.28773254833654799</c:v>
                </c:pt>
                <c:pt idx="90">
                  <c:v>0.28601577510079595</c:v>
                </c:pt>
                <c:pt idx="91">
                  <c:v>0.2843758639310669</c:v>
                </c:pt>
                <c:pt idx="92">
                  <c:v>0.28280776603278324</c:v>
                </c:pt>
                <c:pt idx="93">
                  <c:v>0.28130686202073901</c:v>
                </c:pt>
                <c:pt idx="94">
                  <c:v>0.27810446323927596</c:v>
                </c:pt>
                <c:pt idx="95">
                  <c:v>0.27504860386815932</c:v>
                </c:pt>
                <c:pt idx="96">
                  <c:v>0.27212945058686899</c:v>
                </c:pt>
                <c:pt idx="97">
                  <c:v>0.26933803062762501</c:v>
                </c:pt>
                <c:pt idx="98">
                  <c:v>0.26666613965294189</c:v>
                </c:pt>
                <c:pt idx="99">
                  <c:v>0.26410626121918024</c:v>
                </c:pt>
                <c:pt idx="100">
                  <c:v>0.26165149616104799</c:v>
                </c:pt>
                <c:pt idx="101">
                  <c:v>0.25929550049991379</c:v>
                </c:pt>
                <c:pt idx="102">
                  <c:v>0.257032430699208</c:v>
                </c:pt>
                <c:pt idx="103">
                  <c:v>0.25485689527233024</c:v>
                </c:pt>
                <c:pt idx="104">
                  <c:v>0.25276391189934388</c:v>
                </c:pt>
                <c:pt idx="105">
                  <c:v>0.25074886933450224</c:v>
                </c:pt>
                <c:pt idx="106">
                  <c:v>0.24880749349153175</c:v>
                </c:pt>
                <c:pt idx="107">
                  <c:v>0.24693581718179469</c:v>
                </c:pt>
                <c:pt idx="108">
                  <c:v>0.24513015305432892</c:v>
                </c:pt>
                <c:pt idx="109">
                  <c:v>0.24338704925275201</c:v>
                </c:pt>
                <c:pt idx="110">
                  <c:v>0.24120710335110324</c:v>
                </c:pt>
                <c:pt idx="111">
                  <c:v>0.23878123274585941</c:v>
                </c:pt>
                <c:pt idx="112">
                  <c:v>0.23989309454310803</c:v>
                </c:pt>
                <c:pt idx="113">
                  <c:v>0.24248673322054101</c:v>
                </c:pt>
                <c:pt idx="114">
                  <c:v>0.240222574512652</c:v>
                </c:pt>
                <c:pt idx="115">
                  <c:v>0.25272853911787424</c:v>
                </c:pt>
                <c:pt idx="116">
                  <c:v>0.26505487007395495</c:v>
                </c:pt>
                <c:pt idx="117">
                  <c:v>0.26897445973515832</c:v>
                </c:pt>
                <c:pt idx="118">
                  <c:v>0.26802486421896504</c:v>
                </c:pt>
                <c:pt idx="119">
                  <c:v>0.26511956601599201</c:v>
                </c:pt>
                <c:pt idx="120">
                  <c:v>0.26229883129331999</c:v>
                </c:pt>
                <c:pt idx="121">
                  <c:v>0.25855188115706595</c:v>
                </c:pt>
                <c:pt idx="122">
                  <c:v>0.25493866773842072</c:v>
                </c:pt>
                <c:pt idx="123">
                  <c:v>0.2514521565483287</c:v>
                </c:pt>
                <c:pt idx="124">
                  <c:v>0.248085797944637</c:v>
                </c:pt>
                <c:pt idx="125">
                  <c:v>0.24483348606751423</c:v>
                </c:pt>
                <c:pt idx="126">
                  <c:v>0.241689521879004</c:v>
                </c:pt>
                <c:pt idx="127">
                  <c:v>0.23864857983594301</c:v>
                </c:pt>
                <c:pt idx="128">
                  <c:v>0.23570567778626292</c:v>
                </c:pt>
                <c:pt idx="129">
                  <c:v>0.232856149730747</c:v>
                </c:pt>
                <c:pt idx="130">
                  <c:v>0.23009561845732823</c:v>
                </c:pt>
                <c:pt idx="131">
                  <c:v>0.22801835701547682</c:v>
                </c:pt>
                <c:pt idx="132">
                  <c:v>0.23463286906476397</c:v>
                </c:pt>
                <c:pt idx="133">
                  <c:v>0.23515895951190621</c:v>
                </c:pt>
                <c:pt idx="134">
                  <c:v>0.23791554602744269</c:v>
                </c:pt>
                <c:pt idx="135">
                  <c:v>0.23896815291849743</c:v>
                </c:pt>
                <c:pt idx="136">
                  <c:v>0.24639892718135595</c:v>
                </c:pt>
                <c:pt idx="137">
                  <c:v>0.24591226309529607</c:v>
                </c:pt>
                <c:pt idx="138">
                  <c:v>0.25780660369181224</c:v>
                </c:pt>
                <c:pt idx="139">
                  <c:v>0.25195015507426338</c:v>
                </c:pt>
                <c:pt idx="140">
                  <c:v>0.25549275859191828</c:v>
                </c:pt>
                <c:pt idx="141">
                  <c:v>0.25142879543248153</c:v>
                </c:pt>
                <c:pt idx="142">
                  <c:v>0.24903185723241344</c:v>
                </c:pt>
                <c:pt idx="143">
                  <c:v>0.24635729796670341</c:v>
                </c:pt>
                <c:pt idx="144">
                  <c:v>0.25468968850487672</c:v>
                </c:pt>
                <c:pt idx="145">
                  <c:v>0.25407285411895308</c:v>
                </c:pt>
                <c:pt idx="146">
                  <c:v>0.25657595585346132</c:v>
                </c:pt>
                <c:pt idx="147">
                  <c:v>0.25976266978834772</c:v>
                </c:pt>
                <c:pt idx="148">
                  <c:v>0.26081730096829708</c:v>
                </c:pt>
                <c:pt idx="149">
                  <c:v>0.26344679952917338</c:v>
                </c:pt>
                <c:pt idx="150">
                  <c:v>0.27345905272191079</c:v>
                </c:pt>
                <c:pt idx="151">
                  <c:v>0.27302389431291024</c:v>
                </c:pt>
                <c:pt idx="152">
                  <c:v>0.27060641333167895</c:v>
                </c:pt>
                <c:pt idx="153">
                  <c:v>0.27423349271209174</c:v>
                </c:pt>
                <c:pt idx="154">
                  <c:v>0.27276563068557474</c:v>
                </c:pt>
                <c:pt idx="155">
                  <c:v>0.27803989997751538</c:v>
                </c:pt>
                <c:pt idx="156">
                  <c:v>0.27475513150049979</c:v>
                </c:pt>
                <c:pt idx="157">
                  <c:v>0.27570410757206532</c:v>
                </c:pt>
                <c:pt idx="158">
                  <c:v>0.27804698023596625</c:v>
                </c:pt>
                <c:pt idx="159">
                  <c:v>0.27614256974694695</c:v>
                </c:pt>
                <c:pt idx="160">
                  <c:v>0.27933447415874324</c:v>
                </c:pt>
                <c:pt idx="161">
                  <c:v>0.28072770306274353</c:v>
                </c:pt>
                <c:pt idx="162">
                  <c:v>0.28736163546793331</c:v>
                </c:pt>
                <c:pt idx="163">
                  <c:v>0.29029760004656679</c:v>
                </c:pt>
                <c:pt idx="164">
                  <c:v>0.29166257981046589</c:v>
                </c:pt>
                <c:pt idx="165">
                  <c:v>0.29609254814267932</c:v>
                </c:pt>
                <c:pt idx="166">
                  <c:v>0.29968958517822153</c:v>
                </c:pt>
                <c:pt idx="167">
                  <c:v>0.30260528550618793</c:v>
                </c:pt>
                <c:pt idx="168">
                  <c:v>0.30524761239574238</c:v>
                </c:pt>
                <c:pt idx="169">
                  <c:v>0.30547386186463016</c:v>
                </c:pt>
                <c:pt idx="170">
                  <c:v>0.30496201624127772</c:v>
                </c:pt>
                <c:pt idx="171">
                  <c:v>0.30510239114261678</c:v>
                </c:pt>
                <c:pt idx="172">
                  <c:v>0.29977514984063802</c:v>
                </c:pt>
                <c:pt idx="173">
                  <c:v>0.30005361930299224</c:v>
                </c:pt>
                <c:pt idx="174">
                  <c:v>0.29795543384686995</c:v>
                </c:pt>
                <c:pt idx="175">
                  <c:v>0.30436680621857004</c:v>
                </c:pt>
                <c:pt idx="176">
                  <c:v>0.30251889661454989</c:v>
                </c:pt>
                <c:pt idx="177">
                  <c:v>0.30201645558430024</c:v>
                </c:pt>
                <c:pt idx="178">
                  <c:v>0.29738319243956024</c:v>
                </c:pt>
                <c:pt idx="179">
                  <c:v>0.29881833247296424</c:v>
                </c:pt>
                <c:pt idx="180">
                  <c:v>0.30281986185738791</c:v>
                </c:pt>
                <c:pt idx="181">
                  <c:v>0.31212310078171601</c:v>
                </c:pt>
                <c:pt idx="182">
                  <c:v>0.32144466066335153</c:v>
                </c:pt>
                <c:pt idx="183">
                  <c:v>0.33575412326549053</c:v>
                </c:pt>
                <c:pt idx="184">
                  <c:v>0.34074689136358272</c:v>
                </c:pt>
                <c:pt idx="185">
                  <c:v>0.34752934507746741</c:v>
                </c:pt>
                <c:pt idx="186">
                  <c:v>0.35504287062329032</c:v>
                </c:pt>
                <c:pt idx="187">
                  <c:v>0.35910064429644872</c:v>
                </c:pt>
                <c:pt idx="188">
                  <c:v>0.36749572109746198</c:v>
                </c:pt>
              </c:numCache>
            </c:numRef>
          </c:val>
        </c:ser>
        <c:ser>
          <c:idx val="1"/>
          <c:order val="1"/>
          <c:tx>
            <c:v>Y-GDP</c:v>
          </c:tx>
          <c:marker>
            <c:symbol val="none"/>
          </c:marker>
          <c:cat>
            <c:numRef>
              <c:f>Лист1!$AL$8:$AL$196</c:f>
              <c:numCache>
                <c:formatCode>General</c:formatCode>
                <c:ptCount val="189"/>
                <c:pt idx="0">
                  <c:v>1820</c:v>
                </c:pt>
                <c:pt idx="30">
                  <c:v>1850</c:v>
                </c:pt>
                <c:pt idx="50">
                  <c:v>1870</c:v>
                </c:pt>
                <c:pt idx="90">
                  <c:v>1910</c:v>
                </c:pt>
                <c:pt idx="110">
                  <c:v>1930</c:v>
                </c:pt>
                <c:pt idx="130">
                  <c:v>1950</c:v>
                </c:pt>
                <c:pt idx="150">
                  <c:v>1970</c:v>
                </c:pt>
                <c:pt idx="170">
                  <c:v>1990</c:v>
                </c:pt>
                <c:pt idx="188">
                  <c:v>2008</c:v>
                </c:pt>
              </c:numCache>
            </c:numRef>
          </c:cat>
          <c:val>
            <c:numRef>
              <c:f>Лист1!$AK$8:$AK$199</c:f>
              <c:numCache>
                <c:formatCode>0.00</c:formatCode>
                <c:ptCount val="192"/>
                <c:pt idx="0">
                  <c:v>0.22336928325204239</c:v>
                </c:pt>
                <c:pt idx="1">
                  <c:v>0.22686921978775876</c:v>
                </c:pt>
                <c:pt idx="2">
                  <c:v>0.23028711098238724</c:v>
                </c:pt>
                <c:pt idx="3">
                  <c:v>0.23362580836750488</c:v>
                </c:pt>
                <c:pt idx="4">
                  <c:v>0.23688803284595444</c:v>
                </c:pt>
                <c:pt idx="5">
                  <c:v>0.24007638208728058</c:v>
                </c:pt>
                <c:pt idx="6">
                  <c:v>0.24319333742635924</c:v>
                </c:pt>
                <c:pt idx="7">
                  <c:v>0.246241270303757</c:v>
                </c:pt>
                <c:pt idx="8">
                  <c:v>0.24922244828289958</c:v>
                </c:pt>
                <c:pt idx="9">
                  <c:v>0.25213904067616411</c:v>
                </c:pt>
                <c:pt idx="10">
                  <c:v>0.25499312380928302</c:v>
                </c:pt>
                <c:pt idx="11">
                  <c:v>0.25778668595075604</c:v>
                </c:pt>
                <c:pt idx="12">
                  <c:v>0.26052163193105132</c:v>
                </c:pt>
                <c:pt idx="13">
                  <c:v>0.26319978747404132</c:v>
                </c:pt>
                <c:pt idx="14">
                  <c:v>0.26582290326134844</c:v>
                </c:pt>
                <c:pt idx="15">
                  <c:v>0.26839265874868201</c:v>
                </c:pt>
                <c:pt idx="16">
                  <c:v>0.27091066575165396</c:v>
                </c:pt>
                <c:pt idx="17">
                  <c:v>0.27337847181703889</c:v>
                </c:pt>
                <c:pt idx="18">
                  <c:v>0.27579756339448624</c:v>
                </c:pt>
                <c:pt idx="19">
                  <c:v>0.27816936882217602</c:v>
                </c:pt>
                <c:pt idx="20">
                  <c:v>0.28049526113910972</c:v>
                </c:pt>
                <c:pt idx="21">
                  <c:v>0.28277656073563195</c:v>
                </c:pt>
                <c:pt idx="22">
                  <c:v>0.28501453785297204</c:v>
                </c:pt>
                <c:pt idx="23">
                  <c:v>0.28721041494170202</c:v>
                </c:pt>
                <c:pt idx="24">
                  <c:v>0.28936536888836695</c:v>
                </c:pt>
                <c:pt idx="25">
                  <c:v>0.29148053311872324</c:v>
                </c:pt>
                <c:pt idx="26">
                  <c:v>0.29355699958559095</c:v>
                </c:pt>
                <c:pt idx="27">
                  <c:v>0.29559582064856099</c:v>
                </c:pt>
                <c:pt idx="28">
                  <c:v>0.29759801085240195</c:v>
                </c:pt>
                <c:pt idx="29">
                  <c:v>0.29956454861043402</c:v>
                </c:pt>
                <c:pt idx="30">
                  <c:v>0.30149634236932832</c:v>
                </c:pt>
                <c:pt idx="31">
                  <c:v>0.30752017244744889</c:v>
                </c:pt>
                <c:pt idx="32">
                  <c:v>0.31343952836716332</c:v>
                </c:pt>
                <c:pt idx="33">
                  <c:v>0.31925710467978602</c:v>
                </c:pt>
                <c:pt idx="34">
                  <c:v>0.32497550406422704</c:v>
                </c:pt>
                <c:pt idx="35">
                  <c:v>0.33059724120946016</c:v>
                </c:pt>
                <c:pt idx="36">
                  <c:v>0.33612474650177432</c:v>
                </c:pt>
                <c:pt idx="37">
                  <c:v>0.3415603695281178</c:v>
                </c:pt>
                <c:pt idx="38">
                  <c:v>0.34690638240617122</c:v>
                </c:pt>
                <c:pt idx="39">
                  <c:v>0.35216498295110732</c:v>
                </c:pt>
                <c:pt idx="40">
                  <c:v>0.35733829768823738</c:v>
                </c:pt>
                <c:pt idx="41">
                  <c:v>0.36242838472027644</c:v>
                </c:pt>
                <c:pt idx="42">
                  <c:v>0.36743723645730475</c:v>
                </c:pt>
                <c:pt idx="43">
                  <c:v>0.37236678221711184</c:v>
                </c:pt>
                <c:pt idx="44">
                  <c:v>0.37721889070290304</c:v>
                </c:pt>
                <c:pt idx="45">
                  <c:v>0.38199537236525616</c:v>
                </c:pt>
                <c:pt idx="46">
                  <c:v>0.38669798165440644</c:v>
                </c:pt>
                <c:pt idx="47">
                  <c:v>0.39132841916888017</c:v>
                </c:pt>
                <c:pt idx="48">
                  <c:v>0.39588833370592397</c:v>
                </c:pt>
                <c:pt idx="49">
                  <c:v>0.40037932421898831</c:v>
                </c:pt>
                <c:pt idx="50">
                  <c:v>0.40480305818350976</c:v>
                </c:pt>
                <c:pt idx="51">
                  <c:v>0.40407805572482053</c:v>
                </c:pt>
                <c:pt idx="52">
                  <c:v>0.40921887962170772</c:v>
                </c:pt>
                <c:pt idx="53">
                  <c:v>0.40723590691029599</c:v>
                </c:pt>
                <c:pt idx="54">
                  <c:v>0.412738056952414</c:v>
                </c:pt>
                <c:pt idx="55">
                  <c:v>0.41543810756107702</c:v>
                </c:pt>
                <c:pt idx="56">
                  <c:v>0.40213060024750702</c:v>
                </c:pt>
                <c:pt idx="57">
                  <c:v>0.400607033791961</c:v>
                </c:pt>
                <c:pt idx="58">
                  <c:v>0.40007525486451101</c:v>
                </c:pt>
                <c:pt idx="59">
                  <c:v>0.39857338361565542</c:v>
                </c:pt>
                <c:pt idx="60">
                  <c:v>0.41498567945330378</c:v>
                </c:pt>
                <c:pt idx="61">
                  <c:v>0.41732184568291553</c:v>
                </c:pt>
                <c:pt idx="62">
                  <c:v>0.42588089062369144</c:v>
                </c:pt>
                <c:pt idx="63">
                  <c:v>0.42721509974341232</c:v>
                </c:pt>
                <c:pt idx="64">
                  <c:v>0.42419431239319799</c:v>
                </c:pt>
                <c:pt idx="65">
                  <c:v>0.41892441045621032</c:v>
                </c:pt>
                <c:pt idx="66">
                  <c:v>0.42001148849964853</c:v>
                </c:pt>
                <c:pt idx="67">
                  <c:v>0.42732701767797604</c:v>
                </c:pt>
                <c:pt idx="68">
                  <c:v>0.42740978045772732</c:v>
                </c:pt>
                <c:pt idx="69">
                  <c:v>0.43554763072078001</c:v>
                </c:pt>
                <c:pt idx="70">
                  <c:v>0.43693108198623631</c:v>
                </c:pt>
                <c:pt idx="71">
                  <c:v>0.43691769365333072</c:v>
                </c:pt>
                <c:pt idx="72">
                  <c:v>0.44260685952350126</c:v>
                </c:pt>
                <c:pt idx="73">
                  <c:v>0.43478113288788095</c:v>
                </c:pt>
                <c:pt idx="74">
                  <c:v>0.43449009409197231</c:v>
                </c:pt>
                <c:pt idx="75">
                  <c:v>0.44949586262568286</c:v>
                </c:pt>
                <c:pt idx="76">
                  <c:v>0.45063276422447596</c:v>
                </c:pt>
                <c:pt idx="77">
                  <c:v>0.460078254301517</c:v>
                </c:pt>
                <c:pt idx="78">
                  <c:v>0.471451402790031</c:v>
                </c:pt>
                <c:pt idx="79">
                  <c:v>0.49003717754188802</c:v>
                </c:pt>
                <c:pt idx="80">
                  <c:v>0.49246820360045496</c:v>
                </c:pt>
                <c:pt idx="81">
                  <c:v>0.49570493908021224</c:v>
                </c:pt>
                <c:pt idx="82">
                  <c:v>0.48806769650660708</c:v>
                </c:pt>
                <c:pt idx="83">
                  <c:v>0.4904320899594859</c:v>
                </c:pt>
                <c:pt idx="84">
                  <c:v>0.48139253107222907</c:v>
                </c:pt>
                <c:pt idx="85">
                  <c:v>0.49006811669912531</c:v>
                </c:pt>
                <c:pt idx="86">
                  <c:v>0.50813935483102357</c:v>
                </c:pt>
                <c:pt idx="87">
                  <c:v>0.51161649352870264</c:v>
                </c:pt>
                <c:pt idx="88">
                  <c:v>0.48274573647399505</c:v>
                </c:pt>
                <c:pt idx="89">
                  <c:v>0.50218434374693488</c:v>
                </c:pt>
                <c:pt idx="90">
                  <c:v>0.49687719719339524</c:v>
                </c:pt>
                <c:pt idx="91">
                  <c:v>0.50564670500144859</c:v>
                </c:pt>
                <c:pt idx="92">
                  <c:v>0.51453592384012559</c:v>
                </c:pt>
                <c:pt idx="93">
                  <c:v>0.52079187953151318</c:v>
                </c:pt>
                <c:pt idx="94">
                  <c:v>0.47606717881922195</c:v>
                </c:pt>
                <c:pt idx="95">
                  <c:v>0.47573623707894702</c:v>
                </c:pt>
                <c:pt idx="96">
                  <c:v>0.49986601781112538</c:v>
                </c:pt>
                <c:pt idx="97">
                  <c:v>0.47630637849437524</c:v>
                </c:pt>
                <c:pt idx="98">
                  <c:v>0.47120525728347901</c:v>
                </c:pt>
                <c:pt idx="99">
                  <c:v>0.44391184076356827</c:v>
                </c:pt>
                <c:pt idx="100">
                  <c:v>0.43894063749507295</c:v>
                </c:pt>
                <c:pt idx="101">
                  <c:v>0.42400385594348472</c:v>
                </c:pt>
                <c:pt idx="102">
                  <c:v>0.44672086853283838</c:v>
                </c:pt>
                <c:pt idx="103">
                  <c:v>0.46040071969109331</c:v>
                </c:pt>
                <c:pt idx="104">
                  <c:v>0.47753149004312473</c:v>
                </c:pt>
                <c:pt idx="105">
                  <c:v>0.48828323687944652</c:v>
                </c:pt>
                <c:pt idx="106">
                  <c:v>0.49671191717509738</c:v>
                </c:pt>
                <c:pt idx="107">
                  <c:v>0.50261503782684203</c:v>
                </c:pt>
                <c:pt idx="108">
                  <c:v>0.50898283098052999</c:v>
                </c:pt>
                <c:pt idx="109">
                  <c:v>0.52010303504341604</c:v>
                </c:pt>
                <c:pt idx="110">
                  <c:v>0.48624143498563399</c:v>
                </c:pt>
                <c:pt idx="111">
                  <c:v>0.4470764374437794</c:v>
                </c:pt>
                <c:pt idx="112">
                  <c:v>0.40816692138305904</c:v>
                </c:pt>
                <c:pt idx="113">
                  <c:v>0.40700791596475244</c:v>
                </c:pt>
                <c:pt idx="114">
                  <c:v>0.422955640046767</c:v>
                </c:pt>
                <c:pt idx="115">
                  <c:v>0.44003476447481338</c:v>
                </c:pt>
                <c:pt idx="116">
                  <c:v>0.46982490861554416</c:v>
                </c:pt>
                <c:pt idx="117">
                  <c:v>0.48511018039473625</c:v>
                </c:pt>
                <c:pt idx="118">
                  <c:v>0.47852442810834672</c:v>
                </c:pt>
                <c:pt idx="119">
                  <c:v>0.50270452180162539</c:v>
                </c:pt>
                <c:pt idx="120">
                  <c:v>0.50777013476903998</c:v>
                </c:pt>
                <c:pt idx="121">
                  <c:v>0.54118684390131555</c:v>
                </c:pt>
                <c:pt idx="122">
                  <c:v>0.58081600178483406</c:v>
                </c:pt>
                <c:pt idx="123">
                  <c:v>0.62695572674752664</c:v>
                </c:pt>
                <c:pt idx="124">
                  <c:v>0.63272249624750265</c:v>
                </c:pt>
                <c:pt idx="125">
                  <c:v>0.57405694666497664</c:v>
                </c:pt>
                <c:pt idx="126">
                  <c:v>0.4841472441061887</c:v>
                </c:pt>
                <c:pt idx="127">
                  <c:v>0.48679167835512199</c:v>
                </c:pt>
                <c:pt idx="128">
                  <c:v>0.50377861151801606</c:v>
                </c:pt>
                <c:pt idx="129">
                  <c:v>0.51597340418896598</c:v>
                </c:pt>
                <c:pt idx="130">
                  <c:v>0.54764050224847083</c:v>
                </c:pt>
                <c:pt idx="131">
                  <c:v>0.55122902458023104</c:v>
                </c:pt>
                <c:pt idx="132">
                  <c:v>0.54625978039910705</c:v>
                </c:pt>
                <c:pt idx="133">
                  <c:v>0.54537211492940496</c:v>
                </c:pt>
                <c:pt idx="134">
                  <c:v>0.53912959924762449</c:v>
                </c:pt>
                <c:pt idx="135">
                  <c:v>0.54118029547886504</c:v>
                </c:pt>
                <c:pt idx="136">
                  <c:v>0.53401703351061203</c:v>
                </c:pt>
                <c:pt idx="137">
                  <c:v>0.53029558032673896</c:v>
                </c:pt>
                <c:pt idx="138">
                  <c:v>0.51787468573689988</c:v>
                </c:pt>
                <c:pt idx="139">
                  <c:v>0.52593738443032956</c:v>
                </c:pt>
                <c:pt idx="140">
                  <c:v>0.52222306580916056</c:v>
                </c:pt>
                <c:pt idx="141">
                  <c:v>0.52277219204259762</c:v>
                </c:pt>
                <c:pt idx="142">
                  <c:v>0.52603812353572899</c:v>
                </c:pt>
                <c:pt idx="143">
                  <c:v>0.52626538762573549</c:v>
                </c:pt>
                <c:pt idx="144">
                  <c:v>0.51941038596720768</c:v>
                </c:pt>
                <c:pt idx="145">
                  <c:v>0.51924901773930565</c:v>
                </c:pt>
                <c:pt idx="146">
                  <c:v>0.51719203697778804</c:v>
                </c:pt>
                <c:pt idx="147">
                  <c:v>0.513198863267737</c:v>
                </c:pt>
                <c:pt idx="148">
                  <c:v>0.51062721127656563</c:v>
                </c:pt>
                <c:pt idx="149">
                  <c:v>0.50526469285161657</c:v>
                </c:pt>
                <c:pt idx="150">
                  <c:v>0.49186472458253838</c:v>
                </c:pt>
                <c:pt idx="151">
                  <c:v>0.48768924313046425</c:v>
                </c:pt>
                <c:pt idx="152">
                  <c:v>0.48688759032845197</c:v>
                </c:pt>
                <c:pt idx="153">
                  <c:v>0.48223830651315974</c:v>
                </c:pt>
                <c:pt idx="154">
                  <c:v>0.47610592780930838</c:v>
                </c:pt>
                <c:pt idx="155">
                  <c:v>0.46720026782557472</c:v>
                </c:pt>
                <c:pt idx="156">
                  <c:v>0.46656379950691501</c:v>
                </c:pt>
                <c:pt idx="157">
                  <c:v>0.46397845515855324</c:v>
                </c:pt>
                <c:pt idx="158">
                  <c:v>0.46302336472871702</c:v>
                </c:pt>
                <c:pt idx="159">
                  <c:v>0.46333289493418578</c:v>
                </c:pt>
                <c:pt idx="160">
                  <c:v>0.457715448232206</c:v>
                </c:pt>
                <c:pt idx="161">
                  <c:v>0.45546754195412331</c:v>
                </c:pt>
                <c:pt idx="162">
                  <c:v>0.44749776854846057</c:v>
                </c:pt>
                <c:pt idx="163">
                  <c:v>0.44787363670164837</c:v>
                </c:pt>
                <c:pt idx="164">
                  <c:v>0.44967200628170145</c:v>
                </c:pt>
                <c:pt idx="165">
                  <c:v>0.44918945728742038</c:v>
                </c:pt>
                <c:pt idx="166">
                  <c:v>0.44717829619356286</c:v>
                </c:pt>
                <c:pt idx="167">
                  <c:v>0.44428194250115643</c:v>
                </c:pt>
                <c:pt idx="168">
                  <c:v>0.44330466830118487</c:v>
                </c:pt>
                <c:pt idx="169">
                  <c:v>0.44383366499591387</c:v>
                </c:pt>
                <c:pt idx="170">
                  <c:v>0.44015401257717379</c:v>
                </c:pt>
                <c:pt idx="171">
                  <c:v>0.43681010704231604</c:v>
                </c:pt>
                <c:pt idx="172">
                  <c:v>0.43762481304950696</c:v>
                </c:pt>
                <c:pt idx="173">
                  <c:v>0.43446788585435442</c:v>
                </c:pt>
                <c:pt idx="174">
                  <c:v>0.43482557482719253</c:v>
                </c:pt>
                <c:pt idx="175">
                  <c:v>0.42810220534350324</c:v>
                </c:pt>
                <c:pt idx="176">
                  <c:v>0.425457059768579</c:v>
                </c:pt>
                <c:pt idx="177">
                  <c:v>0.42436914362077732</c:v>
                </c:pt>
                <c:pt idx="178">
                  <c:v>0.43196179254376332</c:v>
                </c:pt>
                <c:pt idx="179">
                  <c:v>0.43305009961359231</c:v>
                </c:pt>
                <c:pt idx="180">
                  <c:v>0.42861057883912795</c:v>
                </c:pt>
                <c:pt idx="181">
                  <c:v>0.42168276560497242</c:v>
                </c:pt>
                <c:pt idx="182">
                  <c:v>0.41364115748717928</c:v>
                </c:pt>
                <c:pt idx="183">
                  <c:v>0.40285939370729207</c:v>
                </c:pt>
                <c:pt idx="184">
                  <c:v>0.39410897024837216</c:v>
                </c:pt>
                <c:pt idx="185">
                  <c:v>0.38564020339692995</c:v>
                </c:pt>
                <c:pt idx="186">
                  <c:v>0.37659134100945724</c:v>
                </c:pt>
                <c:pt idx="187">
                  <c:v>0.36915295925576253</c:v>
                </c:pt>
                <c:pt idx="188">
                  <c:v>0.35972480837510595</c:v>
                </c:pt>
              </c:numCache>
            </c:numRef>
          </c:val>
        </c:ser>
        <c:marker val="1"/>
        <c:axId val="126606336"/>
        <c:axId val="158946432"/>
      </c:lineChart>
      <c:catAx>
        <c:axId val="126606336"/>
        <c:scaling>
          <c:orientation val="minMax"/>
        </c:scaling>
        <c:axPos val="b"/>
        <c:numFmt formatCode="General" sourceLinked="1"/>
        <c:tickLblPos val="nextTo"/>
        <c:crossAx val="158946432"/>
        <c:crosses val="autoZero"/>
        <c:auto val="1"/>
        <c:lblAlgn val="ctr"/>
        <c:lblOffset val="100"/>
        <c:tickLblSkip val="10"/>
        <c:tickMarkSkip val="5"/>
      </c:catAx>
      <c:valAx>
        <c:axId val="158946432"/>
        <c:scaling>
          <c:orientation val="minMax"/>
        </c:scaling>
        <c:axPos val="l"/>
        <c:majorGridlines/>
        <c:numFmt formatCode="0%" sourceLinked="0"/>
        <c:tickLblPos val="nextTo"/>
        <c:crossAx val="126606336"/>
        <c:crossesAt val="1"/>
        <c:crossBetween val="between"/>
      </c:valAx>
    </c:plotArea>
    <c:legend>
      <c:legendPos val="r"/>
      <c:layout/>
    </c:legend>
    <c:plotVisOnly val="1"/>
    <c:dispBlanksAs val="gap"/>
  </c:chart>
  <c:txPr>
    <a:bodyPr/>
    <a:lstStyle/>
    <a:p>
      <a:pPr>
        <a:defRPr sz="1800"/>
      </a:pPr>
      <a:endParaRPr lang="ru-RU"/>
    </a:p>
  </c:txPr>
  <c:externalData r:id="rId2"/>
  <c:userShapes r:id="rId3"/>
</c:chartSpace>
</file>

<file path=ppt/drawings/drawing1.xml><?xml version="1.0" encoding="utf-8"?>
<c:userShapes xmlns:c="http://schemas.openxmlformats.org/drawingml/2006/chart">
  <cdr:relSizeAnchor xmlns:cdr="http://schemas.openxmlformats.org/drawingml/2006/chartDrawing">
    <cdr:from>
      <cdr:x>0.37383</cdr:x>
      <cdr:y>0.08772</cdr:y>
    </cdr:from>
    <cdr:to>
      <cdr:x>0.58318</cdr:x>
      <cdr:y>0.15192</cdr:y>
    </cdr:to>
    <cdr:sp macro="" textlink="">
      <cdr:nvSpPr>
        <cdr:cNvPr id="5" name="TextBox 4"/>
        <cdr:cNvSpPr txBox="1"/>
      </cdr:nvSpPr>
      <cdr:spPr>
        <a:xfrm xmlns:a="http://schemas.openxmlformats.org/drawingml/2006/main">
          <a:off x="3048000" y="381000"/>
          <a:ext cx="1706915" cy="2788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p>
      </cdr:txBody>
    </cdr:sp>
  </cdr:relSizeAnchor>
  <cdr:relSizeAnchor xmlns:cdr="http://schemas.openxmlformats.org/drawingml/2006/chartDrawing">
    <cdr:from>
      <cdr:x>0</cdr:x>
      <cdr:y>0.18182</cdr:y>
    </cdr:from>
    <cdr:to>
      <cdr:x>0.0379</cdr:x>
      <cdr:y>0.83636</cdr:y>
    </cdr:to>
    <cdr:sp macro="" textlink="">
      <cdr:nvSpPr>
        <cdr:cNvPr id="6" name="TextBox 5"/>
        <cdr:cNvSpPr txBox="1"/>
      </cdr:nvSpPr>
      <cdr:spPr>
        <a:xfrm xmlns:a="http://schemas.openxmlformats.org/drawingml/2006/main" rot="16200000">
          <a:off x="-1448448" y="1981850"/>
          <a:ext cx="2743177" cy="3034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smtClean="0"/>
            <a:t>Percentage in global GDP</a:t>
          </a:r>
          <a:endParaRPr lang="ru-RU" sz="1400" b="1" dirty="0"/>
        </a:p>
      </cdr:txBody>
    </cdr:sp>
  </cdr:relSizeAnchor>
  <cdr:relSizeAnchor xmlns:cdr="http://schemas.openxmlformats.org/drawingml/2006/chartDrawing">
    <cdr:from>
      <cdr:x>0.79439</cdr:x>
      <cdr:y>0.89474</cdr:y>
    </cdr:from>
    <cdr:to>
      <cdr:x>0.85647</cdr:x>
      <cdr:y>0.96747</cdr:y>
    </cdr:to>
    <cdr:sp macro="" textlink="">
      <cdr:nvSpPr>
        <cdr:cNvPr id="10" name="TextBox 9"/>
        <cdr:cNvSpPr txBox="1"/>
      </cdr:nvSpPr>
      <cdr:spPr>
        <a:xfrm xmlns:a="http://schemas.openxmlformats.org/drawingml/2006/main">
          <a:off x="6477000" y="3886200"/>
          <a:ext cx="506163" cy="3158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t>2010</a:t>
          </a:r>
          <a:endParaRPr lang="ru-RU" sz="1000" dirty="0"/>
        </a:p>
      </cdr:txBody>
    </cdr:sp>
  </cdr:relSizeAnchor>
  <cdr:relSizeAnchor xmlns:cdr="http://schemas.openxmlformats.org/drawingml/2006/chartDrawing">
    <cdr:from>
      <cdr:x>0.82412</cdr:x>
      <cdr:y>0.51271</cdr:y>
    </cdr:from>
    <cdr:to>
      <cdr:x>0.88429</cdr:x>
      <cdr:y>0.5702</cdr:y>
    </cdr:to>
    <cdr:sp macro="" textlink="">
      <cdr:nvSpPr>
        <cdr:cNvPr id="12" name="Полилиния 11"/>
        <cdr:cNvSpPr/>
      </cdr:nvSpPr>
      <cdr:spPr>
        <a:xfrm xmlns:a="http://schemas.openxmlformats.org/drawingml/2006/main">
          <a:off x="7577244" y="2524815"/>
          <a:ext cx="553224" cy="283105"/>
        </a:xfrm>
        <a:custGeom xmlns:a="http://schemas.openxmlformats.org/drawingml/2006/main">
          <a:avLst/>
          <a:gdLst>
            <a:gd name="connsiteX0" fmla="*/ 0 w 549519"/>
            <a:gd name="connsiteY0" fmla="*/ 0 h 337038"/>
            <a:gd name="connsiteX1" fmla="*/ 43961 w 549519"/>
            <a:gd name="connsiteY1" fmla="*/ 58615 h 337038"/>
            <a:gd name="connsiteX2" fmla="*/ 161192 w 549519"/>
            <a:gd name="connsiteY2" fmla="*/ 168519 h 337038"/>
            <a:gd name="connsiteX3" fmla="*/ 388326 w 549519"/>
            <a:gd name="connsiteY3" fmla="*/ 285750 h 337038"/>
            <a:gd name="connsiteX4" fmla="*/ 549519 w 549519"/>
            <a:gd name="connsiteY4" fmla="*/ 337038 h 337038"/>
            <a:gd name="connsiteX5" fmla="*/ 549519 w 549519"/>
            <a:gd name="connsiteY5" fmla="*/ 337038 h 3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19" h="337038">
              <a:moveTo>
                <a:pt x="0" y="0"/>
              </a:moveTo>
              <a:cubicBezTo>
                <a:pt x="8548" y="15264"/>
                <a:pt x="17096" y="30529"/>
                <a:pt x="43961" y="58615"/>
              </a:cubicBezTo>
              <a:cubicBezTo>
                <a:pt x="70826" y="86701"/>
                <a:pt x="103798" y="130663"/>
                <a:pt x="161192" y="168519"/>
              </a:cubicBezTo>
              <a:cubicBezTo>
                <a:pt x="218586" y="206375"/>
                <a:pt x="323605" y="257663"/>
                <a:pt x="388326" y="285750"/>
              </a:cubicBezTo>
              <a:cubicBezTo>
                <a:pt x="453047" y="313837"/>
                <a:pt x="549519" y="337038"/>
                <a:pt x="549519" y="337038"/>
              </a:cubicBezTo>
              <a:lnTo>
                <a:pt x="549519" y="337038"/>
              </a:lnTo>
            </a:path>
          </a:pathLst>
        </a:custGeom>
        <a:ln xmlns:a="http://schemas.openxmlformats.org/drawingml/2006/main">
          <a:solidFill>
            <a:schemeClr val="accent3">
              <a:lumMod val="50000"/>
            </a:schemeClr>
          </a:solidFill>
          <a:prstDash val="dash"/>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0.82577</cdr:x>
      <cdr:y>0.43184</cdr:y>
    </cdr:from>
    <cdr:to>
      <cdr:x>0.88513</cdr:x>
      <cdr:y>0.4928</cdr:y>
    </cdr:to>
    <cdr:sp macro="" textlink="">
      <cdr:nvSpPr>
        <cdr:cNvPr id="13" name="Полилиния 12"/>
        <cdr:cNvSpPr/>
      </cdr:nvSpPr>
      <cdr:spPr>
        <a:xfrm xmlns:a="http://schemas.openxmlformats.org/drawingml/2006/main">
          <a:off x="7592415" y="2126585"/>
          <a:ext cx="545776" cy="300193"/>
        </a:xfrm>
        <a:custGeom xmlns:a="http://schemas.openxmlformats.org/drawingml/2006/main">
          <a:avLst/>
          <a:gdLst>
            <a:gd name="connsiteX0" fmla="*/ 0 w 463550"/>
            <a:gd name="connsiteY0" fmla="*/ 323850 h 323850"/>
            <a:gd name="connsiteX1" fmla="*/ 57150 w 463550"/>
            <a:gd name="connsiteY1" fmla="*/ 254000 h 323850"/>
            <a:gd name="connsiteX2" fmla="*/ 114300 w 463550"/>
            <a:gd name="connsiteY2" fmla="*/ 196850 h 323850"/>
            <a:gd name="connsiteX3" fmla="*/ 266700 w 463550"/>
            <a:gd name="connsiteY3" fmla="*/ 82550 h 323850"/>
            <a:gd name="connsiteX4" fmla="*/ 463550 w 463550"/>
            <a:gd name="connsiteY4" fmla="*/ 0 h 323850"/>
            <a:gd name="connsiteX5" fmla="*/ 463550 w 463550"/>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550" h="323850">
              <a:moveTo>
                <a:pt x="0" y="323850"/>
              </a:moveTo>
              <a:cubicBezTo>
                <a:pt x="19050" y="299508"/>
                <a:pt x="38100" y="275166"/>
                <a:pt x="57150" y="254000"/>
              </a:cubicBezTo>
              <a:cubicBezTo>
                <a:pt x="76200" y="232834"/>
                <a:pt x="79375" y="225425"/>
                <a:pt x="114300" y="196850"/>
              </a:cubicBezTo>
              <a:cubicBezTo>
                <a:pt x="149225" y="168275"/>
                <a:pt x="208492" y="115358"/>
                <a:pt x="266700" y="82550"/>
              </a:cubicBezTo>
              <a:cubicBezTo>
                <a:pt x="324908" y="49742"/>
                <a:pt x="463550" y="0"/>
                <a:pt x="463550" y="0"/>
              </a:cubicBezTo>
              <a:lnTo>
                <a:pt x="463550" y="0"/>
              </a:lnTo>
            </a:path>
          </a:pathLst>
        </a:custGeom>
        <a:ln xmlns:a="http://schemas.openxmlformats.org/drawingml/2006/main">
          <a:prstDash val="dash"/>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0.3271</cdr:x>
      <cdr:y>0.89474</cdr:y>
    </cdr:from>
    <cdr:to>
      <cdr:x>0.38945</cdr:x>
      <cdr:y>0.96747</cdr:y>
    </cdr:to>
    <cdr:sp macro="" textlink="">
      <cdr:nvSpPr>
        <cdr:cNvPr id="7" name="TextBox 6"/>
        <cdr:cNvSpPr txBox="1"/>
      </cdr:nvSpPr>
      <cdr:spPr>
        <a:xfrm xmlns:a="http://schemas.openxmlformats.org/drawingml/2006/main">
          <a:off x="2667000" y="3886200"/>
          <a:ext cx="508364" cy="3158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1890</a:t>
          </a:r>
          <a:endParaRPr lang="ru-RU" sz="1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ru-RU"/>
          </a:p>
        </p:txBody>
      </p:sp>
      <p:sp>
        <p:nvSpPr>
          <p:cNvPr id="501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ru-RU"/>
          </a:p>
        </p:txBody>
      </p:sp>
      <p:sp>
        <p:nvSpPr>
          <p:cNvPr id="3072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501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ru-RU"/>
          </a:p>
        </p:txBody>
      </p:sp>
      <p:sp>
        <p:nvSpPr>
          <p:cNvPr id="501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405C1960-5A24-46E0-9DAF-B14C0737DA29}"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ggdc.net/MADDISON/oriindex.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0CCF8224-B098-4BAF-8128-BE2F2DD4A951}" type="slidenum">
              <a:rPr lang="ru-RU" smtClean="0"/>
              <a:pPr/>
              <a:t>1</a:t>
            </a:fld>
            <a:endParaRPr lang="ru-RU" smtClean="0"/>
          </a:p>
        </p:txBody>
      </p:sp>
      <p:sp>
        <p:nvSpPr>
          <p:cNvPr id="31747" name="Rectangle 2"/>
          <p:cNvSpPr>
            <a:spLocks noRo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ru-RU"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9014AFF8-3A36-4BAC-B9F7-607E2296ECA0}" type="slidenum">
              <a:rPr lang="ru-RU" smtClean="0"/>
              <a:pPr/>
              <a:t>17</a:t>
            </a:fld>
            <a:endParaRPr lang="ru-RU"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smtClean="0"/>
              <a:t>Here you can compare X- and Y-political institutions. X-political order represents a top-down model of society. Therefore, Y-political order characterizes bottom-up  model.   I give you only the list of institutions. We have not enough time to explain them. Let us enumerate X- and Y-institutions:</a:t>
            </a:r>
          </a:p>
          <a:p>
            <a:pPr eaLnBrk="1" hangingPunct="1"/>
            <a:r>
              <a:rPr lang="en-US" sz="800" smtClean="0">
                <a:cs typeface="Times New Roman" pitchFamily="18" charset="0"/>
              </a:rPr>
              <a:t>First, for Territorial administrative organization of the state there are Administrative division</a:t>
            </a:r>
            <a:r>
              <a:rPr lang="ru-RU" sz="800" smtClean="0">
                <a:cs typeface="Times New Roman" pitchFamily="18" charset="0"/>
              </a:rPr>
              <a:t>(</a:t>
            </a:r>
            <a:r>
              <a:rPr lang="en-US" sz="800" smtClean="0">
                <a:cs typeface="Times New Roman" pitchFamily="18" charset="0"/>
              </a:rPr>
              <a:t>unitarity</a:t>
            </a:r>
            <a:r>
              <a:rPr lang="ru-RU" sz="800" smtClean="0">
                <a:cs typeface="Times New Roman" pitchFamily="18" charset="0"/>
              </a:rPr>
              <a:t>)</a:t>
            </a:r>
            <a:r>
              <a:rPr lang="en-US" sz="800" smtClean="0">
                <a:cs typeface="Times New Roman" pitchFamily="18" charset="0"/>
              </a:rPr>
              <a:t> in X-matrix and Federative structure federation) </a:t>
            </a:r>
            <a:r>
              <a:rPr lang="en-US" smtClean="0"/>
              <a:t> - in Y-one. </a:t>
            </a:r>
          </a:p>
          <a:p>
            <a:pPr eaLnBrk="1" hangingPunct="1"/>
            <a:r>
              <a:rPr lang="en-US" smtClean="0"/>
              <a:t>As for Governance system, or flow of decision making,  in X-model we have  </a:t>
            </a:r>
            <a:r>
              <a:rPr lang="en-US" sz="800" smtClean="0">
                <a:cs typeface="Times New Roman" pitchFamily="18" charset="0"/>
              </a:rPr>
              <a:t>Vertical hierarchical authority with Center on the  top	and Self-government and subsidiarity in Y-model.</a:t>
            </a:r>
          </a:p>
          <a:p>
            <a:pPr eaLnBrk="1" hangingPunct="1"/>
            <a:r>
              <a:rPr lang="en-US" smtClean="0"/>
              <a:t>Third:  What is type of interaction  in the order  of decision making? </a:t>
            </a:r>
            <a:r>
              <a:rPr lang="en-US" sz="800" smtClean="0">
                <a:cs typeface="Times New Roman" pitchFamily="18" charset="0"/>
              </a:rPr>
              <a:t>General assembly  and unanimity for X-model and 	Multi-party system and democratic majority for  Y-one.</a:t>
            </a:r>
          </a:p>
          <a:p>
            <a:pPr eaLnBrk="1" hangingPunct="1"/>
            <a:r>
              <a:rPr lang="en-US" sz="800" smtClean="0">
                <a:cs typeface="Times New Roman" pitchFamily="18" charset="0"/>
              </a:rPr>
              <a:t>Fourth, Filling  of governing  positions can be carried out on Appointment or Election basis, respectively.</a:t>
            </a:r>
          </a:p>
          <a:p>
            <a:pPr eaLnBrk="1" hangingPunct="1"/>
            <a:r>
              <a:rPr lang="en-US" sz="800" smtClean="0">
                <a:cs typeface="Times New Roman" pitchFamily="18" charset="0"/>
              </a:rPr>
              <a:t>And at last we can indicate  very important institution for the permanent process of institutional circle, namely  Feed</a:t>
            </a:r>
            <a:r>
              <a:rPr lang="ru-RU" sz="800" smtClean="0">
                <a:cs typeface="Times New Roman" pitchFamily="18" charset="0"/>
              </a:rPr>
              <a:t>-</a:t>
            </a:r>
            <a:r>
              <a:rPr lang="en-US" sz="800" smtClean="0">
                <a:cs typeface="Times New Roman" pitchFamily="18" charset="0"/>
              </a:rPr>
              <a:t>back mechanism. It could be  Appeals to higher levels of hierarchical authority for X-matrix  or Law  suits for Y-matrix.</a:t>
            </a:r>
            <a:endParaRPr lang="ru-RU" sz="800" smtClean="0">
              <a:cs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209B173C-A758-42B7-8860-4A45445B7780}" type="slidenum">
              <a:rPr lang="ru-RU" smtClean="0"/>
              <a:pPr/>
              <a:t>18</a:t>
            </a:fld>
            <a:endParaRPr lang="ru-RU"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smtClean="0"/>
              <a:t>Here is the list of ideological institutions. We  enumerate them only. </a:t>
            </a:r>
            <a:r>
              <a:rPr lang="en-US" sz="1000" smtClean="0">
                <a:cs typeface="Times New Roman" pitchFamily="18" charset="0"/>
              </a:rPr>
              <a:t>X-institutions of communitarian ideology are:</a:t>
            </a:r>
          </a:p>
          <a:p>
            <a:pPr eaLnBrk="1" hangingPunct="1"/>
            <a:r>
              <a:rPr lang="en-US" sz="1000" smtClean="0">
                <a:cs typeface="Times New Roman" pitchFamily="18" charset="0"/>
              </a:rPr>
              <a:t>First,	Collectivism as  a common Driver for social actions, second,  Egalitarianism as  Normative understanding of social structure and An order as Prevailing social values (castes in India  are an example). Respectively, a  complex of  Y-institutions of subsidiary ideology includes Individualism, Stratification  and Freedom as  Prevailing social values/</a:t>
            </a:r>
          </a:p>
          <a:p>
            <a:pPr eaLnBrk="1" hangingPunct="1"/>
            <a:r>
              <a:rPr lang="en-US" sz="1000" i="1" smtClean="0">
                <a:cs typeface="Times New Roman" pitchFamily="18" charset="0"/>
              </a:rPr>
              <a:t>Ideological  institutions expresses a social consensus on main rules and norms of social actions and indicate what is fair and just in mass opinion .</a:t>
            </a:r>
            <a:endParaRPr lang="ru-RU" sz="1000" i="1" smtClean="0">
              <a:cs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E4E54B2-5AA5-441F-A833-F1C64196B360}" type="slidenum">
              <a:rPr lang="ru-RU" smtClean="0"/>
              <a:pPr/>
              <a:t>19</a:t>
            </a:fld>
            <a:endParaRPr lang="ru-RU"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dirty="0" smtClean="0"/>
              <a:t>Main hypothesis is  that  the institutional structure of each society can be presented as a combination of these two basic institutional matrices. In some societies the X-matrix institutions are prevailing, while the Y-institutions help them. We assume that it is true for Russia, China and most Asian, Latin American, and some other countries and maybe India.</a:t>
            </a:r>
          </a:p>
          <a:p>
            <a:pPr eaLnBrk="1" hangingPunct="1"/>
            <a:r>
              <a:rPr lang="en-US" dirty="0" smtClean="0"/>
              <a:t>At the same time in other societies the Y-matrix institutions are predominating, whereas the X-matrix institutions are complementary and additional, as, for example, in  most countries of Europe and the USA.</a:t>
            </a:r>
          </a:p>
          <a:p>
            <a:pPr eaLnBrk="1" hangingPunct="1"/>
            <a:r>
              <a:rPr lang="en-US" dirty="0" smtClean="0"/>
              <a:t>We suppose that the main task of social and economic policy in each country is to support the optimal combination of predominant and complementary institutions. For example,  the economic policy has to  find the best proportion between  market and redistributive institutions as well as forms of their modernization. </a:t>
            </a:r>
            <a:endParaRPr lang="ru-RU"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7C0FEBF7-89A4-43B7-BCF3-DF98A595CF40}" type="slidenum">
              <a:rPr lang="ru-RU" smtClean="0"/>
              <a:pPr/>
              <a:t>20</a:t>
            </a:fld>
            <a:endParaRPr lang="ru-RU"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smtClean="0"/>
              <a:t>There is an explanation why X- or Y-matrix institutions dominate in different countries. Our hypothesis is that the material and technological environment is the key facor.  The environment can be a </a:t>
            </a:r>
            <a:r>
              <a:rPr lang="en-US" i="1" smtClean="0"/>
              <a:t>communal </a:t>
            </a:r>
            <a:r>
              <a:rPr lang="en-US" smtClean="0"/>
              <a:t> indivisible system, where removal of some elements can lead to disintegration of the whole system, -  or it can be </a:t>
            </a:r>
            <a:r>
              <a:rPr lang="en-US" i="1" smtClean="0"/>
              <a:t>non-communal</a:t>
            </a:r>
            <a:r>
              <a:rPr lang="en-US" smtClean="0"/>
              <a:t> with possibilities of its  technological division. In a communal environment the institutions of X-matrix are dominant whereas Y-matrix institutions are complementary. In a non-communal environment it is </a:t>
            </a:r>
            <a:r>
              <a:rPr lang="en-US" i="1" smtClean="0"/>
              <a:t>vice versa</a:t>
            </a:r>
            <a:r>
              <a:rPr lang="en-US" smtClean="0"/>
              <a:t>. </a:t>
            </a:r>
          </a:p>
          <a:p>
            <a:pPr eaLnBrk="1" hangingPunct="1"/>
            <a:r>
              <a:rPr lang="en-US" smtClean="0"/>
              <a:t>Examples of communal material environment  in my country (Russia)  are rail transport,  gas pipelines, energy consolidated grid, housing in urban areas, engineering services and infrastructure etc.</a:t>
            </a:r>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a:ln/>
        </p:spPr>
      </p:sp>
      <p:sp>
        <p:nvSpPr>
          <p:cNvPr id="51203" name="Заметки 2"/>
          <p:cNvSpPr>
            <a:spLocks noGrp="1"/>
          </p:cNvSpPr>
          <p:nvPr>
            <p:ph type="body" idx="1"/>
          </p:nvPr>
        </p:nvSpPr>
        <p:spPr>
          <a:noFill/>
          <a:ln/>
        </p:spPr>
        <p:txBody>
          <a:bodyPr/>
          <a:lstStyle/>
          <a:p>
            <a:pPr>
              <a:lnSpc>
                <a:spcPct val="90000"/>
              </a:lnSpc>
            </a:pPr>
            <a:r>
              <a:rPr lang="en-US" dirty="0" err="1" smtClean="0"/>
              <a:t>Maddison</a:t>
            </a:r>
            <a:r>
              <a:rPr lang="en-US" dirty="0" smtClean="0"/>
              <a:t> Database was used to calculate GDP levels for nations with a prevailing X-matrix (China, India, Japan, Brazil and former USSR countries) and Y-matrix (Western Europe-12 including Denmark, Finland, France, Germany, Italy, Netherlands, Norway, Sweden, Switzerland and United Kingdom, and Western Offshoots including Australia, New Zealand, Canada and United States). </a:t>
            </a:r>
          </a:p>
          <a:p>
            <a:pPr>
              <a:lnSpc>
                <a:spcPct val="90000"/>
              </a:lnSpc>
            </a:pPr>
            <a:r>
              <a:rPr lang="en-US" dirty="0" smtClean="0"/>
              <a:t>Angus </a:t>
            </a:r>
            <a:r>
              <a:rPr lang="en-US" dirty="0" err="1" smtClean="0"/>
              <a:t>Maddison</a:t>
            </a:r>
            <a:r>
              <a:rPr lang="en-US" dirty="0" smtClean="0"/>
              <a:t> (1926-2010), Emeritus Professor, Faculty of Economics, University of Groningen, the Netherlands</a:t>
            </a:r>
            <a:br>
              <a:rPr lang="en-US" dirty="0" smtClean="0"/>
            </a:br>
            <a:r>
              <a:rPr lang="en-US" dirty="0" smtClean="0">
                <a:hlinkClick r:id="rId3"/>
              </a:rPr>
              <a:t>http://www.ggdc.net/MADDISON/oriindex.htm</a:t>
            </a:r>
            <a:r>
              <a:rPr lang="en-US" dirty="0" smtClean="0"/>
              <a:t> </a:t>
            </a:r>
          </a:p>
          <a:p>
            <a:pPr>
              <a:lnSpc>
                <a:spcPct val="90000"/>
              </a:lnSpc>
            </a:pPr>
            <a:r>
              <a:rPr lang="en-US" dirty="0" smtClean="0"/>
              <a:t>We can see over 140 years a long wave with a switching GDP leader. From 1820 (and before) to 1870 more  GDP was produced in countries with a prevailing X-matrix. Since 1868-70 the role of countries with Y-matrix is increasing, and after 1870 they produce more GDP. The maximum spread between shares of Y-matrix and X-matrix countries took place in 1950-65. But since 1970s the dominance of Y-matrix countries gradually decreases; since 2008 the share of X-matrix countries again prevails  and keeps growing.</a:t>
            </a:r>
            <a:r>
              <a:rPr lang="ru-RU" dirty="0" smtClean="0"/>
              <a:t> </a:t>
            </a:r>
            <a:r>
              <a:rPr lang="en-US" dirty="0" smtClean="0"/>
              <a:t>You know forecast for BRICS-countries.</a:t>
            </a:r>
            <a:endParaRPr lang="ru-RU" dirty="0" smtClean="0"/>
          </a:p>
        </p:txBody>
      </p:sp>
      <p:sp>
        <p:nvSpPr>
          <p:cNvPr id="51204" name="Номер слайда 3"/>
          <p:cNvSpPr>
            <a:spLocks noGrp="1"/>
          </p:cNvSpPr>
          <p:nvPr>
            <p:ph type="sldNum" sz="quarter" idx="5"/>
          </p:nvPr>
        </p:nvSpPr>
        <p:spPr>
          <a:noFill/>
        </p:spPr>
        <p:txBody>
          <a:bodyPr/>
          <a:lstStyle/>
          <a:p>
            <a:fld id="{CADD2FBF-046C-45B4-8C51-CEB98614C4A0}" type="slidenum">
              <a:rPr lang="ru-RU" smtClean="0"/>
              <a:pPr/>
              <a:t>21</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Образ слайда 1"/>
          <p:cNvSpPr>
            <a:spLocks noGrp="1" noRot="1" noChangeAspect="1" noTextEdit="1"/>
          </p:cNvSpPr>
          <p:nvPr>
            <p:ph type="sldImg"/>
          </p:nvPr>
        </p:nvSpPr>
        <p:spPr>
          <a:ln/>
        </p:spPr>
      </p:sp>
      <p:sp>
        <p:nvSpPr>
          <p:cNvPr id="32771" name="Заметки 2"/>
          <p:cNvSpPr>
            <a:spLocks noGrp="1"/>
          </p:cNvSpPr>
          <p:nvPr>
            <p:ph type="body" idx="1"/>
          </p:nvPr>
        </p:nvSpPr>
        <p:spPr>
          <a:noFill/>
          <a:ln/>
        </p:spPr>
        <p:txBody>
          <a:bodyPr/>
          <a:lstStyle/>
          <a:p>
            <a:r>
              <a:rPr lang="en-US" smtClean="0"/>
              <a:t>‘Emporer Founder</a:t>
            </a:r>
            <a:endParaRPr lang="ru-RU" smtClean="0"/>
          </a:p>
        </p:txBody>
      </p:sp>
      <p:sp>
        <p:nvSpPr>
          <p:cNvPr id="32772" name="Номер слайда 3"/>
          <p:cNvSpPr>
            <a:spLocks noGrp="1"/>
          </p:cNvSpPr>
          <p:nvPr>
            <p:ph type="sldNum" sz="quarter" idx="5"/>
          </p:nvPr>
        </p:nvSpPr>
        <p:spPr>
          <a:noFill/>
        </p:spPr>
        <p:txBody>
          <a:bodyPr/>
          <a:lstStyle/>
          <a:p>
            <a:fld id="{CB81808A-28A2-46C9-9348-B1A3CB4B766E}" type="slidenum">
              <a:rPr lang="ru-RU" smtClean="0"/>
              <a:pPr/>
              <a:t>3</a:t>
            </a:fld>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smtClean="0"/>
          </a:p>
        </p:txBody>
      </p:sp>
      <p:sp>
        <p:nvSpPr>
          <p:cNvPr id="33796" name="Номер слайда 3"/>
          <p:cNvSpPr>
            <a:spLocks noGrp="1"/>
          </p:cNvSpPr>
          <p:nvPr>
            <p:ph type="sldNum" sz="quarter" idx="5"/>
          </p:nvPr>
        </p:nvSpPr>
        <p:spPr>
          <a:noFill/>
        </p:spPr>
        <p:txBody>
          <a:bodyPr/>
          <a:lstStyle/>
          <a:p>
            <a:fld id="{DED20DDA-FB30-4FC4-8493-3D7FCC6FC268}" type="slidenum">
              <a:rPr lang="ru-RU" smtClean="0"/>
              <a:pPr/>
              <a:t>7</a:t>
            </a:fld>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noTextEdit="1"/>
          </p:cNvSpPr>
          <p:nvPr>
            <p:ph type="sldImg"/>
          </p:nvPr>
        </p:nvSpPr>
        <p:spPr>
          <a:ln/>
        </p:spPr>
      </p:sp>
      <p:sp>
        <p:nvSpPr>
          <p:cNvPr id="34819" name="Заметки 2"/>
          <p:cNvSpPr>
            <a:spLocks noGrp="1"/>
          </p:cNvSpPr>
          <p:nvPr>
            <p:ph type="body" idx="1"/>
          </p:nvPr>
        </p:nvSpPr>
        <p:spPr>
          <a:noFill/>
          <a:ln/>
        </p:spPr>
        <p:txBody>
          <a:bodyPr/>
          <a:lstStyle/>
          <a:p>
            <a:r>
              <a:rPr lang="en-US" smtClean="0"/>
              <a:t>National emblem </a:t>
            </a:r>
            <a:endParaRPr lang="ru-RU" smtClean="0"/>
          </a:p>
        </p:txBody>
      </p:sp>
      <p:sp>
        <p:nvSpPr>
          <p:cNvPr id="34820" name="Номер слайда 3"/>
          <p:cNvSpPr>
            <a:spLocks noGrp="1"/>
          </p:cNvSpPr>
          <p:nvPr>
            <p:ph type="sldNum" sz="quarter" idx="5"/>
          </p:nvPr>
        </p:nvSpPr>
        <p:spPr>
          <a:noFill/>
        </p:spPr>
        <p:txBody>
          <a:bodyPr/>
          <a:lstStyle/>
          <a:p>
            <a:fld id="{0EA1117A-A461-41F7-8868-0DEDB0BBF9D2}" type="slidenum">
              <a:rPr lang="ru-RU" smtClean="0"/>
              <a:pPr/>
              <a:t>9</a:t>
            </a:fld>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4B51FA9D-1581-462B-A828-191F87B631E1}" type="slidenum">
              <a:rPr lang="ru-RU" smtClean="0"/>
              <a:pPr/>
              <a:t>12</a:t>
            </a:fld>
            <a:endParaRPr lang="ru-RU"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smtClean="0"/>
              <a:t>I mention the most prominent intellectuals whose thoughts formed the preconditions of the Institutional matrices theory. It develops the ideas of: August Comte, Karl Marx, Emile Durkheim, Pitirim Sorolin, Talcott Parsons,  Karl Polanyi,  Douglas North, Harvey Leibenstein, Olga Bessonova and Alexander Akhieser. Last two people are both from Russia and are not so well-known in international context. (By the way, a maternal grandfather of Polanyi was Russian, too). </a:t>
            </a:r>
          </a:p>
          <a:p>
            <a:pPr eaLnBrk="1" hangingPunct="1"/>
            <a:r>
              <a:rPr lang="en-US" smtClean="0"/>
              <a:t>What is the essence of this theory? </a:t>
            </a:r>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246C38D-AD0A-4A11-92C5-0F687406C9E6}" type="slidenum">
              <a:rPr lang="ru-RU" smtClean="0"/>
              <a:pPr/>
              <a:t>13</a:t>
            </a:fld>
            <a:endParaRPr lang="ru-RU"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sz="700" smtClean="0"/>
              <a:t>Here is a scheme of our modeling what  a society is. Society is seen as a social system within three “sociological co-ordinates ” being </a:t>
            </a:r>
            <a:r>
              <a:rPr lang="en-US" sz="700" i="1" smtClean="0"/>
              <a:t>economy</a:t>
            </a:r>
            <a:r>
              <a:rPr lang="en-US" sz="700" smtClean="0"/>
              <a:t>, </a:t>
            </a:r>
            <a:r>
              <a:rPr lang="en-US" sz="700" i="1" smtClean="0"/>
              <a:t>politics</a:t>
            </a:r>
            <a:r>
              <a:rPr lang="en-US" sz="700" smtClean="0"/>
              <a:t> and </a:t>
            </a:r>
            <a:r>
              <a:rPr lang="en-US" sz="700" i="1" smtClean="0"/>
              <a:t>ideology.  </a:t>
            </a:r>
            <a:r>
              <a:rPr lang="en-US" sz="700" smtClean="0"/>
              <a:t>In this model:</a:t>
            </a:r>
            <a:endParaRPr lang="en-US" smtClean="0"/>
          </a:p>
          <a:p>
            <a:pPr eaLnBrk="1" hangingPunct="1">
              <a:buFontTx/>
              <a:buChar char="•"/>
            </a:pPr>
            <a:r>
              <a:rPr lang="en-US" smtClean="0"/>
              <a:t> economic interrelations related to resources used  for the reproduction of social entities;</a:t>
            </a:r>
          </a:p>
          <a:p>
            <a:pPr eaLnBrk="1" hangingPunct="1">
              <a:buFontTx/>
              <a:buChar char="-"/>
            </a:pPr>
            <a:r>
              <a:rPr lang="en-US" smtClean="0"/>
              <a:t>political sphere with  regular and organized social actions to achieve the defined objectives; and</a:t>
            </a:r>
          </a:p>
          <a:p>
            <a:pPr eaLnBrk="1" hangingPunct="1">
              <a:buFontTx/>
              <a:buChar char="-"/>
            </a:pPr>
            <a:r>
              <a:rPr lang="en-US" smtClean="0"/>
              <a:t>ideological sub-system embodying important social ideas and values. </a:t>
            </a:r>
          </a:p>
          <a:p>
            <a:pPr eaLnBrk="1" hangingPunct="1"/>
            <a:r>
              <a:rPr lang="en-US" sz="700" smtClean="0"/>
              <a:t>These spheres are strongly interrelated morphologically as parts or sides of one whole. </a:t>
            </a:r>
            <a:r>
              <a:rPr lang="en-US" smtClean="0"/>
              <a:t>You can’t  change or reform only one sphere successfully.</a:t>
            </a:r>
          </a:p>
          <a:p>
            <a:pPr eaLnBrk="1" hangingPunct="1"/>
            <a:r>
              <a:rPr lang="en-US" smtClean="0"/>
              <a:t>You </a:t>
            </a:r>
            <a:r>
              <a:rPr lang="en-US" sz="700" smtClean="0"/>
              <a:t> can see that it is very simple and pure model – neither  culture no social institutions like religion or family or education are here. It is an imperative point for constructing theoretical model which could be used for correct comparative studies of different countries – from Europe and USA to China and Brazil.  </a:t>
            </a:r>
            <a:endParaRPr lang="ru-RU" sz="7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C48501E-3093-4D34-AFF6-BAE5300926D4}" type="slidenum">
              <a:rPr lang="ru-RU" smtClean="0"/>
              <a:pPr/>
              <a:t>14</a:t>
            </a:fld>
            <a:endParaRPr lang="ru-RU"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sz="1000" smtClean="0"/>
              <a:t>You see the main theses of the theory here.</a:t>
            </a:r>
          </a:p>
          <a:p>
            <a:pPr eaLnBrk="1" hangingPunct="1"/>
            <a:r>
              <a:rPr lang="en-US" smtClean="0"/>
              <a:t>First, each sphere like  economy, politics and ideology in </a:t>
            </a:r>
            <a:r>
              <a:rPr lang="en-US" sz="1500" smtClean="0"/>
              <a:t>regulated or guided by a corresponding set of basic institutions made-in-a society’s image .</a:t>
            </a:r>
          </a:p>
          <a:p>
            <a:pPr eaLnBrk="1" hangingPunct="1"/>
            <a:r>
              <a:rPr lang="en-US" sz="1500" smtClean="0"/>
              <a:t>Second, e</a:t>
            </a:r>
            <a:r>
              <a:rPr lang="en-US" smtClean="0"/>
              <a:t>conomic, political  and ideological institutions comprise  the “institutional matrix” of human society.</a:t>
            </a:r>
          </a:p>
          <a:p>
            <a:pPr eaLnBrk="1" hangingPunct="1"/>
            <a:r>
              <a:rPr lang="en-US" smtClean="0"/>
              <a:t>Third, </a:t>
            </a:r>
            <a:r>
              <a:rPr lang="en-GB" smtClean="0"/>
              <a:t>Historical observations and empirical research as well as mathematical modelling and a broad philosophical approach provide a ground for our hypothesis about two particular types of institutional matrices can be identified. Namely, we call the two types X-matrices and Y-matrices and compare the unique identities of each one. .A</a:t>
            </a:r>
            <a:r>
              <a:rPr lang="en-US" smtClean="0"/>
              <a:t>n X-matrix and an Y-matrix differ  by sets of institutions forming them.</a:t>
            </a:r>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57A7D3B1-7F6A-4B0F-BEB2-ABC4F3E28540}" type="slidenum">
              <a:rPr lang="ru-RU" smtClean="0"/>
              <a:pPr/>
              <a:t>15</a:t>
            </a:fld>
            <a:endParaRPr lang="ru-RU"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dirty="0" smtClean="0"/>
              <a:t>So, the X-matrix  (on the left side) is formed by the following basic institutions:</a:t>
            </a:r>
          </a:p>
          <a:p>
            <a:pPr eaLnBrk="1" hangingPunct="1"/>
            <a:r>
              <a:rPr lang="en-US" dirty="0" smtClean="0"/>
              <a:t>in the economic sphere these are </a:t>
            </a:r>
            <a:r>
              <a:rPr lang="en-US" i="1" dirty="0" smtClean="0"/>
              <a:t>redistributive economy institutions </a:t>
            </a:r>
            <a:r>
              <a:rPr lang="en-US" dirty="0" smtClean="0"/>
              <a:t>(Karl Polanyi introduced this term).</a:t>
            </a:r>
            <a:r>
              <a:rPr lang="en-US" i="1" dirty="0" smtClean="0"/>
              <a:t> </a:t>
            </a:r>
            <a:r>
              <a:rPr lang="en-US" dirty="0" smtClean="0"/>
              <a:t>Redistribution means that the  Center </a:t>
            </a:r>
            <a:r>
              <a:rPr lang="en-US" b="0" dirty="0" smtClean="0"/>
              <a:t>mediates and regulates</a:t>
            </a:r>
            <a:r>
              <a:rPr lang="en-US" b="0" baseline="0" dirty="0" smtClean="0"/>
              <a:t> </a:t>
            </a:r>
            <a:r>
              <a:rPr lang="en-US" b="0" dirty="0" smtClean="0"/>
              <a:t>the overall movement of goods and services, as well as the rights for their production and use (this is different</a:t>
            </a:r>
            <a:r>
              <a:rPr lang="en-US" b="0" baseline="0" dirty="0" smtClean="0"/>
              <a:t> from ‘Central Planning’ of old Soviet system, but in some ways similar)</a:t>
            </a:r>
            <a:r>
              <a:rPr lang="en-US" b="0" dirty="0" smtClean="0"/>
              <a:t>; in </a:t>
            </a:r>
            <a:r>
              <a:rPr lang="en-US" dirty="0" smtClean="0"/>
              <a:t>the political sphere </a:t>
            </a:r>
            <a:r>
              <a:rPr lang="en-US" i="1" dirty="0" smtClean="0"/>
              <a:t>institutions </a:t>
            </a:r>
            <a:r>
              <a:rPr lang="en-US" b="1" i="1" dirty="0" smtClean="0"/>
              <a:t> are </a:t>
            </a:r>
            <a:r>
              <a:rPr lang="en-US" i="1" dirty="0" smtClean="0"/>
              <a:t>of unitary-centralized political order</a:t>
            </a:r>
            <a:r>
              <a:rPr lang="en-US" dirty="0" smtClean="0"/>
              <a:t>; in the ideological sphere </a:t>
            </a:r>
            <a:r>
              <a:rPr lang="en-US" b="1" dirty="0" smtClean="0"/>
              <a:t>a</a:t>
            </a:r>
            <a:r>
              <a:rPr lang="en-US" dirty="0" smtClean="0"/>
              <a:t> </a:t>
            </a:r>
            <a:r>
              <a:rPr lang="en-US" i="1" dirty="0" smtClean="0"/>
              <a:t>communitarian ideology </a:t>
            </a:r>
            <a:r>
              <a:rPr lang="en-US" dirty="0" smtClean="0"/>
              <a:t>dominates. It is expressed in the idea of priority of collective, public values over individual ones. We is over Me.</a:t>
            </a:r>
            <a:endParaRPr lang="ru-RU" dirty="0" smtClean="0"/>
          </a:p>
          <a:p>
            <a:pPr eaLnBrk="1" hangingPunct="1"/>
            <a:endParaRPr lang="ru-RU" dirty="0" smtClean="0"/>
          </a:p>
          <a:p>
            <a:pPr eaLnBrk="1" hangingPunct="1"/>
            <a:r>
              <a:rPr lang="en-US" b="0" dirty="0" smtClean="0"/>
              <a:t>On the right side, different basic institutions are connected with the Y-matrix structure:</a:t>
            </a:r>
          </a:p>
          <a:p>
            <a:pPr eaLnBrk="1" hangingPunct="1"/>
            <a:r>
              <a:rPr lang="en-US" b="0" dirty="0" smtClean="0"/>
              <a:t>in the economic sphere these are </a:t>
            </a:r>
            <a:r>
              <a:rPr lang="en-US" b="0" i="1" dirty="0" smtClean="0"/>
              <a:t>institutions of a market economy (often</a:t>
            </a:r>
            <a:r>
              <a:rPr lang="en-US" b="0" i="1" baseline="0" dirty="0" smtClean="0"/>
              <a:t> neo-liberally regulated)</a:t>
            </a:r>
            <a:r>
              <a:rPr lang="en-US" b="0" dirty="0" smtClean="0"/>
              <a:t>; in the political sphere they correspond to </a:t>
            </a:r>
            <a:r>
              <a:rPr lang="en-US" b="0" i="1" dirty="0" smtClean="0"/>
              <a:t>institutions of federative political order</a:t>
            </a:r>
            <a:r>
              <a:rPr lang="en-US" b="0" i="1" baseline="0" dirty="0" smtClean="0"/>
              <a:t> </a:t>
            </a:r>
            <a:r>
              <a:rPr lang="en-US" b="0" i="0" baseline="0" dirty="0" smtClean="0"/>
              <a:t>(where power is held outside of the Center)</a:t>
            </a:r>
            <a:r>
              <a:rPr lang="en-US" b="0" dirty="0" smtClean="0"/>
              <a:t>; and </a:t>
            </a:r>
            <a:r>
              <a:rPr lang="en-US" b="0" i="1" dirty="0" smtClean="0"/>
              <a:t>the  individualistic ideology </a:t>
            </a:r>
            <a:r>
              <a:rPr lang="en-US" b="0" dirty="0" smtClean="0"/>
              <a:t> dominates. It proclaims a subsidiary, subordinated character of collective values to individual ones. In this case Me or I  is over We.  ( like a YOYO-society</a:t>
            </a:r>
          </a:p>
          <a:p>
            <a:pPr eaLnBrk="1" hangingPunct="1"/>
            <a:endParaRPr lang="en-US" b="0" dirty="0" smtClean="0"/>
          </a:p>
          <a:p>
            <a:pPr eaLnBrk="1" hangingPunct="1"/>
            <a:r>
              <a:rPr lang="en-US" b="0" dirty="0" smtClean="0"/>
              <a:t>In language that is</a:t>
            </a:r>
            <a:r>
              <a:rPr lang="en-US" b="0" baseline="0" dirty="0" smtClean="0"/>
              <a:t> familiar in the United States, one</a:t>
            </a:r>
            <a:r>
              <a:rPr lang="en-US" b="0" dirty="0" smtClean="0"/>
              <a:t> can say that the X-matrix looks like a WITT-society ("We're In This Together”) and the Y-matrix looks like a YOYO- society (“You’re On Your Own”).  Let me remind you, however, that these are ideal types that are never </a:t>
            </a:r>
            <a:r>
              <a:rPr lang="en-US" b="0" dirty="0" err="1" smtClean="0"/>
              <a:t>realised</a:t>
            </a:r>
            <a:r>
              <a:rPr lang="en-US" b="0" dirty="0" smtClean="0"/>
              <a:t> in their pure form; there is always a combination of both matrices</a:t>
            </a:r>
            <a:r>
              <a:rPr lang="en-US" b="0" baseline="0" dirty="0" smtClean="0"/>
              <a:t> in each society or nation.</a:t>
            </a:r>
            <a:endParaRPr lang="en-US" b="0" dirty="0" smtClean="0"/>
          </a:p>
          <a:p>
            <a:pPr eaLnBrk="1" hangingPunct="1"/>
            <a:endParaRPr lang="en-US" dirty="0" smtClean="0"/>
          </a:p>
          <a:p>
            <a:pPr eaLnBrk="1" hangingPunct="1"/>
            <a:r>
              <a:rPr lang="en-US" b="0" dirty="0" smtClean="0"/>
              <a:t>There are sets of institutions in the economic, political and ideological spheres for each matrix. We won’t consider these institutions in details due to shortage of time. Therefore I skip the next three slides.</a:t>
            </a:r>
            <a:endParaRPr lang="ru-RU" b="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E45A4A8-ED06-4648-B532-C06E7A8A4A19}" type="slidenum">
              <a:rPr lang="ru-RU" smtClean="0"/>
              <a:pPr/>
              <a:t>16</a:t>
            </a:fld>
            <a:endParaRPr lang="ru-RU"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CA" smtClean="0"/>
              <a:t>Structures and functions of basic institutions in X- and Y-matrices are briefly presented on the  next three slides. </a:t>
            </a:r>
            <a:r>
              <a:rPr lang="en-US" sz="900" smtClean="0"/>
              <a:t>There is a bunch or set of institutions in economic, political and ideological spheres for each matrices,. We won’t  consider these institutions in details because no time. </a:t>
            </a:r>
            <a:endParaRPr lang="en-CA" smtClean="0"/>
          </a:p>
          <a:p>
            <a:pPr eaLnBrk="1" hangingPunct="1"/>
            <a:endParaRPr lang="en-CA" smtClean="0"/>
          </a:p>
          <a:p>
            <a:pPr eaLnBrk="1" hangingPunct="1"/>
            <a:endParaRPr lang="en-CA" smtClean="0"/>
          </a:p>
          <a:p>
            <a:pPr eaLnBrk="1" hangingPunct="1"/>
            <a:r>
              <a:rPr lang="en-CA" smtClean="0"/>
              <a:t> </a:t>
            </a:r>
            <a:r>
              <a:rPr lang="en-US" smtClean="0"/>
              <a:t>First,  I present you  economic X- and Y-institutions and their functions. We can see them on the table. </a:t>
            </a:r>
          </a:p>
          <a:p>
            <a:pPr eaLnBrk="1" hangingPunct="1"/>
            <a:r>
              <a:rPr lang="en-US" smtClean="0"/>
              <a:t>First function of economic structure is to support property rights system for fixing of goods. For Y-economies,  or market economies the private property is such basic institution. In {-economies  a supreme conditional ownership has been  forming. The supreme level of hierarchy defines conditions of  possession and using of property objects  - land, buildings etc. Russian or Indian rural community or village community are examples for such form of ownership.  Second function is tr</a:t>
            </a:r>
            <a:r>
              <a:rPr lang="en-US" sz="800" smtClean="0">
                <a:cs typeface="Times New Roman" pitchFamily="18" charset="0"/>
              </a:rPr>
              <a:t>ansfer of goods. In Y-economies we have the institution of exchange (or buying-selling)</a:t>
            </a:r>
            <a:r>
              <a:rPr lang="en-US" smtClean="0"/>
              <a:t>. In X-economies the r</a:t>
            </a:r>
            <a:r>
              <a:rPr lang="en-US" sz="800" smtClean="0">
                <a:cs typeface="Times New Roman" pitchFamily="18" charset="0"/>
              </a:rPr>
              <a:t>edistribution or accumulation from the bottom to the center than a coordination on the top center level and distribution to lower underlying levels. Third,  institutions of interactions between economic agents are – cooperation in X-economy model and competition in Y-economy market model. Forth function is labor system organizing. There is employed ( unlimited term)</a:t>
            </a:r>
            <a:r>
              <a:rPr lang="ru-RU" sz="800" smtClean="0"/>
              <a:t> </a:t>
            </a:r>
            <a:r>
              <a:rPr lang="en-US" sz="800" smtClean="0">
                <a:cs typeface="Times New Roman" pitchFamily="18" charset="0"/>
              </a:rPr>
              <a:t>labor institution in X-economy. You know that  a </a:t>
            </a:r>
            <a:r>
              <a:rPr lang="ru-RU" smtClean="0"/>
              <a:t>lifetime employment </a:t>
            </a:r>
            <a:r>
              <a:rPr lang="en-US" smtClean="0"/>
              <a:t>system in Japan is an example. In Y-economy we have (or they have) c</a:t>
            </a:r>
            <a:r>
              <a:rPr lang="en-US" sz="800" smtClean="0">
                <a:cs typeface="Times New Roman" pitchFamily="18" charset="0"/>
              </a:rPr>
              <a:t>ontract (short and medium term)  labor. At last, there are feed-back institutions. Well-known profit maximization (or Y-efficiency) institution acts in market economy model and cost limitation (or X-efficiency) institutions acts in X-economic model. Harvey Leibenstein is the author of the X-efficiency theory.</a:t>
            </a:r>
            <a:endParaRPr lang="ru-RU" sz="800" smtClean="0">
              <a:cs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9088" y="1752600"/>
            <a:ext cx="8824912" cy="5129213"/>
            <a:chOff x="201" y="1104"/>
            <a:chExt cx="5559" cy="3231"/>
          </a:xfrm>
        </p:grpSpPr>
        <p:sp>
          <p:nvSpPr>
            <p:cNvPr id="5" name="Freeform 3"/>
            <p:cNvSpPr>
              <a:spLocks/>
            </p:cNvSpPr>
            <p:nvPr/>
          </p:nvSpPr>
          <p:spPr bwMode="ltGray">
            <a:xfrm>
              <a:off x="210" y="1104"/>
              <a:ext cx="5550" cy="3216"/>
            </a:xfrm>
            <a:custGeom>
              <a:avLst/>
              <a:gdLst/>
              <a:ahLst/>
              <a:cxnLst>
                <a:cxn ang="0">
                  <a:pos x="335" y="0"/>
                </a:cxn>
                <a:cxn ang="0">
                  <a:pos x="333" y="1290"/>
                </a:cxn>
                <a:cxn ang="0">
                  <a:pos x="0" y="1290"/>
                </a:cxn>
                <a:cxn ang="0">
                  <a:pos x="6" y="3210"/>
                </a:cxn>
                <a:cxn ang="0">
                  <a:pos x="5550" y="3216"/>
                </a:cxn>
                <a:cxn ang="0">
                  <a:pos x="5550" y="0"/>
                </a:cxn>
                <a:cxn ang="0">
                  <a:pos x="335" y="0"/>
                </a:cxn>
                <a:cxn ang="0">
                  <a:pos x="335" y="0"/>
                </a:cxn>
              </a:cxnLst>
              <a:rect l="0" t="0" r="r" b="b"/>
              <a:pathLst>
                <a:path w="5550" h="3216">
                  <a:moveTo>
                    <a:pt x="335" y="0"/>
                  </a:moveTo>
                  <a:lnTo>
                    <a:pt x="333" y="1290"/>
                  </a:lnTo>
                  <a:lnTo>
                    <a:pt x="0" y="1290"/>
                  </a:lnTo>
                  <a:lnTo>
                    <a:pt x="6" y="3210"/>
                  </a:lnTo>
                  <a:lnTo>
                    <a:pt x="5550" y="3216"/>
                  </a:lnTo>
                  <a:lnTo>
                    <a:pt x="5550" y="0"/>
                  </a:lnTo>
                  <a:lnTo>
                    <a:pt x="335" y="0"/>
                  </a:lnTo>
                  <a:lnTo>
                    <a:pt x="335" y="0"/>
                  </a:lnTo>
                  <a:close/>
                </a:path>
              </a:pathLst>
            </a:custGeom>
            <a:solidFill>
              <a:schemeClr val="bg2">
                <a:alpha val="39999"/>
              </a:schemeClr>
            </a:solidFill>
            <a:ln w="9525">
              <a:noFill/>
              <a:round/>
              <a:headEnd/>
              <a:tailEnd/>
            </a:ln>
          </p:spPr>
          <p:txBody>
            <a:bodyPr/>
            <a:lstStyle/>
            <a:p>
              <a:pPr>
                <a:defRPr/>
              </a:pPr>
              <a:endParaRPr lang="ru-RU"/>
            </a:p>
          </p:txBody>
        </p:sp>
        <p:sp>
          <p:nvSpPr>
            <p:cNvPr id="6" name="Freeform 4"/>
            <p:cNvSpPr>
              <a:spLocks/>
            </p:cNvSpPr>
            <p:nvPr/>
          </p:nvSpPr>
          <p:spPr bwMode="ltGray">
            <a:xfrm>
              <a:off x="528" y="2400"/>
              <a:ext cx="5232" cy="1920"/>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a:defRPr/>
              </a:pPr>
              <a:endParaRPr lang="ru-RU"/>
            </a:p>
          </p:txBody>
        </p:sp>
        <p:sp>
          <p:nvSpPr>
            <p:cNvPr id="7" name="Freeform 5"/>
            <p:cNvSpPr>
              <a:spLocks/>
            </p:cNvSpPr>
            <p:nvPr/>
          </p:nvSpPr>
          <p:spPr bwMode="ltGray">
            <a:xfrm>
              <a:off x="201" y="2377"/>
              <a:ext cx="3455"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ru-RU"/>
            </a:p>
          </p:txBody>
        </p:sp>
        <p:sp>
          <p:nvSpPr>
            <p:cNvPr id="8" name="Freeform 6"/>
            <p:cNvSpPr>
              <a:spLocks/>
            </p:cNvSpPr>
            <p:nvPr/>
          </p:nvSpPr>
          <p:spPr bwMode="ltGray">
            <a:xfrm>
              <a:off x="528" y="1104"/>
              <a:ext cx="4894"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ru-RU"/>
            </a:p>
          </p:txBody>
        </p:sp>
        <p:sp>
          <p:nvSpPr>
            <p:cNvPr id="9" name="Freeform 7"/>
            <p:cNvSpPr>
              <a:spLocks/>
            </p:cNvSpPr>
            <p:nvPr/>
          </p:nvSpPr>
          <p:spPr bwMode="ltGray">
            <a:xfrm>
              <a:off x="201" y="2377"/>
              <a:ext cx="30" cy="1958"/>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ru-RU"/>
            </a:p>
          </p:txBody>
        </p:sp>
        <p:sp>
          <p:nvSpPr>
            <p:cNvPr id="10" name="Freeform 8"/>
            <p:cNvSpPr>
              <a:spLocks/>
            </p:cNvSpPr>
            <p:nvPr/>
          </p:nvSpPr>
          <p:spPr bwMode="ltGray">
            <a:xfrm>
              <a:off x="528" y="1104"/>
              <a:ext cx="29" cy="322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ru-RU"/>
            </a:p>
          </p:txBody>
        </p:sp>
      </p:grpSp>
      <p:sp>
        <p:nvSpPr>
          <p:cNvPr id="41993" name="Rectangle 9"/>
          <p:cNvSpPr>
            <a:spLocks noGrp="1" noChangeArrowheads="1"/>
          </p:cNvSpPr>
          <p:nvPr>
            <p:ph type="ctrTitle" sz="quarter"/>
          </p:nvPr>
        </p:nvSpPr>
        <p:spPr>
          <a:xfrm>
            <a:off x="990600" y="1905000"/>
            <a:ext cx="7772400" cy="1736725"/>
          </a:xfrm>
        </p:spPr>
        <p:txBody>
          <a:bodyPr anchor="t"/>
          <a:lstStyle>
            <a:lvl1pPr>
              <a:defRPr sz="5400"/>
            </a:lvl1pPr>
          </a:lstStyle>
          <a:p>
            <a:r>
              <a:rPr lang="ru-RU"/>
              <a:t>Образец заголовка</a:t>
            </a:r>
          </a:p>
        </p:txBody>
      </p:sp>
      <p:sp>
        <p:nvSpPr>
          <p:cNvPr id="41994" name="Rectangle 10"/>
          <p:cNvSpPr>
            <a:spLocks noGrp="1" noChangeArrowheads="1"/>
          </p:cNvSpPr>
          <p:nvPr>
            <p:ph type="subTitle" sz="quarter" idx="1"/>
          </p:nvPr>
        </p:nvSpPr>
        <p:spPr>
          <a:xfrm>
            <a:off x="990600" y="3962400"/>
            <a:ext cx="6781800" cy="1752600"/>
          </a:xfrm>
        </p:spPr>
        <p:txBody>
          <a:bodyPr/>
          <a:lstStyle>
            <a:lvl1pPr marL="0" indent="0">
              <a:buFont typeface="Wingdings" pitchFamily="2" charset="2"/>
              <a:buNone/>
              <a:defRPr/>
            </a:lvl1pPr>
          </a:lstStyle>
          <a:p>
            <a:r>
              <a:rPr lang="ru-RU"/>
              <a:t>Образец подзаголовка</a:t>
            </a:r>
          </a:p>
        </p:txBody>
      </p:sp>
      <p:sp>
        <p:nvSpPr>
          <p:cNvPr id="11" name="Rectangle 11"/>
          <p:cNvSpPr>
            <a:spLocks noGrp="1" noChangeArrowheads="1"/>
          </p:cNvSpPr>
          <p:nvPr>
            <p:ph type="dt" sz="quarter" idx="10"/>
          </p:nvPr>
        </p:nvSpPr>
        <p:spPr>
          <a:xfrm>
            <a:off x="990600" y="6245225"/>
            <a:ext cx="1901825" cy="476250"/>
          </a:xfrm>
        </p:spPr>
        <p:txBody>
          <a:bodyPr/>
          <a:lstStyle>
            <a:lvl1pPr>
              <a:defRPr/>
            </a:lvl1pPr>
          </a:lstStyle>
          <a:p>
            <a:pPr>
              <a:defRPr/>
            </a:pPr>
            <a:endParaRPr lang="ru-RU"/>
          </a:p>
        </p:txBody>
      </p:sp>
      <p:sp>
        <p:nvSpPr>
          <p:cNvPr id="12" name="Rectangle 12"/>
          <p:cNvSpPr>
            <a:spLocks noGrp="1" noChangeArrowheads="1"/>
          </p:cNvSpPr>
          <p:nvPr>
            <p:ph type="ftr" sz="quarter" idx="11"/>
          </p:nvPr>
        </p:nvSpPr>
        <p:spPr>
          <a:xfrm>
            <a:off x="3468688" y="6245225"/>
            <a:ext cx="2895600" cy="476250"/>
          </a:xfrm>
        </p:spPr>
        <p:txBody>
          <a:bodyPr/>
          <a:lstStyle>
            <a:lvl1pPr>
              <a:defRPr/>
            </a:lvl1pPr>
          </a:lstStyle>
          <a:p>
            <a:pPr>
              <a:defRPr/>
            </a:pPr>
            <a:r>
              <a:rPr lang="en-US" smtClean="0"/>
              <a:t>Portland State University, April 19, 2013</a:t>
            </a:r>
            <a:endParaRPr lang="ru-RU"/>
          </a:p>
        </p:txBody>
      </p:sp>
      <p:sp>
        <p:nvSpPr>
          <p:cNvPr id="13" name="Rectangle 13"/>
          <p:cNvSpPr>
            <a:spLocks noGrp="1" noChangeArrowheads="1"/>
          </p:cNvSpPr>
          <p:nvPr>
            <p:ph type="sldNum" sz="quarter" idx="12"/>
          </p:nvPr>
        </p:nvSpPr>
        <p:spPr/>
        <p:txBody>
          <a:bodyPr/>
          <a:lstStyle>
            <a:lvl1pPr>
              <a:defRPr/>
            </a:lvl1pPr>
          </a:lstStyle>
          <a:p>
            <a:pPr>
              <a:defRPr/>
            </a:pPr>
            <a:fld id="{896A7980-CEC0-4611-BFC1-C683A39FB377}"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r>
              <a:rPr lang="en-US" smtClean="0"/>
              <a:t>Portland State University, April 19, 2013</a:t>
            </a: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22712E6A-4C9F-43AB-9E67-096D11388F12}"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48463" y="244475"/>
            <a:ext cx="2097087"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44475"/>
            <a:ext cx="6138863"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r>
              <a:rPr lang="en-US" smtClean="0"/>
              <a:t>Portland State University, April 19, 2013</a:t>
            </a: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83370EE3-5904-4759-8AD6-ED141F9604C0}"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4475"/>
            <a:ext cx="8385175" cy="14319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838200" y="1905000"/>
            <a:ext cx="8007350"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838200" y="4076700"/>
            <a:ext cx="8007350" cy="201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1"/>
          <p:cNvSpPr>
            <a:spLocks noGrp="1" noChangeArrowheads="1"/>
          </p:cNvSpPr>
          <p:nvPr>
            <p:ph type="dt" sz="half" idx="10"/>
          </p:nvPr>
        </p:nvSpPr>
        <p:spPr>
          <a:ln/>
        </p:spPr>
        <p:txBody>
          <a:bodyPr/>
          <a:lstStyle>
            <a:lvl1pPr>
              <a:defRPr/>
            </a:lvl1pPr>
          </a:lstStyle>
          <a:p>
            <a:pPr>
              <a:defRPr/>
            </a:pPr>
            <a:endParaRPr lang="ru-RU"/>
          </a:p>
        </p:txBody>
      </p:sp>
      <p:sp>
        <p:nvSpPr>
          <p:cNvPr id="6" name="Rectangle 12"/>
          <p:cNvSpPr>
            <a:spLocks noGrp="1" noChangeArrowheads="1"/>
          </p:cNvSpPr>
          <p:nvPr>
            <p:ph type="ftr" sz="quarter" idx="11"/>
          </p:nvPr>
        </p:nvSpPr>
        <p:spPr>
          <a:ln/>
        </p:spPr>
        <p:txBody>
          <a:bodyPr/>
          <a:lstStyle>
            <a:lvl1pPr>
              <a:defRPr/>
            </a:lvl1pPr>
          </a:lstStyle>
          <a:p>
            <a:pPr>
              <a:defRPr/>
            </a:pPr>
            <a:r>
              <a:rPr lang="en-US" smtClean="0"/>
              <a:t>Portland State University, April 19, 2013</a:t>
            </a:r>
            <a:endParaRPr lang="ru-RU"/>
          </a:p>
        </p:txBody>
      </p:sp>
      <p:sp>
        <p:nvSpPr>
          <p:cNvPr id="7" name="Rectangle 13"/>
          <p:cNvSpPr>
            <a:spLocks noGrp="1" noChangeArrowheads="1"/>
          </p:cNvSpPr>
          <p:nvPr>
            <p:ph type="sldNum" sz="quarter" idx="12"/>
          </p:nvPr>
        </p:nvSpPr>
        <p:spPr>
          <a:ln/>
        </p:spPr>
        <p:txBody>
          <a:bodyPr/>
          <a:lstStyle>
            <a:lvl1pPr>
              <a:defRPr/>
            </a:lvl1pPr>
          </a:lstStyle>
          <a:p>
            <a:pPr>
              <a:defRPr/>
            </a:pPr>
            <a:fld id="{775DF02D-6597-42BE-A55D-7AC33D2EE17C}"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4475"/>
            <a:ext cx="8385175" cy="1431925"/>
          </a:xfrm>
        </p:spPr>
        <p:txBody>
          <a:bodyPr/>
          <a:lstStyle/>
          <a:p>
            <a:r>
              <a:rPr lang="ru-RU" smtClean="0"/>
              <a:t>Образец заголовка</a:t>
            </a:r>
            <a:endParaRPr lang="ru-RU"/>
          </a:p>
        </p:txBody>
      </p:sp>
      <p:sp>
        <p:nvSpPr>
          <p:cNvPr id="3" name="Таблица 2"/>
          <p:cNvSpPr>
            <a:spLocks noGrp="1"/>
          </p:cNvSpPr>
          <p:nvPr>
            <p:ph type="tbl" idx="1"/>
          </p:nvPr>
        </p:nvSpPr>
        <p:spPr>
          <a:xfrm>
            <a:off x="838200" y="1905000"/>
            <a:ext cx="8007350" cy="4191000"/>
          </a:xfrm>
        </p:spPr>
        <p:txBody>
          <a:bodyPr/>
          <a:lstStyle/>
          <a:p>
            <a:pPr lvl="0"/>
            <a:endParaRPr lang="ru-R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r>
              <a:rPr lang="en-US" smtClean="0"/>
              <a:t>Portland State University, April 19, 2013</a:t>
            </a: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CEBA859A-35AF-4B27-A81A-0B0745E7E309}"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smtClean="0"/>
              <a:t>Portland State University, April 19, 2013</a:t>
            </a:r>
            <a:endParaRPr lang="ru-RU"/>
          </a:p>
        </p:txBody>
      </p:sp>
      <p:sp>
        <p:nvSpPr>
          <p:cNvPr id="7" name="Rectangle 6"/>
          <p:cNvSpPr>
            <a:spLocks noGrp="1" noChangeArrowheads="1"/>
          </p:cNvSpPr>
          <p:nvPr>
            <p:ph type="sldNum" sz="quarter" idx="12"/>
          </p:nvPr>
        </p:nvSpPr>
        <p:spPr/>
        <p:txBody>
          <a:bodyPr/>
          <a:lstStyle>
            <a:lvl1pPr>
              <a:defRPr/>
            </a:lvl1pPr>
          </a:lstStyle>
          <a:p>
            <a:pPr>
              <a:defRPr/>
            </a:pPr>
            <a:fld id="{85FE7163-1543-4F2D-B69A-AE0C23319C5D}"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r>
              <a:rPr lang="en-US" smtClean="0"/>
              <a:t>Portland State University, April 19, 2013</a:t>
            </a: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29AEBD59-99FB-49AA-9235-9C96ABF5A0F3}"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1"/>
          <p:cNvSpPr>
            <a:spLocks noGrp="1" noChangeArrowheads="1"/>
          </p:cNvSpPr>
          <p:nvPr>
            <p:ph type="dt" sz="half" idx="10"/>
          </p:nvPr>
        </p:nvSpPr>
        <p:spPr>
          <a:ln/>
        </p:spPr>
        <p:txBody>
          <a:bodyPr/>
          <a:lstStyle>
            <a:lvl1pPr>
              <a:defRPr/>
            </a:lvl1pPr>
          </a:lstStyle>
          <a:p>
            <a:pPr>
              <a:defRPr/>
            </a:pPr>
            <a:endParaRPr lang="ru-RU"/>
          </a:p>
        </p:txBody>
      </p:sp>
      <p:sp>
        <p:nvSpPr>
          <p:cNvPr id="5" name="Rectangle 12"/>
          <p:cNvSpPr>
            <a:spLocks noGrp="1" noChangeArrowheads="1"/>
          </p:cNvSpPr>
          <p:nvPr>
            <p:ph type="ftr" sz="quarter" idx="11"/>
          </p:nvPr>
        </p:nvSpPr>
        <p:spPr>
          <a:ln/>
        </p:spPr>
        <p:txBody>
          <a:bodyPr/>
          <a:lstStyle>
            <a:lvl1pPr>
              <a:defRPr/>
            </a:lvl1pPr>
          </a:lstStyle>
          <a:p>
            <a:pPr>
              <a:defRPr/>
            </a:pPr>
            <a:r>
              <a:rPr lang="en-US" smtClean="0"/>
              <a:t>Portland State University, April 19, 2013</a:t>
            </a:r>
            <a:endParaRPr lang="ru-RU"/>
          </a:p>
        </p:txBody>
      </p:sp>
      <p:sp>
        <p:nvSpPr>
          <p:cNvPr id="6" name="Rectangle 13"/>
          <p:cNvSpPr>
            <a:spLocks noGrp="1" noChangeArrowheads="1"/>
          </p:cNvSpPr>
          <p:nvPr>
            <p:ph type="sldNum" sz="quarter" idx="12"/>
          </p:nvPr>
        </p:nvSpPr>
        <p:spPr>
          <a:ln/>
        </p:spPr>
        <p:txBody>
          <a:bodyPr/>
          <a:lstStyle>
            <a:lvl1pPr>
              <a:defRPr/>
            </a:lvl1pPr>
          </a:lstStyle>
          <a:p>
            <a:pPr>
              <a:defRPr/>
            </a:pPr>
            <a:fld id="{34B665B5-19DD-4205-8E95-0E872B801AE8}"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1"/>
          <p:cNvSpPr>
            <a:spLocks noGrp="1" noChangeArrowheads="1"/>
          </p:cNvSpPr>
          <p:nvPr>
            <p:ph type="dt" sz="half" idx="10"/>
          </p:nvPr>
        </p:nvSpPr>
        <p:spPr>
          <a:ln/>
        </p:spPr>
        <p:txBody>
          <a:bodyPr/>
          <a:lstStyle>
            <a:lvl1pPr>
              <a:defRPr/>
            </a:lvl1pPr>
          </a:lstStyle>
          <a:p>
            <a:pPr>
              <a:defRPr/>
            </a:pPr>
            <a:endParaRPr lang="ru-RU"/>
          </a:p>
        </p:txBody>
      </p:sp>
      <p:sp>
        <p:nvSpPr>
          <p:cNvPr id="6" name="Rectangle 12"/>
          <p:cNvSpPr>
            <a:spLocks noGrp="1" noChangeArrowheads="1"/>
          </p:cNvSpPr>
          <p:nvPr>
            <p:ph type="ftr" sz="quarter" idx="11"/>
          </p:nvPr>
        </p:nvSpPr>
        <p:spPr>
          <a:ln/>
        </p:spPr>
        <p:txBody>
          <a:bodyPr/>
          <a:lstStyle>
            <a:lvl1pPr>
              <a:defRPr/>
            </a:lvl1pPr>
          </a:lstStyle>
          <a:p>
            <a:pPr>
              <a:defRPr/>
            </a:pPr>
            <a:r>
              <a:rPr lang="en-US" smtClean="0"/>
              <a:t>Portland State University, April 19, 2013</a:t>
            </a:r>
            <a:endParaRPr lang="ru-RU"/>
          </a:p>
        </p:txBody>
      </p:sp>
      <p:sp>
        <p:nvSpPr>
          <p:cNvPr id="7" name="Rectangle 13"/>
          <p:cNvSpPr>
            <a:spLocks noGrp="1" noChangeArrowheads="1"/>
          </p:cNvSpPr>
          <p:nvPr>
            <p:ph type="sldNum" sz="quarter" idx="12"/>
          </p:nvPr>
        </p:nvSpPr>
        <p:spPr>
          <a:ln/>
        </p:spPr>
        <p:txBody>
          <a:bodyPr/>
          <a:lstStyle>
            <a:lvl1pPr>
              <a:defRPr/>
            </a:lvl1pPr>
          </a:lstStyle>
          <a:p>
            <a:pPr>
              <a:defRPr/>
            </a:pPr>
            <a:fld id="{69804F32-0C47-40BB-9385-28FFCEAC0D4B}"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1"/>
          <p:cNvSpPr>
            <a:spLocks noGrp="1" noChangeArrowheads="1"/>
          </p:cNvSpPr>
          <p:nvPr>
            <p:ph type="dt" sz="half" idx="10"/>
          </p:nvPr>
        </p:nvSpPr>
        <p:spPr>
          <a:ln/>
        </p:spPr>
        <p:txBody>
          <a:bodyPr/>
          <a:lstStyle>
            <a:lvl1pPr>
              <a:defRPr/>
            </a:lvl1pPr>
          </a:lstStyle>
          <a:p>
            <a:pPr>
              <a:defRPr/>
            </a:pPr>
            <a:endParaRPr lang="ru-RU"/>
          </a:p>
        </p:txBody>
      </p:sp>
      <p:sp>
        <p:nvSpPr>
          <p:cNvPr id="8" name="Rectangle 12"/>
          <p:cNvSpPr>
            <a:spLocks noGrp="1" noChangeArrowheads="1"/>
          </p:cNvSpPr>
          <p:nvPr>
            <p:ph type="ftr" sz="quarter" idx="11"/>
          </p:nvPr>
        </p:nvSpPr>
        <p:spPr>
          <a:ln/>
        </p:spPr>
        <p:txBody>
          <a:bodyPr/>
          <a:lstStyle>
            <a:lvl1pPr>
              <a:defRPr/>
            </a:lvl1pPr>
          </a:lstStyle>
          <a:p>
            <a:pPr>
              <a:defRPr/>
            </a:pPr>
            <a:r>
              <a:rPr lang="en-US" smtClean="0"/>
              <a:t>Portland State University, April 19, 2013</a:t>
            </a:r>
            <a:endParaRPr lang="ru-RU"/>
          </a:p>
        </p:txBody>
      </p:sp>
      <p:sp>
        <p:nvSpPr>
          <p:cNvPr id="9" name="Rectangle 13"/>
          <p:cNvSpPr>
            <a:spLocks noGrp="1" noChangeArrowheads="1"/>
          </p:cNvSpPr>
          <p:nvPr>
            <p:ph type="sldNum" sz="quarter" idx="12"/>
          </p:nvPr>
        </p:nvSpPr>
        <p:spPr>
          <a:ln/>
        </p:spPr>
        <p:txBody>
          <a:bodyPr/>
          <a:lstStyle>
            <a:lvl1pPr>
              <a:defRPr/>
            </a:lvl1pPr>
          </a:lstStyle>
          <a:p>
            <a:pPr>
              <a:defRPr/>
            </a:pPr>
            <a:fld id="{FCBBE001-FDA2-4110-8F15-F66D47250F30}"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1"/>
          <p:cNvSpPr>
            <a:spLocks noGrp="1" noChangeArrowheads="1"/>
          </p:cNvSpPr>
          <p:nvPr>
            <p:ph type="dt" sz="half" idx="10"/>
          </p:nvPr>
        </p:nvSpPr>
        <p:spPr>
          <a:ln/>
        </p:spPr>
        <p:txBody>
          <a:bodyPr/>
          <a:lstStyle>
            <a:lvl1pPr>
              <a:defRPr/>
            </a:lvl1pPr>
          </a:lstStyle>
          <a:p>
            <a:pPr>
              <a:defRPr/>
            </a:pPr>
            <a:endParaRPr lang="ru-RU"/>
          </a:p>
        </p:txBody>
      </p:sp>
      <p:sp>
        <p:nvSpPr>
          <p:cNvPr id="4" name="Rectangle 12"/>
          <p:cNvSpPr>
            <a:spLocks noGrp="1" noChangeArrowheads="1"/>
          </p:cNvSpPr>
          <p:nvPr>
            <p:ph type="ftr" sz="quarter" idx="11"/>
          </p:nvPr>
        </p:nvSpPr>
        <p:spPr>
          <a:ln/>
        </p:spPr>
        <p:txBody>
          <a:bodyPr/>
          <a:lstStyle>
            <a:lvl1pPr>
              <a:defRPr/>
            </a:lvl1pPr>
          </a:lstStyle>
          <a:p>
            <a:pPr>
              <a:defRPr/>
            </a:pPr>
            <a:r>
              <a:rPr lang="en-US" smtClean="0"/>
              <a:t>Portland State University, April 19, 2013</a:t>
            </a:r>
            <a:endParaRPr lang="ru-RU"/>
          </a:p>
        </p:txBody>
      </p:sp>
      <p:sp>
        <p:nvSpPr>
          <p:cNvPr id="5" name="Rectangle 13"/>
          <p:cNvSpPr>
            <a:spLocks noGrp="1" noChangeArrowheads="1"/>
          </p:cNvSpPr>
          <p:nvPr>
            <p:ph type="sldNum" sz="quarter" idx="12"/>
          </p:nvPr>
        </p:nvSpPr>
        <p:spPr>
          <a:ln/>
        </p:spPr>
        <p:txBody>
          <a:bodyPr/>
          <a:lstStyle>
            <a:lvl1pPr>
              <a:defRPr/>
            </a:lvl1pPr>
          </a:lstStyle>
          <a:p>
            <a:pPr>
              <a:defRPr/>
            </a:pPr>
            <a:fld id="{3B70E060-4D92-439B-9E7E-F80DA8427BC9}"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ru-RU"/>
          </a:p>
        </p:txBody>
      </p:sp>
      <p:sp>
        <p:nvSpPr>
          <p:cNvPr id="3" name="Rectangle 12"/>
          <p:cNvSpPr>
            <a:spLocks noGrp="1" noChangeArrowheads="1"/>
          </p:cNvSpPr>
          <p:nvPr>
            <p:ph type="ftr" sz="quarter" idx="11"/>
          </p:nvPr>
        </p:nvSpPr>
        <p:spPr>
          <a:ln/>
        </p:spPr>
        <p:txBody>
          <a:bodyPr/>
          <a:lstStyle>
            <a:lvl1pPr>
              <a:defRPr/>
            </a:lvl1pPr>
          </a:lstStyle>
          <a:p>
            <a:pPr>
              <a:defRPr/>
            </a:pPr>
            <a:r>
              <a:rPr lang="en-US" smtClean="0"/>
              <a:t>Portland State University, April 19, 2013</a:t>
            </a:r>
            <a:endParaRPr lang="ru-RU"/>
          </a:p>
        </p:txBody>
      </p:sp>
      <p:sp>
        <p:nvSpPr>
          <p:cNvPr id="4" name="Rectangle 13"/>
          <p:cNvSpPr>
            <a:spLocks noGrp="1" noChangeArrowheads="1"/>
          </p:cNvSpPr>
          <p:nvPr>
            <p:ph type="sldNum" sz="quarter" idx="12"/>
          </p:nvPr>
        </p:nvSpPr>
        <p:spPr>
          <a:ln/>
        </p:spPr>
        <p:txBody>
          <a:bodyPr/>
          <a:lstStyle>
            <a:lvl1pPr>
              <a:defRPr/>
            </a:lvl1pPr>
          </a:lstStyle>
          <a:p>
            <a:pPr>
              <a:defRPr/>
            </a:pPr>
            <a:fld id="{B4744892-9650-4584-A706-F44524DA4388}"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1"/>
          <p:cNvSpPr>
            <a:spLocks noGrp="1" noChangeArrowheads="1"/>
          </p:cNvSpPr>
          <p:nvPr>
            <p:ph type="dt" sz="half" idx="10"/>
          </p:nvPr>
        </p:nvSpPr>
        <p:spPr>
          <a:ln/>
        </p:spPr>
        <p:txBody>
          <a:bodyPr/>
          <a:lstStyle>
            <a:lvl1pPr>
              <a:defRPr/>
            </a:lvl1pPr>
          </a:lstStyle>
          <a:p>
            <a:pPr>
              <a:defRPr/>
            </a:pPr>
            <a:endParaRPr lang="ru-RU"/>
          </a:p>
        </p:txBody>
      </p:sp>
      <p:sp>
        <p:nvSpPr>
          <p:cNvPr id="6" name="Rectangle 12"/>
          <p:cNvSpPr>
            <a:spLocks noGrp="1" noChangeArrowheads="1"/>
          </p:cNvSpPr>
          <p:nvPr>
            <p:ph type="ftr" sz="quarter" idx="11"/>
          </p:nvPr>
        </p:nvSpPr>
        <p:spPr>
          <a:ln/>
        </p:spPr>
        <p:txBody>
          <a:bodyPr/>
          <a:lstStyle>
            <a:lvl1pPr>
              <a:defRPr/>
            </a:lvl1pPr>
          </a:lstStyle>
          <a:p>
            <a:pPr>
              <a:defRPr/>
            </a:pPr>
            <a:r>
              <a:rPr lang="en-US" smtClean="0"/>
              <a:t>Portland State University, April 19, 2013</a:t>
            </a:r>
            <a:endParaRPr lang="ru-RU"/>
          </a:p>
        </p:txBody>
      </p:sp>
      <p:sp>
        <p:nvSpPr>
          <p:cNvPr id="7" name="Rectangle 13"/>
          <p:cNvSpPr>
            <a:spLocks noGrp="1" noChangeArrowheads="1"/>
          </p:cNvSpPr>
          <p:nvPr>
            <p:ph type="sldNum" sz="quarter" idx="12"/>
          </p:nvPr>
        </p:nvSpPr>
        <p:spPr>
          <a:ln/>
        </p:spPr>
        <p:txBody>
          <a:bodyPr/>
          <a:lstStyle>
            <a:lvl1pPr>
              <a:defRPr/>
            </a:lvl1pPr>
          </a:lstStyle>
          <a:p>
            <a:pPr>
              <a:defRPr/>
            </a:pPr>
            <a:fld id="{B9122EED-72F5-4AFE-B7B6-C16A1D2A71A5}"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1"/>
          <p:cNvSpPr>
            <a:spLocks noGrp="1" noChangeArrowheads="1"/>
          </p:cNvSpPr>
          <p:nvPr>
            <p:ph type="dt" sz="half" idx="10"/>
          </p:nvPr>
        </p:nvSpPr>
        <p:spPr>
          <a:ln/>
        </p:spPr>
        <p:txBody>
          <a:bodyPr/>
          <a:lstStyle>
            <a:lvl1pPr>
              <a:defRPr/>
            </a:lvl1pPr>
          </a:lstStyle>
          <a:p>
            <a:pPr>
              <a:defRPr/>
            </a:pPr>
            <a:endParaRPr lang="ru-RU"/>
          </a:p>
        </p:txBody>
      </p:sp>
      <p:sp>
        <p:nvSpPr>
          <p:cNvPr id="6" name="Rectangle 12"/>
          <p:cNvSpPr>
            <a:spLocks noGrp="1" noChangeArrowheads="1"/>
          </p:cNvSpPr>
          <p:nvPr>
            <p:ph type="ftr" sz="quarter" idx="11"/>
          </p:nvPr>
        </p:nvSpPr>
        <p:spPr>
          <a:ln/>
        </p:spPr>
        <p:txBody>
          <a:bodyPr/>
          <a:lstStyle>
            <a:lvl1pPr>
              <a:defRPr/>
            </a:lvl1pPr>
          </a:lstStyle>
          <a:p>
            <a:pPr>
              <a:defRPr/>
            </a:pPr>
            <a:r>
              <a:rPr lang="en-US" smtClean="0"/>
              <a:t>Portland State University, April 19, 2013</a:t>
            </a:r>
            <a:endParaRPr lang="ru-RU"/>
          </a:p>
        </p:txBody>
      </p:sp>
      <p:sp>
        <p:nvSpPr>
          <p:cNvPr id="7" name="Rectangle 13"/>
          <p:cNvSpPr>
            <a:spLocks noGrp="1" noChangeArrowheads="1"/>
          </p:cNvSpPr>
          <p:nvPr>
            <p:ph type="sldNum" sz="quarter" idx="12"/>
          </p:nvPr>
        </p:nvSpPr>
        <p:spPr>
          <a:ln/>
        </p:spPr>
        <p:txBody>
          <a:bodyPr/>
          <a:lstStyle>
            <a:lvl1pPr>
              <a:defRPr/>
            </a:lvl1pPr>
          </a:lstStyle>
          <a:p>
            <a:pPr>
              <a:defRPr/>
            </a:pPr>
            <a:fld id="{60C020ED-5F45-4692-9D3C-CCA320A71A23}"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9088" y="1828800"/>
            <a:ext cx="8824912" cy="5029200"/>
            <a:chOff x="201" y="1152"/>
            <a:chExt cx="5559" cy="3168"/>
          </a:xfrm>
        </p:grpSpPr>
        <p:sp>
          <p:nvSpPr>
            <p:cNvPr id="40963" name="Freeform 3"/>
            <p:cNvSpPr>
              <a:spLocks/>
            </p:cNvSpPr>
            <p:nvPr/>
          </p:nvSpPr>
          <p:spPr bwMode="ltGray">
            <a:xfrm>
              <a:off x="528" y="2909"/>
              <a:ext cx="5232" cy="1411"/>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a:defRPr/>
              </a:pPr>
              <a:endParaRPr lang="ru-RU"/>
            </a:p>
          </p:txBody>
        </p:sp>
        <p:sp>
          <p:nvSpPr>
            <p:cNvPr id="40964" name="Freeform 4"/>
            <p:cNvSpPr>
              <a:spLocks/>
            </p:cNvSpPr>
            <p:nvPr/>
          </p:nvSpPr>
          <p:spPr bwMode="ltGray">
            <a:xfrm>
              <a:off x="210" y="1152"/>
              <a:ext cx="5550" cy="3168"/>
            </a:xfrm>
            <a:custGeom>
              <a:avLst/>
              <a:gdLst/>
              <a:ahLst/>
              <a:cxnLst>
                <a:cxn ang="0">
                  <a:pos x="330" y="1764"/>
                </a:cxn>
                <a:cxn ang="0">
                  <a:pos x="0" y="1764"/>
                </a:cxn>
                <a:cxn ang="0">
                  <a:pos x="0" y="3168"/>
                </a:cxn>
                <a:cxn ang="0">
                  <a:pos x="5550" y="3168"/>
                </a:cxn>
                <a:cxn ang="0">
                  <a:pos x="5550" y="0"/>
                </a:cxn>
                <a:cxn ang="0">
                  <a:pos x="330" y="0"/>
                </a:cxn>
                <a:cxn ang="0">
                  <a:pos x="330" y="1764"/>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w="9525">
              <a:noFill/>
              <a:round/>
              <a:headEnd/>
              <a:tailEnd/>
            </a:ln>
          </p:spPr>
          <p:txBody>
            <a:bodyPr/>
            <a:lstStyle/>
            <a:p>
              <a:pPr>
                <a:defRPr/>
              </a:pPr>
              <a:endParaRPr lang="ru-RU"/>
            </a:p>
          </p:txBody>
        </p:sp>
        <p:sp>
          <p:nvSpPr>
            <p:cNvPr id="40965" name="Freeform 5"/>
            <p:cNvSpPr>
              <a:spLocks/>
            </p:cNvSpPr>
            <p:nvPr/>
          </p:nvSpPr>
          <p:spPr bwMode="ltGray">
            <a:xfrm>
              <a:off x="528" y="2932"/>
              <a:ext cx="5232" cy="1388"/>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w="9525">
              <a:noFill/>
              <a:round/>
              <a:headEnd/>
              <a:tailEnd/>
            </a:ln>
          </p:spPr>
          <p:txBody>
            <a:bodyPr/>
            <a:lstStyle/>
            <a:p>
              <a:pPr>
                <a:defRPr/>
              </a:pPr>
              <a:endParaRPr lang="ru-RU"/>
            </a:p>
          </p:txBody>
        </p:sp>
        <p:sp>
          <p:nvSpPr>
            <p:cNvPr id="40966"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ru-RU"/>
            </a:p>
          </p:txBody>
        </p:sp>
        <p:sp>
          <p:nvSpPr>
            <p:cNvPr id="40967"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ru-RU"/>
            </a:p>
          </p:txBody>
        </p:sp>
        <p:sp>
          <p:nvSpPr>
            <p:cNvPr id="40968"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ru-RU"/>
            </a:p>
          </p:txBody>
        </p:sp>
        <p:sp>
          <p:nvSpPr>
            <p:cNvPr id="40969"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ru-RU"/>
            </a:p>
          </p:txBody>
        </p:sp>
        <p:sp>
          <p:nvSpPr>
            <p:cNvPr id="40970"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a:defRPr/>
              </a:pPr>
              <a:endParaRPr lang="ru-RU"/>
            </a:p>
          </p:txBody>
        </p:sp>
      </p:grpSp>
      <p:sp>
        <p:nvSpPr>
          <p:cNvPr id="40971" name="Rectangle 11"/>
          <p:cNvSpPr>
            <a:spLocks noGrp="1" noChangeArrowheads="1"/>
          </p:cNvSpPr>
          <p:nvPr>
            <p:ph type="dt" sz="half" idx="2"/>
          </p:nvPr>
        </p:nvSpPr>
        <p:spPr bwMode="auto">
          <a:xfrm>
            <a:off x="838200"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C0C0C0"/>
                  </a:outerShdw>
                </a:effectLst>
                <a:latin typeface="Arial" charset="0"/>
                <a:cs typeface="Arial" charset="0"/>
              </a:defRPr>
            </a:lvl1pPr>
          </a:lstStyle>
          <a:p>
            <a:pPr>
              <a:defRPr/>
            </a:pPr>
            <a:endParaRPr lang="ru-RU"/>
          </a:p>
        </p:txBody>
      </p:sp>
      <p:sp>
        <p:nvSpPr>
          <p:cNvPr id="40972" name="Rectangle 12"/>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C0C0C0"/>
                  </a:outerShdw>
                </a:effectLst>
                <a:latin typeface="Arial" charset="0"/>
                <a:cs typeface="Arial" charset="0"/>
              </a:defRPr>
            </a:lvl1pPr>
          </a:lstStyle>
          <a:p>
            <a:pPr>
              <a:defRPr/>
            </a:pPr>
            <a:r>
              <a:rPr lang="en-US" smtClean="0"/>
              <a:t>Portland State University, April 19, 2013</a:t>
            </a:r>
            <a:endParaRPr lang="ru-RU"/>
          </a:p>
        </p:txBody>
      </p:sp>
      <p:sp>
        <p:nvSpPr>
          <p:cNvPr id="40973" name="Rectangle 13"/>
          <p:cNvSpPr>
            <a:spLocks noGrp="1" noChangeArrowheads="1"/>
          </p:cNvSpPr>
          <p:nvPr>
            <p:ph type="sldNum" sz="quarter" idx="4"/>
          </p:nvPr>
        </p:nvSpPr>
        <p:spPr bwMode="auto">
          <a:xfrm>
            <a:off x="6937375"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C0C0C0"/>
                  </a:outerShdw>
                </a:effectLst>
                <a:latin typeface="Arial" charset="0"/>
                <a:cs typeface="Arial" charset="0"/>
              </a:defRPr>
            </a:lvl1pPr>
          </a:lstStyle>
          <a:p>
            <a:pPr>
              <a:defRPr/>
            </a:pPr>
            <a:fld id="{2D922123-EF5E-4FBB-8307-2A68CBC0CE15}" type="slidenum">
              <a:rPr lang="ru-RU"/>
              <a:pPr>
                <a:defRPr/>
              </a:pPr>
              <a:t>‹#›</a:t>
            </a:fld>
            <a:endParaRPr lang="ru-RU"/>
          </a:p>
        </p:txBody>
      </p:sp>
      <p:sp>
        <p:nvSpPr>
          <p:cNvPr id="40974" name="Rectangle 14"/>
          <p:cNvSpPr>
            <a:spLocks noGrp="1" noRot="1" noChangeArrowheads="1"/>
          </p:cNvSpPr>
          <p:nvPr>
            <p:ph type="title"/>
          </p:nvPr>
        </p:nvSpPr>
        <p:spPr bwMode="auto">
          <a:xfrm>
            <a:off x="457200" y="244475"/>
            <a:ext cx="8385175"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0975" name="Rectangle 15"/>
          <p:cNvSpPr>
            <a:spLocks noGrp="1" noRot="1" noChangeArrowheads="1"/>
          </p:cNvSpPr>
          <p:nvPr>
            <p:ph type="body" idx="1"/>
          </p:nvPr>
        </p:nvSpPr>
        <p:spPr bwMode="auto">
          <a:xfrm>
            <a:off x="838200" y="1905000"/>
            <a:ext cx="800735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Tree>
  </p:cSld>
  <p:clrMap bg1="lt1" tx1="dk1" bg2="lt2" tx2="dk2" accent1="accent1" accent2="accent2" accent3="accent3" accent4="accent4" accent5="accent5" accent6="accent6" hlink="hlink" folHlink="folHlink"/>
  <p:sldLayoutIdLst>
    <p:sldLayoutId id="2147483859"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60" r:id="rId14"/>
  </p:sldLayoutIdLst>
  <p:hf hdr="0" dt="0"/>
  <p:txStyles>
    <p:titleStyle>
      <a:lvl1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Black" pitchFamily="34" charset="0"/>
          <a:cs typeface="Arial" charset="0"/>
        </a:defRPr>
      </a:lvl2pPr>
      <a:lvl3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Black" pitchFamily="34" charset="0"/>
          <a:cs typeface="Arial" charset="0"/>
        </a:defRPr>
      </a:lvl3pPr>
      <a:lvl4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Black" pitchFamily="34" charset="0"/>
          <a:cs typeface="Arial" charset="0"/>
        </a:defRPr>
      </a:lvl4pPr>
      <a:lvl5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Black" pitchFamily="34" charset="0"/>
          <a:cs typeface="Arial" charset="0"/>
        </a:defRPr>
      </a:lvl5pPr>
      <a:lvl6pPr marL="457200" algn="l" rtl="0" fontAlgn="base">
        <a:spcBef>
          <a:spcPct val="0"/>
        </a:spcBef>
        <a:spcAft>
          <a:spcPct val="0"/>
        </a:spcAft>
        <a:defRPr sz="4400" b="1">
          <a:solidFill>
            <a:schemeClr val="tx2"/>
          </a:solidFill>
          <a:effectLst>
            <a:outerShdw blurRad="38100" dist="38100" dir="2700000" algn="tl">
              <a:srgbClr val="C0C0C0"/>
            </a:outerShdw>
          </a:effectLst>
          <a:latin typeface="Arial Black" pitchFamily="34" charset="0"/>
          <a:cs typeface="Arial" charset="0"/>
        </a:defRPr>
      </a:lvl6pPr>
      <a:lvl7pPr marL="914400" algn="l" rtl="0" fontAlgn="base">
        <a:spcBef>
          <a:spcPct val="0"/>
        </a:spcBef>
        <a:spcAft>
          <a:spcPct val="0"/>
        </a:spcAft>
        <a:defRPr sz="4400" b="1">
          <a:solidFill>
            <a:schemeClr val="tx2"/>
          </a:solidFill>
          <a:effectLst>
            <a:outerShdw blurRad="38100" dist="38100" dir="2700000" algn="tl">
              <a:srgbClr val="C0C0C0"/>
            </a:outerShdw>
          </a:effectLst>
          <a:latin typeface="Arial Black" pitchFamily="34" charset="0"/>
          <a:cs typeface="Arial" charset="0"/>
        </a:defRPr>
      </a:lvl7pPr>
      <a:lvl8pPr marL="1371600" algn="l" rtl="0" fontAlgn="base">
        <a:spcBef>
          <a:spcPct val="0"/>
        </a:spcBef>
        <a:spcAft>
          <a:spcPct val="0"/>
        </a:spcAft>
        <a:defRPr sz="4400" b="1">
          <a:solidFill>
            <a:schemeClr val="tx2"/>
          </a:solidFill>
          <a:effectLst>
            <a:outerShdw blurRad="38100" dist="38100" dir="2700000" algn="tl">
              <a:srgbClr val="C0C0C0"/>
            </a:outerShdw>
          </a:effectLst>
          <a:latin typeface="Arial Black" pitchFamily="34" charset="0"/>
          <a:cs typeface="Arial" charset="0"/>
        </a:defRPr>
      </a:lvl8pPr>
      <a:lvl9pPr marL="1828800" algn="l" rtl="0" fontAlgn="base">
        <a:spcBef>
          <a:spcPct val="0"/>
        </a:spcBef>
        <a:spcAft>
          <a:spcPct val="0"/>
        </a:spcAft>
        <a:defRPr sz="4400" b="1">
          <a:solidFill>
            <a:schemeClr val="tx2"/>
          </a:solidFill>
          <a:effectLst>
            <a:outerShdw blurRad="38100" dist="38100" dir="2700000" algn="tl">
              <a:srgbClr val="C0C0C0"/>
            </a:outerShdw>
          </a:effectLst>
          <a:latin typeface="Arial Black" pitchFamily="34" charset="0"/>
          <a:cs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www.kirdina.ru/" TargetMode="External"/><Relationship Id="rId2" Type="http://schemas.openxmlformats.org/officeDocument/2006/relationships/hyperlink" Target="mailto:kirdina@bk.r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ctrTitle"/>
          </p:nvPr>
        </p:nvSpPr>
        <p:spPr>
          <a:xfrm>
            <a:off x="990600" y="914400"/>
            <a:ext cx="7772400" cy="2727325"/>
          </a:xfrm>
        </p:spPr>
        <p:txBody>
          <a:bodyPr/>
          <a:lstStyle/>
          <a:p>
            <a:pPr>
              <a:defRPr/>
            </a:pPr>
            <a:r>
              <a:rPr lang="en-US" sz="3200" dirty="0" smtClean="0"/>
              <a:t>Russian Economics:</a:t>
            </a:r>
            <a:br>
              <a:rPr lang="en-US" sz="3200" dirty="0" smtClean="0"/>
            </a:br>
            <a:r>
              <a:rPr lang="en-US" sz="3200" dirty="0" smtClean="0"/>
              <a:t>From Marxism to Institutional Matrices Theory</a:t>
            </a:r>
            <a:r>
              <a:rPr lang="ru-RU" sz="3200" dirty="0" smtClean="0"/>
              <a:t/>
            </a:r>
            <a:br>
              <a:rPr lang="ru-RU" sz="3200" dirty="0" smtClean="0"/>
            </a:br>
            <a:r>
              <a:rPr lang="en-US" sz="3200" dirty="0" smtClean="0"/>
              <a:t/>
            </a:r>
            <a:br>
              <a:rPr lang="en-US" sz="3200" dirty="0" smtClean="0"/>
            </a:br>
            <a:endParaRPr lang="ru-RU" sz="3200" dirty="0" smtClean="0"/>
          </a:p>
        </p:txBody>
      </p:sp>
      <p:sp>
        <p:nvSpPr>
          <p:cNvPr id="43013" name="Rectangle 5"/>
          <p:cNvSpPr>
            <a:spLocks noGrp="1" noChangeArrowheads="1"/>
          </p:cNvSpPr>
          <p:nvPr>
            <p:ph type="subTitle" idx="1"/>
          </p:nvPr>
        </p:nvSpPr>
        <p:spPr>
          <a:xfrm>
            <a:off x="762000" y="2209800"/>
            <a:ext cx="7696200" cy="2133600"/>
          </a:xfrm>
        </p:spPr>
        <p:txBody>
          <a:bodyPr/>
          <a:lstStyle/>
          <a:p>
            <a:pPr eaLnBrk="1" hangingPunct="1">
              <a:lnSpc>
                <a:spcPct val="80000"/>
              </a:lnSpc>
              <a:defRPr/>
            </a:pPr>
            <a:endParaRPr lang="en-US" sz="2400" dirty="0" smtClean="0"/>
          </a:p>
          <a:p>
            <a:pPr eaLnBrk="1" hangingPunct="1">
              <a:lnSpc>
                <a:spcPct val="80000"/>
              </a:lnSpc>
              <a:defRPr/>
            </a:pPr>
            <a:r>
              <a:rPr lang="en-US" sz="2400" b="1" dirty="0" smtClean="0"/>
              <a:t>Svetlana Kirdina</a:t>
            </a:r>
          </a:p>
          <a:p>
            <a:pPr eaLnBrk="1" hangingPunct="1">
              <a:lnSpc>
                <a:spcPct val="80000"/>
              </a:lnSpc>
              <a:defRPr/>
            </a:pPr>
            <a:r>
              <a:rPr lang="en-US" sz="2400" b="1" dirty="0" smtClean="0"/>
              <a:t>Institute of Economics, Russian Academy of Sciences, Moscow, Russia</a:t>
            </a:r>
            <a:endParaRPr lang="ru-RU" sz="2400" b="1" dirty="0" smtClean="0"/>
          </a:p>
          <a:p>
            <a:pPr>
              <a:defRPr/>
            </a:pPr>
            <a:endParaRPr lang="ru-RU" sz="2400" b="1" dirty="0" smtClean="0"/>
          </a:p>
          <a:p>
            <a:pPr>
              <a:defRPr/>
            </a:pPr>
            <a:endParaRPr lang="ru-RU" sz="2400" b="1" dirty="0" smtClean="0"/>
          </a:p>
          <a:p>
            <a:pPr>
              <a:defRPr/>
            </a:pPr>
            <a:r>
              <a:rPr lang="en-US" sz="1800" b="1" dirty="0" smtClean="0"/>
              <a:t>For Department of Economics, </a:t>
            </a:r>
          </a:p>
          <a:p>
            <a:pPr>
              <a:defRPr/>
            </a:pPr>
            <a:r>
              <a:rPr lang="en-US" sz="1800" b="1" dirty="0" smtClean="0"/>
              <a:t>Portland State University, the USA, </a:t>
            </a:r>
          </a:p>
          <a:p>
            <a:pPr>
              <a:defRPr/>
            </a:pPr>
            <a:r>
              <a:rPr lang="en-US" sz="1800" b="1" dirty="0" smtClean="0"/>
              <a:t>April 19, 2013, 3:00 pm</a:t>
            </a:r>
            <a:endParaRPr lang="ru-RU" sz="1800" b="1" dirty="0" smtClean="0"/>
          </a:p>
        </p:txBody>
      </p:sp>
      <p:sp>
        <p:nvSpPr>
          <p:cNvPr id="4" name="Номер слайда 3"/>
          <p:cNvSpPr>
            <a:spLocks noGrp="1"/>
          </p:cNvSpPr>
          <p:nvPr>
            <p:ph type="sldNum" sz="quarter" idx="12"/>
          </p:nvPr>
        </p:nvSpPr>
        <p:spPr/>
        <p:txBody>
          <a:bodyPr/>
          <a:lstStyle/>
          <a:p>
            <a:pPr>
              <a:defRPr/>
            </a:pPr>
            <a:fld id="{C3ED2636-B9A7-4BBB-A39B-2D87DA8F6217}" type="slidenum">
              <a:rPr lang="ru-RU" smtClean="0"/>
              <a:pPr>
                <a:defRPr/>
              </a:pPr>
              <a:t>1</a:t>
            </a:fld>
            <a:endParaRPr lang="ru-RU" dirty="0"/>
          </a:p>
        </p:txBody>
      </p:sp>
      <p:sp>
        <p:nvSpPr>
          <p:cNvPr id="5" name="Нижний колонтитул 4"/>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en-US" dirty="0" smtClean="0"/>
              <a:t>Conditions of </a:t>
            </a:r>
            <a:r>
              <a:rPr lang="en-US" dirty="0" smtClean="0">
                <a:solidFill>
                  <a:srgbClr val="FF0000"/>
                </a:solidFill>
              </a:rPr>
              <a:t>Marxist Research</a:t>
            </a:r>
            <a:r>
              <a:rPr lang="en-US" dirty="0" smtClean="0"/>
              <a:t> in Russia</a:t>
            </a:r>
            <a:endParaRPr lang="ru-RU" dirty="0"/>
          </a:p>
        </p:txBody>
      </p:sp>
      <p:sp>
        <p:nvSpPr>
          <p:cNvPr id="3" name="Содержимое 2"/>
          <p:cNvSpPr>
            <a:spLocks noGrp="1"/>
          </p:cNvSpPr>
          <p:nvPr>
            <p:ph idx="1"/>
          </p:nvPr>
        </p:nvSpPr>
        <p:spPr>
          <a:xfrm>
            <a:off x="533400" y="1905000"/>
            <a:ext cx="8312150" cy="4191000"/>
          </a:xfrm>
        </p:spPr>
        <p:txBody>
          <a:bodyPr/>
          <a:lstStyle/>
          <a:p>
            <a:pPr>
              <a:defRPr/>
            </a:pPr>
            <a:r>
              <a:rPr lang="en-US" sz="2400" dirty="0" smtClean="0"/>
              <a:t>After the fall of the Soviet Union, the official ideology of Marxism </a:t>
            </a:r>
            <a:r>
              <a:rPr lang="en-US" sz="2400" dirty="0" smtClean="0"/>
              <a:t>mostly </a:t>
            </a:r>
            <a:r>
              <a:rPr lang="en-US" sz="2400" dirty="0" smtClean="0"/>
              <a:t>disappeared.</a:t>
            </a:r>
            <a:endParaRPr lang="ru-RU" sz="2400" dirty="0" smtClean="0"/>
          </a:p>
          <a:p>
            <a:pPr>
              <a:defRPr/>
            </a:pPr>
            <a:r>
              <a:rPr lang="en-US" sz="2400" dirty="0" smtClean="0"/>
              <a:t>In the 1990s, courses in Marxist </a:t>
            </a:r>
            <a:r>
              <a:rPr lang="en-US" sz="2400" dirty="0" smtClean="0"/>
              <a:t>Political Economy </a:t>
            </a:r>
            <a:r>
              <a:rPr lang="en-US" sz="2400" dirty="0" smtClean="0"/>
              <a:t>in all universities of the country were replaced by courses in </a:t>
            </a:r>
            <a:r>
              <a:rPr lang="en-US" sz="2400" i="1" dirty="0" smtClean="0"/>
              <a:t>Economics</a:t>
            </a:r>
            <a:r>
              <a:rPr lang="en-US" sz="2400" dirty="0" smtClean="0"/>
              <a:t>.</a:t>
            </a:r>
            <a:endParaRPr lang="ru-RU" sz="2400" dirty="0" smtClean="0"/>
          </a:p>
          <a:p>
            <a:pPr>
              <a:defRPr/>
            </a:pPr>
            <a:r>
              <a:rPr lang="en-US" sz="2400" dirty="0" smtClean="0"/>
              <a:t>In recent years, a revival of Marxism has gradually </a:t>
            </a:r>
            <a:r>
              <a:rPr lang="en-US" sz="2400" dirty="0" smtClean="0"/>
              <a:t>begun.</a:t>
            </a:r>
            <a:endParaRPr lang="ru-RU" dirty="0"/>
          </a:p>
        </p:txBody>
      </p:sp>
      <p:sp>
        <p:nvSpPr>
          <p:cNvPr id="4" name="Номер слайда 3"/>
          <p:cNvSpPr>
            <a:spLocks noGrp="1"/>
          </p:cNvSpPr>
          <p:nvPr>
            <p:ph type="sldNum" sz="quarter" idx="12"/>
          </p:nvPr>
        </p:nvSpPr>
        <p:spPr/>
        <p:txBody>
          <a:bodyPr/>
          <a:lstStyle/>
          <a:p>
            <a:pPr>
              <a:defRPr/>
            </a:pPr>
            <a:fld id="{8CF766CA-6050-4025-8F8F-168EF8BFAF94}" type="slidenum">
              <a:rPr lang="ru-RU" smtClean="0"/>
              <a:pPr>
                <a:defRPr/>
              </a:pPr>
              <a:t>10</a:t>
            </a:fld>
            <a:endParaRPr lang="ru-RU"/>
          </a:p>
        </p:txBody>
      </p:sp>
      <p:sp>
        <p:nvSpPr>
          <p:cNvPr id="5" name="Нижний колонтитул 4"/>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en-US" sz="4000" dirty="0" smtClean="0">
                <a:solidFill>
                  <a:srgbClr val="FF0000"/>
                </a:solidFill>
              </a:rPr>
              <a:t>Marxism</a:t>
            </a:r>
            <a:r>
              <a:rPr lang="en-US" sz="4000" dirty="0" smtClean="0"/>
              <a:t> and Contemporary Economic Theory in Russia</a:t>
            </a:r>
            <a:endParaRPr lang="ru-RU" sz="4000" dirty="0"/>
          </a:p>
        </p:txBody>
      </p:sp>
      <p:sp>
        <p:nvSpPr>
          <p:cNvPr id="3" name="Содержимое 2"/>
          <p:cNvSpPr>
            <a:spLocks noGrp="1"/>
          </p:cNvSpPr>
          <p:nvPr>
            <p:ph idx="1"/>
          </p:nvPr>
        </p:nvSpPr>
        <p:spPr>
          <a:xfrm>
            <a:off x="533400" y="1905000"/>
            <a:ext cx="8312150" cy="4191000"/>
          </a:xfrm>
        </p:spPr>
        <p:txBody>
          <a:bodyPr/>
          <a:lstStyle/>
          <a:p>
            <a:pPr>
              <a:defRPr/>
            </a:pPr>
            <a:r>
              <a:rPr lang="en-US" sz="2500" dirty="0" smtClean="0"/>
              <a:t>In economic scientific research in Russia, the application of Marxist ideas goes in two basic directions: </a:t>
            </a:r>
            <a:endParaRPr lang="ru-RU" sz="2500" dirty="0" smtClean="0"/>
          </a:p>
          <a:p>
            <a:pPr>
              <a:defRPr/>
            </a:pPr>
            <a:r>
              <a:rPr lang="en-US" sz="2500" dirty="0" smtClean="0"/>
              <a:t>First, Marxist ideas are used to </a:t>
            </a:r>
            <a:r>
              <a:rPr lang="en-US" sz="2500" dirty="0" smtClean="0"/>
              <a:t>criticize </a:t>
            </a:r>
            <a:r>
              <a:rPr lang="en-US" sz="2500" dirty="0" smtClean="0"/>
              <a:t>modern capitalism and to show it is unacceptable for Russia (Alexander </a:t>
            </a:r>
            <a:r>
              <a:rPr lang="en-US" sz="2500" dirty="0" err="1" smtClean="0"/>
              <a:t>Buzgalin</a:t>
            </a:r>
            <a:r>
              <a:rPr lang="en-US" sz="2500" dirty="0" smtClean="0"/>
              <a:t> and </a:t>
            </a:r>
            <a:r>
              <a:rPr lang="en-US" sz="2500" dirty="0" err="1" smtClean="0"/>
              <a:t>Andrey</a:t>
            </a:r>
            <a:r>
              <a:rPr lang="en-US" sz="2500" dirty="0" smtClean="0"/>
              <a:t> </a:t>
            </a:r>
            <a:r>
              <a:rPr lang="en-US" sz="2500" dirty="0" err="1" smtClean="0"/>
              <a:t>Kolganov</a:t>
            </a:r>
            <a:r>
              <a:rPr lang="en-US" sz="2500" dirty="0" smtClean="0"/>
              <a:t> from </a:t>
            </a:r>
            <a:r>
              <a:rPr lang="en-US" sz="2500" dirty="0" err="1" smtClean="0"/>
              <a:t>Lomonosov</a:t>
            </a:r>
            <a:r>
              <a:rPr lang="en-US" sz="2500" dirty="0" smtClean="0"/>
              <a:t> Moscow State University)</a:t>
            </a:r>
            <a:endParaRPr lang="ru-RU" sz="2500" dirty="0" smtClean="0"/>
          </a:p>
          <a:p>
            <a:pPr>
              <a:defRPr/>
            </a:pPr>
            <a:r>
              <a:rPr lang="en-US" sz="2500" dirty="0" smtClean="0"/>
              <a:t>Secondly, new concepts are being constructed using Marxist methods of analysis and substantive provisions are being developed on the basis of achievements in modern economic thought.</a:t>
            </a:r>
            <a:endParaRPr lang="ru-RU" sz="2500" dirty="0"/>
          </a:p>
        </p:txBody>
      </p:sp>
      <p:sp>
        <p:nvSpPr>
          <p:cNvPr id="4" name="Номер слайда 3"/>
          <p:cNvSpPr>
            <a:spLocks noGrp="1"/>
          </p:cNvSpPr>
          <p:nvPr>
            <p:ph type="sldNum" sz="quarter" idx="12"/>
          </p:nvPr>
        </p:nvSpPr>
        <p:spPr/>
        <p:txBody>
          <a:bodyPr/>
          <a:lstStyle/>
          <a:p>
            <a:pPr>
              <a:defRPr/>
            </a:pPr>
            <a:fld id="{AA4A53ED-072D-41AA-A5FC-84051149D546}" type="slidenum">
              <a:rPr lang="ru-RU" smtClean="0"/>
              <a:pPr>
                <a:defRPr/>
              </a:pPr>
              <a:t>11</a:t>
            </a:fld>
            <a:endParaRPr lang="ru-RU"/>
          </a:p>
        </p:txBody>
      </p:sp>
      <p:sp>
        <p:nvSpPr>
          <p:cNvPr id="5" name="Нижний колонтитул 4"/>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p:txBody>
          <a:bodyPr/>
          <a:lstStyle/>
          <a:p>
            <a:pPr>
              <a:defRPr/>
            </a:pPr>
            <a:r>
              <a:rPr lang="en-US" smtClean="0"/>
              <a:t>Portland State University, April 19, 2013</a:t>
            </a:r>
            <a:endParaRPr lang="ru-RU" dirty="0"/>
          </a:p>
        </p:txBody>
      </p:sp>
      <p:sp>
        <p:nvSpPr>
          <p:cNvPr id="23555" name="Slide Number Placeholder 5"/>
          <p:cNvSpPr>
            <a:spLocks noGrp="1"/>
          </p:cNvSpPr>
          <p:nvPr>
            <p:ph type="sldNum" sz="quarter" idx="12"/>
          </p:nvPr>
        </p:nvSpPr>
        <p:spPr>
          <a:xfrm>
            <a:off x="5867400" y="6237288"/>
            <a:ext cx="2133600" cy="476250"/>
          </a:xfrm>
        </p:spPr>
        <p:txBody>
          <a:bodyPr/>
          <a:lstStyle/>
          <a:p>
            <a:pPr>
              <a:defRPr/>
            </a:pPr>
            <a:fld id="{C5B6C0DE-A4AF-47EA-AB06-8088D0AD1134}" type="slidenum">
              <a:rPr lang="ru-RU"/>
              <a:pPr>
                <a:defRPr/>
              </a:pPr>
              <a:t>12</a:t>
            </a:fld>
            <a:endParaRPr lang="ru-RU"/>
          </a:p>
        </p:txBody>
      </p:sp>
      <p:sp>
        <p:nvSpPr>
          <p:cNvPr id="23556" name="Rectangle 1026"/>
          <p:cNvSpPr>
            <a:spLocks noGrp="1" noChangeArrowheads="1"/>
          </p:cNvSpPr>
          <p:nvPr>
            <p:ph type="title"/>
          </p:nvPr>
        </p:nvSpPr>
        <p:spPr>
          <a:xfrm>
            <a:off x="250825" y="260350"/>
            <a:ext cx="8713788" cy="1143000"/>
          </a:xfrm>
        </p:spPr>
        <p:txBody>
          <a:bodyPr/>
          <a:lstStyle/>
          <a:p>
            <a:pPr algn="ctr" eaLnBrk="1" hangingPunct="1">
              <a:defRPr/>
            </a:pPr>
            <a:r>
              <a:rPr lang="en-US" sz="2800" dirty="0" smtClean="0"/>
              <a:t>Main “predecessors” of </a:t>
            </a:r>
            <a:r>
              <a:rPr lang="en-US" sz="2800" dirty="0" smtClean="0"/>
              <a:t>the Institutional Matrices Theory (IMT),  </a:t>
            </a:r>
            <a:r>
              <a:rPr lang="en-US" sz="2800" dirty="0" smtClean="0"/>
              <a:t>or X- &amp; Y-theory</a:t>
            </a:r>
            <a:endParaRPr lang="ru-RU" sz="2800" dirty="0" smtClean="0"/>
          </a:p>
        </p:txBody>
      </p:sp>
      <p:sp>
        <p:nvSpPr>
          <p:cNvPr id="23557" name="Rectangle 1027"/>
          <p:cNvSpPr>
            <a:spLocks noGrp="1" noChangeArrowheads="1"/>
          </p:cNvSpPr>
          <p:nvPr>
            <p:ph type="body" idx="1"/>
          </p:nvPr>
        </p:nvSpPr>
        <p:spPr>
          <a:xfrm>
            <a:off x="468313" y="1484313"/>
            <a:ext cx="8370887" cy="4525962"/>
          </a:xfrm>
        </p:spPr>
        <p:txBody>
          <a:bodyPr/>
          <a:lstStyle/>
          <a:p>
            <a:pPr marL="609600" indent="-609600" eaLnBrk="1" hangingPunct="1">
              <a:lnSpc>
                <a:spcPct val="80000"/>
              </a:lnSpc>
              <a:buFont typeface="Wingdings" pitchFamily="2" charset="2"/>
              <a:buNone/>
              <a:defRPr/>
            </a:pPr>
            <a:r>
              <a:rPr lang="en-US" sz="1600" b="1" dirty="0" smtClean="0"/>
              <a:t>August Comte </a:t>
            </a:r>
            <a:r>
              <a:rPr lang="en-US" sz="1600" dirty="0" smtClean="0"/>
              <a:t>(1798-1857, </a:t>
            </a:r>
            <a:r>
              <a:rPr lang="en-GB" sz="1600" dirty="0" smtClean="0"/>
              <a:t>French philosopher and social theorist) – “</a:t>
            </a:r>
            <a:r>
              <a:rPr lang="en-US" sz="1600" i="1" dirty="0" smtClean="0"/>
              <a:t>progress</a:t>
            </a:r>
            <a:r>
              <a:rPr lang="en-US" sz="1600" dirty="0" smtClean="0"/>
              <a:t> as the </a:t>
            </a:r>
            <a:r>
              <a:rPr lang="en-US" sz="1600" i="1" dirty="0" smtClean="0"/>
              <a:t>development of Order”</a:t>
            </a:r>
            <a:endParaRPr lang="en-US" sz="1600" dirty="0" smtClean="0"/>
          </a:p>
          <a:p>
            <a:pPr marL="609600" indent="-609600" eaLnBrk="1" hangingPunct="1">
              <a:lnSpc>
                <a:spcPct val="80000"/>
              </a:lnSpc>
              <a:buFont typeface="Wingdings" pitchFamily="2" charset="2"/>
              <a:buNone/>
              <a:defRPr/>
            </a:pPr>
            <a:r>
              <a:rPr lang="en-US" sz="1600" b="1" dirty="0" smtClean="0"/>
              <a:t>Karl Marx </a:t>
            </a:r>
            <a:r>
              <a:rPr lang="en-US" sz="1600" dirty="0" smtClean="0"/>
              <a:t>(1818-1883, German philosopher, sociologist, economist)  - materialist conception of history </a:t>
            </a:r>
            <a:r>
              <a:rPr lang="en-US" sz="1600" dirty="0" smtClean="0">
                <a:solidFill>
                  <a:srgbClr val="0070C0"/>
                </a:solidFill>
              </a:rPr>
              <a:t> </a:t>
            </a:r>
          </a:p>
          <a:p>
            <a:pPr marL="609600" indent="-609600" eaLnBrk="1" hangingPunct="1">
              <a:lnSpc>
                <a:spcPct val="80000"/>
              </a:lnSpc>
              <a:spcBef>
                <a:spcPct val="45000"/>
              </a:spcBef>
              <a:buFont typeface="Wingdings" pitchFamily="2" charset="2"/>
              <a:buNone/>
              <a:defRPr/>
            </a:pPr>
            <a:r>
              <a:rPr lang="en-US" sz="1600" b="1" dirty="0" smtClean="0"/>
              <a:t>Emile Durkheim </a:t>
            </a:r>
            <a:r>
              <a:rPr lang="en-US" sz="1600" dirty="0" smtClean="0"/>
              <a:t>(1858-1917, French sociologist) – sociology as a science of institutions and the concept of a </a:t>
            </a:r>
            <a:r>
              <a:rPr lang="en-US" sz="1600" i="1" dirty="0" smtClean="0"/>
              <a:t>sui generis</a:t>
            </a:r>
            <a:r>
              <a:rPr lang="en-US" sz="1600" dirty="0" smtClean="0"/>
              <a:t> society</a:t>
            </a:r>
          </a:p>
          <a:p>
            <a:pPr marL="609600" indent="-609600" eaLnBrk="1" hangingPunct="1">
              <a:lnSpc>
                <a:spcPct val="80000"/>
              </a:lnSpc>
              <a:spcBef>
                <a:spcPct val="45000"/>
              </a:spcBef>
              <a:buFont typeface="Wingdings" pitchFamily="2" charset="2"/>
              <a:buNone/>
              <a:defRPr/>
            </a:pPr>
            <a:r>
              <a:rPr lang="en-US" sz="1600" b="1" dirty="0" err="1" smtClean="0"/>
              <a:t>Pitirim</a:t>
            </a:r>
            <a:r>
              <a:rPr lang="en-US" sz="1600" b="1" dirty="0" smtClean="0"/>
              <a:t> Sorokin </a:t>
            </a:r>
            <a:r>
              <a:rPr lang="en-US" sz="1600" dirty="0" smtClean="0"/>
              <a:t>(1889-1968, Russian-American sociologist) – idea of social and cultural systems’ distinction</a:t>
            </a:r>
          </a:p>
          <a:p>
            <a:pPr marL="609600" indent="-609600" eaLnBrk="1" hangingPunct="1">
              <a:lnSpc>
                <a:spcPct val="80000"/>
              </a:lnSpc>
              <a:spcBef>
                <a:spcPct val="45000"/>
              </a:spcBef>
              <a:buFont typeface="Wingdings" pitchFamily="2" charset="2"/>
              <a:buNone/>
              <a:defRPr/>
            </a:pPr>
            <a:r>
              <a:rPr lang="en-US" sz="1600" b="1" dirty="0" err="1" smtClean="0"/>
              <a:t>Talcott</a:t>
            </a:r>
            <a:r>
              <a:rPr lang="en-US" sz="1600" b="1" dirty="0" smtClean="0"/>
              <a:t> Parsons </a:t>
            </a:r>
            <a:r>
              <a:rPr lang="en-US" sz="1600" dirty="0" smtClean="0"/>
              <a:t>(1902-1979, American sociologist) –   structural functionalism</a:t>
            </a:r>
          </a:p>
          <a:p>
            <a:pPr marL="609600" indent="-609600" eaLnBrk="1" hangingPunct="1">
              <a:lnSpc>
                <a:spcPct val="80000"/>
              </a:lnSpc>
              <a:spcBef>
                <a:spcPct val="45000"/>
              </a:spcBef>
              <a:buFont typeface="Wingdings" pitchFamily="2" charset="2"/>
              <a:buNone/>
              <a:defRPr/>
            </a:pPr>
            <a:r>
              <a:rPr lang="en-US" sz="1600" b="1" dirty="0" smtClean="0"/>
              <a:t>Karl Polanyi </a:t>
            </a:r>
            <a:r>
              <a:rPr lang="en-US" sz="1600" dirty="0" smtClean="0"/>
              <a:t>(1886-1964, Hungarian intellectual, forced to flee to Austria, USA and Canada) – economic anthropology</a:t>
            </a:r>
            <a:r>
              <a:rPr lang="en-US" sz="1600" dirty="0" smtClean="0">
                <a:solidFill>
                  <a:srgbClr val="0070C0"/>
                </a:solidFill>
              </a:rPr>
              <a:t> </a:t>
            </a:r>
            <a:r>
              <a:rPr lang="en-US" sz="1600" dirty="0" smtClean="0"/>
              <a:t>and redistributive economy concept</a:t>
            </a:r>
          </a:p>
          <a:p>
            <a:pPr marL="609600" indent="-609600" eaLnBrk="1" hangingPunct="1">
              <a:lnSpc>
                <a:spcPct val="80000"/>
              </a:lnSpc>
              <a:spcBef>
                <a:spcPct val="45000"/>
              </a:spcBef>
              <a:buFont typeface="Wingdings" pitchFamily="2" charset="2"/>
              <a:buNone/>
              <a:defRPr/>
            </a:pPr>
            <a:r>
              <a:rPr lang="en-US" sz="1600" b="1" dirty="0" smtClean="0"/>
              <a:t>Douglass  North </a:t>
            </a:r>
            <a:r>
              <a:rPr lang="en-US" sz="1600" dirty="0" smtClean="0"/>
              <a:t>(born 1920, USA, Economics Nobel Laureate “for having renewed research in economic history”) – coined the ‘institutional matrix’ term </a:t>
            </a:r>
          </a:p>
          <a:p>
            <a:pPr marL="609600" indent="-609600" eaLnBrk="1" hangingPunct="1">
              <a:lnSpc>
                <a:spcPct val="80000"/>
              </a:lnSpc>
              <a:spcBef>
                <a:spcPct val="45000"/>
              </a:spcBef>
              <a:buFont typeface="Wingdings" pitchFamily="2" charset="2"/>
              <a:buNone/>
              <a:defRPr/>
            </a:pPr>
            <a:r>
              <a:rPr lang="en-US" sz="1600" b="1" dirty="0" smtClean="0"/>
              <a:t>Harvey </a:t>
            </a:r>
            <a:r>
              <a:rPr lang="en-US" sz="1600" b="1" dirty="0" err="1" smtClean="0"/>
              <a:t>Leibenstein</a:t>
            </a:r>
            <a:r>
              <a:rPr lang="en-US" sz="1600" b="1" dirty="0" smtClean="0"/>
              <a:t> </a:t>
            </a:r>
            <a:r>
              <a:rPr lang="en-US" sz="1600" dirty="0" smtClean="0"/>
              <a:t>(1922-1994, Ukrainian-born American economist ) – first to use the idea of X-efficiency </a:t>
            </a:r>
          </a:p>
          <a:p>
            <a:pPr marL="609600" indent="-609600" eaLnBrk="1" hangingPunct="1">
              <a:lnSpc>
                <a:spcPct val="80000"/>
              </a:lnSpc>
              <a:spcBef>
                <a:spcPct val="45000"/>
              </a:spcBef>
              <a:buFont typeface="Wingdings" pitchFamily="2" charset="2"/>
              <a:buNone/>
              <a:defRPr/>
            </a:pPr>
            <a:r>
              <a:rPr lang="en-US" sz="1600" b="1" dirty="0" smtClean="0"/>
              <a:t>Tatiana </a:t>
            </a:r>
            <a:r>
              <a:rPr lang="en-US" sz="1600" b="1" dirty="0" err="1" smtClean="0"/>
              <a:t>Zaslavskaya</a:t>
            </a:r>
            <a:r>
              <a:rPr lang="en-US" sz="1600" b="1" dirty="0" smtClean="0"/>
              <a:t> </a:t>
            </a:r>
            <a:r>
              <a:rPr lang="en-US" sz="1600" dirty="0" smtClean="0"/>
              <a:t>(born 1927, Russian sociologist) – systemic analysis of social phenomena </a:t>
            </a:r>
          </a:p>
          <a:p>
            <a:pPr marL="609600" indent="-609600" eaLnBrk="1" hangingPunct="1">
              <a:lnSpc>
                <a:spcPct val="80000"/>
              </a:lnSpc>
              <a:spcBef>
                <a:spcPct val="45000"/>
              </a:spcBef>
              <a:buFont typeface="Wingdings" pitchFamily="2" charset="2"/>
              <a:buNone/>
              <a:defRPr/>
            </a:pPr>
            <a:r>
              <a:rPr lang="en-US" sz="1600" b="1" dirty="0" smtClean="0"/>
              <a:t>Olga </a:t>
            </a:r>
            <a:r>
              <a:rPr lang="en-US" sz="1600" b="1" dirty="0" err="1" smtClean="0"/>
              <a:t>Bessonova</a:t>
            </a:r>
            <a:r>
              <a:rPr lang="en-US" sz="1600" b="1" dirty="0" smtClean="0"/>
              <a:t> </a:t>
            </a:r>
            <a:r>
              <a:rPr lang="en-US" sz="1600" dirty="0" smtClean="0"/>
              <a:t>(born 1958, Russian sociologist) – “</a:t>
            </a:r>
            <a:r>
              <a:rPr lang="en-US" sz="1600" dirty="0" err="1" smtClean="0"/>
              <a:t>razdatok</a:t>
            </a:r>
            <a:r>
              <a:rPr lang="en-US" sz="1600" dirty="0" smtClean="0"/>
              <a:t>” economic theory</a:t>
            </a:r>
          </a:p>
          <a:p>
            <a:pPr marL="609600" indent="-609600" eaLnBrk="1" hangingPunct="1">
              <a:lnSpc>
                <a:spcPct val="80000"/>
              </a:lnSpc>
              <a:spcBef>
                <a:spcPct val="45000"/>
              </a:spcBef>
              <a:buFont typeface="Wingdings" pitchFamily="2" charset="2"/>
              <a:buNone/>
              <a:defRPr/>
            </a:pPr>
            <a:r>
              <a:rPr lang="en-US" sz="1600" b="1" dirty="0" smtClean="0"/>
              <a:t>Alexander </a:t>
            </a:r>
            <a:r>
              <a:rPr lang="en-US" sz="1600" b="1" dirty="0" err="1" smtClean="0"/>
              <a:t>Akhiezer</a:t>
            </a:r>
            <a:r>
              <a:rPr lang="en-US" sz="1600" b="1" dirty="0" smtClean="0"/>
              <a:t> </a:t>
            </a:r>
            <a:r>
              <a:rPr lang="en-US" sz="1600" dirty="0" smtClean="0"/>
              <a:t>(1929-2007, Russian </a:t>
            </a:r>
            <a:r>
              <a:rPr lang="en-US" sz="1600" dirty="0" err="1" smtClean="0"/>
              <a:t>culturologist</a:t>
            </a:r>
            <a:r>
              <a:rPr lang="en-US" sz="1600" dirty="0" smtClean="0"/>
              <a:t>) – socio-cultural evolution concept</a:t>
            </a:r>
          </a:p>
          <a:p>
            <a:pPr marL="609600" indent="-609600" eaLnBrk="1" hangingPunct="1">
              <a:lnSpc>
                <a:spcPct val="80000"/>
              </a:lnSpc>
              <a:buFont typeface="Wingdings" pitchFamily="2" charset="2"/>
              <a:buNone/>
              <a:defRPr/>
            </a:pPr>
            <a:endParaRPr lang="en-US" sz="1600"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68313" y="908050"/>
            <a:ext cx="8229600" cy="1643063"/>
          </a:xfrm>
        </p:spPr>
        <p:txBody>
          <a:bodyPr/>
          <a:lstStyle/>
          <a:p>
            <a:pPr eaLnBrk="1" hangingPunct="1">
              <a:defRPr/>
            </a:pPr>
            <a:r>
              <a:rPr lang="en-US" sz="2400" dirty="0" smtClean="0">
                <a:solidFill>
                  <a:schemeClr val="tx1"/>
                </a:solidFill>
              </a:rPr>
              <a:t>HUMAN SOCIETY… </a:t>
            </a:r>
            <a:br>
              <a:rPr lang="en-US" sz="2400" dirty="0" smtClean="0">
                <a:solidFill>
                  <a:schemeClr val="tx1"/>
                </a:solidFill>
              </a:rPr>
            </a:br>
            <a:r>
              <a:rPr lang="en-US" sz="2400" dirty="0" smtClean="0">
                <a:solidFill>
                  <a:schemeClr val="tx1"/>
                </a:solidFill>
              </a:rPr>
              <a:t>…is seen as a social system, as multiple inter-related social systems, within the main “sociological co-ordinates” being </a:t>
            </a:r>
            <a:r>
              <a:rPr lang="en-US" sz="2400" i="1" dirty="0" smtClean="0">
                <a:solidFill>
                  <a:schemeClr val="tx1"/>
                </a:solidFill>
              </a:rPr>
              <a:t>economy</a:t>
            </a:r>
            <a:r>
              <a:rPr lang="en-US" sz="2400" dirty="0" smtClean="0">
                <a:solidFill>
                  <a:schemeClr val="tx1"/>
                </a:solidFill>
              </a:rPr>
              <a:t>, </a:t>
            </a:r>
            <a:r>
              <a:rPr lang="en-US" sz="2400" i="1" dirty="0" smtClean="0">
                <a:solidFill>
                  <a:schemeClr val="tx1"/>
                </a:solidFill>
              </a:rPr>
              <a:t>politics</a:t>
            </a:r>
            <a:r>
              <a:rPr lang="en-US" sz="2400" dirty="0" smtClean="0">
                <a:solidFill>
                  <a:schemeClr val="tx1"/>
                </a:solidFill>
              </a:rPr>
              <a:t> and </a:t>
            </a:r>
            <a:r>
              <a:rPr lang="en-US" sz="2400" i="1" dirty="0" smtClean="0">
                <a:solidFill>
                  <a:schemeClr val="tx1"/>
                </a:solidFill>
              </a:rPr>
              <a:t>ideology</a:t>
            </a:r>
            <a:r>
              <a:rPr lang="en-US" sz="2400" dirty="0" smtClean="0">
                <a:solidFill>
                  <a:schemeClr val="tx1"/>
                </a:solidFill>
              </a:rPr>
              <a:t>. These value spheres are strongly interrelated morphologically as parts or sides or components of one complete whole.</a:t>
            </a:r>
            <a:endParaRPr lang="ru-RU" sz="2400" dirty="0" smtClean="0"/>
          </a:p>
        </p:txBody>
      </p:sp>
      <p:sp>
        <p:nvSpPr>
          <p:cNvPr id="20483" name="Text Box 7"/>
          <p:cNvSpPr txBox="1">
            <a:spLocks noChangeArrowheads="1"/>
          </p:cNvSpPr>
          <p:nvPr/>
        </p:nvSpPr>
        <p:spPr bwMode="auto">
          <a:xfrm>
            <a:off x="1619250" y="3213100"/>
            <a:ext cx="1905000" cy="719138"/>
          </a:xfrm>
          <a:prstGeom prst="rect">
            <a:avLst/>
          </a:prstGeom>
          <a:solidFill>
            <a:srgbClr val="FFFFFF"/>
          </a:solidFill>
          <a:ln w="9525">
            <a:solidFill>
              <a:schemeClr val="bg1"/>
            </a:solidFill>
            <a:miter lim="800000"/>
            <a:headEnd/>
            <a:tailEnd/>
          </a:ln>
        </p:spPr>
        <p:txBody>
          <a:bodyPr/>
          <a:lstStyle/>
          <a:p>
            <a:pPr algn="ctr"/>
            <a:r>
              <a:rPr lang="en-US" sz="2400" b="1">
                <a:solidFill>
                  <a:schemeClr val="bg1"/>
                </a:solidFill>
              </a:rPr>
              <a:t>Politics</a:t>
            </a:r>
            <a:endParaRPr lang="ru-RU" sz="2400" b="1">
              <a:solidFill>
                <a:schemeClr val="bg1"/>
              </a:solidFill>
            </a:endParaRPr>
          </a:p>
        </p:txBody>
      </p:sp>
      <p:grpSp>
        <p:nvGrpSpPr>
          <p:cNvPr id="20484" name="Group 13"/>
          <p:cNvGrpSpPr>
            <a:grpSpLocks/>
          </p:cNvGrpSpPr>
          <p:nvPr/>
        </p:nvGrpSpPr>
        <p:grpSpPr bwMode="auto">
          <a:xfrm>
            <a:off x="684213" y="2924175"/>
            <a:ext cx="4052887" cy="2879725"/>
            <a:chOff x="2195513" y="2133600"/>
            <a:chExt cx="4052887" cy="2879725"/>
          </a:xfrm>
        </p:grpSpPr>
        <p:sp>
          <p:nvSpPr>
            <p:cNvPr id="20486" name="Line 4"/>
            <p:cNvSpPr>
              <a:spLocks noChangeShapeType="1"/>
            </p:cNvSpPr>
            <p:nvPr/>
          </p:nvSpPr>
          <p:spPr bwMode="auto">
            <a:xfrm flipV="1">
              <a:off x="4211638" y="2133600"/>
              <a:ext cx="3175" cy="1800225"/>
            </a:xfrm>
            <a:prstGeom prst="line">
              <a:avLst/>
            </a:prstGeom>
            <a:noFill/>
            <a:ln w="57150">
              <a:solidFill>
                <a:schemeClr val="tx1"/>
              </a:solidFill>
              <a:round/>
              <a:headEnd/>
              <a:tailEnd type="triangle" w="med" len="med"/>
            </a:ln>
          </p:spPr>
          <p:txBody>
            <a:bodyPr/>
            <a:lstStyle/>
            <a:p>
              <a:endParaRPr lang="ru-RU"/>
            </a:p>
          </p:txBody>
        </p:sp>
        <p:sp>
          <p:nvSpPr>
            <p:cNvPr id="20487" name="Line 5"/>
            <p:cNvSpPr>
              <a:spLocks noChangeShapeType="1"/>
            </p:cNvSpPr>
            <p:nvPr/>
          </p:nvSpPr>
          <p:spPr bwMode="auto">
            <a:xfrm flipH="1">
              <a:off x="2987675" y="3860800"/>
              <a:ext cx="1257300" cy="1028700"/>
            </a:xfrm>
            <a:prstGeom prst="line">
              <a:avLst/>
            </a:prstGeom>
            <a:noFill/>
            <a:ln w="57150">
              <a:solidFill>
                <a:schemeClr val="tx1"/>
              </a:solidFill>
              <a:round/>
              <a:headEnd/>
              <a:tailEnd type="triangle" w="med" len="med"/>
            </a:ln>
          </p:spPr>
          <p:txBody>
            <a:bodyPr/>
            <a:lstStyle/>
            <a:p>
              <a:endParaRPr lang="ru-RU"/>
            </a:p>
          </p:txBody>
        </p:sp>
        <p:sp>
          <p:nvSpPr>
            <p:cNvPr id="20488" name="Line 6"/>
            <p:cNvSpPr>
              <a:spLocks noChangeShapeType="1"/>
            </p:cNvSpPr>
            <p:nvPr/>
          </p:nvSpPr>
          <p:spPr bwMode="auto">
            <a:xfrm>
              <a:off x="4211960" y="3861048"/>
              <a:ext cx="1828800" cy="571500"/>
            </a:xfrm>
            <a:prstGeom prst="line">
              <a:avLst/>
            </a:prstGeom>
            <a:noFill/>
            <a:ln w="57150">
              <a:solidFill>
                <a:schemeClr val="tx1"/>
              </a:solidFill>
              <a:round/>
              <a:headEnd/>
              <a:tailEnd type="triangle" w="med" len="med"/>
            </a:ln>
          </p:spPr>
          <p:txBody>
            <a:bodyPr/>
            <a:lstStyle/>
            <a:p>
              <a:endParaRPr lang="ru-RU"/>
            </a:p>
          </p:txBody>
        </p:sp>
        <p:sp>
          <p:nvSpPr>
            <p:cNvPr id="20489" name="Text Box 9"/>
            <p:cNvSpPr txBox="1">
              <a:spLocks noChangeArrowheads="1"/>
            </p:cNvSpPr>
            <p:nvPr/>
          </p:nvSpPr>
          <p:spPr bwMode="auto">
            <a:xfrm>
              <a:off x="3563938" y="4581525"/>
              <a:ext cx="2187575" cy="431800"/>
            </a:xfrm>
            <a:prstGeom prst="rect">
              <a:avLst/>
            </a:prstGeom>
            <a:solidFill>
              <a:srgbClr val="FFFFFF"/>
            </a:solidFill>
            <a:ln w="9525">
              <a:noFill/>
              <a:miter lim="800000"/>
              <a:headEnd/>
              <a:tailEnd/>
            </a:ln>
          </p:spPr>
          <p:txBody>
            <a:bodyPr/>
            <a:lstStyle/>
            <a:p>
              <a:pPr algn="ctr"/>
              <a:r>
                <a:rPr lang="en-US"/>
                <a:t>Economy</a:t>
              </a:r>
              <a:endParaRPr lang="ru-RU"/>
            </a:p>
          </p:txBody>
        </p:sp>
        <p:sp>
          <p:nvSpPr>
            <p:cNvPr id="20490" name="Rectangle 10"/>
            <p:cNvSpPr>
              <a:spLocks noChangeArrowheads="1"/>
            </p:cNvSpPr>
            <p:nvPr/>
          </p:nvSpPr>
          <p:spPr bwMode="auto">
            <a:xfrm>
              <a:off x="2195513" y="2997200"/>
              <a:ext cx="1655762" cy="719138"/>
            </a:xfrm>
            <a:prstGeom prst="rect">
              <a:avLst/>
            </a:prstGeom>
            <a:noFill/>
            <a:ln w="9525">
              <a:noFill/>
              <a:miter lim="800000"/>
              <a:headEnd/>
              <a:tailEnd/>
            </a:ln>
          </p:spPr>
          <p:txBody>
            <a:bodyPr wrap="none" anchor="ctr"/>
            <a:lstStyle/>
            <a:p>
              <a:pPr algn="ctr"/>
              <a:r>
                <a:rPr lang="en-US"/>
                <a:t>Politics</a:t>
              </a:r>
              <a:endParaRPr lang="ru-RU"/>
            </a:p>
          </p:txBody>
        </p:sp>
        <p:sp>
          <p:nvSpPr>
            <p:cNvPr id="20491" name="Text Box 12"/>
            <p:cNvSpPr txBox="1">
              <a:spLocks noChangeArrowheads="1"/>
            </p:cNvSpPr>
            <p:nvPr/>
          </p:nvSpPr>
          <p:spPr bwMode="auto">
            <a:xfrm>
              <a:off x="4787900" y="3141663"/>
              <a:ext cx="1460500" cy="366712"/>
            </a:xfrm>
            <a:prstGeom prst="rect">
              <a:avLst/>
            </a:prstGeom>
            <a:noFill/>
            <a:ln w="9525">
              <a:noFill/>
              <a:miter lim="800000"/>
              <a:headEnd/>
              <a:tailEnd/>
            </a:ln>
          </p:spPr>
          <p:txBody>
            <a:bodyPr>
              <a:spAutoFit/>
            </a:bodyPr>
            <a:lstStyle/>
            <a:p>
              <a:r>
                <a:rPr lang="en-US"/>
                <a:t>Ideology</a:t>
              </a:r>
              <a:endParaRPr lang="ru-RU"/>
            </a:p>
          </p:txBody>
        </p:sp>
      </p:grpSp>
      <p:sp>
        <p:nvSpPr>
          <p:cNvPr id="13" name="Номер слайда 12"/>
          <p:cNvSpPr>
            <a:spLocks noGrp="1"/>
          </p:cNvSpPr>
          <p:nvPr>
            <p:ph type="sldNum" sz="quarter" idx="12"/>
          </p:nvPr>
        </p:nvSpPr>
        <p:spPr/>
        <p:txBody>
          <a:bodyPr/>
          <a:lstStyle/>
          <a:p>
            <a:pPr>
              <a:defRPr/>
            </a:pPr>
            <a:fld id="{61D0068B-AC2B-4E83-A405-29F9B80323A0}" type="slidenum">
              <a:rPr lang="ru-RU" smtClean="0"/>
              <a:pPr>
                <a:defRPr/>
              </a:pPr>
              <a:t>13</a:t>
            </a:fld>
            <a:endParaRPr lang="ru-RU"/>
          </a:p>
        </p:txBody>
      </p:sp>
      <p:sp>
        <p:nvSpPr>
          <p:cNvPr id="12" name="Нижний колонтитул 11"/>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304800" y="188913"/>
            <a:ext cx="6400800" cy="1727200"/>
          </a:xfrm>
        </p:spPr>
        <p:txBody>
          <a:bodyPr/>
          <a:lstStyle/>
          <a:p>
            <a:pPr eaLnBrk="1" hangingPunct="1">
              <a:defRPr/>
            </a:pPr>
            <a:r>
              <a:rPr lang="en-US" sz="3200" dirty="0" smtClean="0"/>
              <a:t>Main Theses </a:t>
            </a:r>
            <a:br>
              <a:rPr lang="en-US" sz="3200" dirty="0" smtClean="0"/>
            </a:br>
            <a:r>
              <a:rPr lang="en-US" sz="3200" dirty="0" smtClean="0"/>
              <a:t>of </a:t>
            </a:r>
            <a:r>
              <a:rPr lang="en-US" sz="3200" dirty="0" smtClean="0"/>
              <a:t>IMT, or </a:t>
            </a:r>
            <a:r>
              <a:rPr lang="en-US" sz="3200" dirty="0" smtClean="0"/>
              <a:t>X- and </a:t>
            </a:r>
            <a:r>
              <a:rPr lang="en-US" sz="3200" dirty="0" smtClean="0"/>
              <a:t>Y-Theory</a:t>
            </a:r>
            <a:endParaRPr lang="ru-RU" sz="3200" dirty="0" smtClean="0"/>
          </a:p>
        </p:txBody>
      </p:sp>
      <p:sp>
        <p:nvSpPr>
          <p:cNvPr id="7173" name="Rectangle 3"/>
          <p:cNvSpPr>
            <a:spLocks noGrp="1" noChangeArrowheads="1"/>
          </p:cNvSpPr>
          <p:nvPr>
            <p:ph type="body" idx="1"/>
          </p:nvPr>
        </p:nvSpPr>
        <p:spPr>
          <a:xfrm>
            <a:off x="684213" y="2565400"/>
            <a:ext cx="7920037" cy="3311525"/>
          </a:xfrm>
        </p:spPr>
        <p:txBody>
          <a:bodyPr/>
          <a:lstStyle/>
          <a:p>
            <a:pPr eaLnBrk="1" hangingPunct="1">
              <a:lnSpc>
                <a:spcPct val="80000"/>
              </a:lnSpc>
              <a:spcBef>
                <a:spcPct val="40000"/>
              </a:spcBef>
              <a:defRPr/>
            </a:pPr>
            <a:r>
              <a:rPr lang="en-US" sz="2600" smtClean="0"/>
              <a:t>Each sphere (economy, politics and ideology)       is regulated or guided by a corresponding set of basic institutions made-in-a-society’s image.  </a:t>
            </a:r>
          </a:p>
          <a:p>
            <a:pPr eaLnBrk="1" hangingPunct="1">
              <a:lnSpc>
                <a:spcPct val="80000"/>
              </a:lnSpc>
              <a:spcBef>
                <a:spcPct val="40000"/>
              </a:spcBef>
              <a:defRPr/>
            </a:pPr>
            <a:r>
              <a:rPr lang="en-US" sz="2600" smtClean="0"/>
              <a:t> Economic, political and ideological institutions comprise the “institutional matrix” of human societies.</a:t>
            </a:r>
          </a:p>
          <a:p>
            <a:pPr eaLnBrk="1" hangingPunct="1">
              <a:lnSpc>
                <a:spcPct val="80000"/>
              </a:lnSpc>
              <a:spcBef>
                <a:spcPct val="40000"/>
              </a:spcBef>
              <a:defRPr/>
            </a:pPr>
            <a:r>
              <a:rPr lang="en-US" sz="2600" smtClean="0"/>
              <a:t>Two types of institutional matrices can be identified: the X-matrix and the Y-matrix.</a:t>
            </a:r>
            <a:r>
              <a:rPr lang="en-US" sz="2000" smtClean="0"/>
              <a:t>   </a:t>
            </a:r>
          </a:p>
          <a:p>
            <a:pPr eaLnBrk="1" hangingPunct="1">
              <a:lnSpc>
                <a:spcPct val="80000"/>
              </a:lnSpc>
              <a:spcBef>
                <a:spcPct val="40000"/>
              </a:spcBef>
              <a:buFontTx/>
              <a:buNone/>
              <a:defRPr/>
            </a:pPr>
            <a:r>
              <a:rPr lang="en-US" sz="2000" smtClean="0"/>
              <a:t>   </a:t>
            </a:r>
            <a:endParaRPr lang="ru-RU" sz="2000" smtClean="0"/>
          </a:p>
        </p:txBody>
      </p:sp>
      <p:pic>
        <p:nvPicPr>
          <p:cNvPr id="21508" name="Picture 5" descr="Paul Klee - Eros - 1923.jpg"/>
          <p:cNvPicPr>
            <a:picLocks noChangeAspect="1"/>
          </p:cNvPicPr>
          <p:nvPr/>
        </p:nvPicPr>
        <p:blipFill>
          <a:blip r:embed="rId3" cstate="print"/>
          <a:srcRect/>
          <a:stretch>
            <a:fillRect/>
          </a:stretch>
        </p:blipFill>
        <p:spPr bwMode="auto">
          <a:xfrm>
            <a:off x="7092950" y="333375"/>
            <a:ext cx="1565275" cy="1655763"/>
          </a:xfrm>
          <a:prstGeom prst="rect">
            <a:avLst/>
          </a:prstGeom>
          <a:noFill/>
          <a:ln w="25400" cap="rnd">
            <a:solidFill>
              <a:schemeClr val="bg1"/>
            </a:solidFill>
            <a:miter lim="800000"/>
            <a:headEnd/>
            <a:tailEnd/>
          </a:ln>
        </p:spPr>
      </p:pic>
      <p:sp>
        <p:nvSpPr>
          <p:cNvPr id="21509" name="TextBox 6"/>
          <p:cNvSpPr txBox="1">
            <a:spLocks noChangeArrowheads="1"/>
          </p:cNvSpPr>
          <p:nvPr/>
        </p:nvSpPr>
        <p:spPr bwMode="auto">
          <a:xfrm>
            <a:off x="7092950" y="2133600"/>
            <a:ext cx="1800225" cy="244475"/>
          </a:xfrm>
          <a:prstGeom prst="rect">
            <a:avLst/>
          </a:prstGeom>
          <a:noFill/>
          <a:ln w="9525">
            <a:noFill/>
            <a:miter lim="800000"/>
            <a:headEnd/>
            <a:tailEnd/>
          </a:ln>
        </p:spPr>
        <p:txBody>
          <a:bodyPr>
            <a:spAutoFit/>
          </a:bodyPr>
          <a:lstStyle/>
          <a:p>
            <a:pPr algn="ctr"/>
            <a:r>
              <a:rPr lang="en-US" sz="1000" b="1"/>
              <a:t>Paul Klee – Eros (1923)</a:t>
            </a:r>
          </a:p>
        </p:txBody>
      </p:sp>
      <p:sp>
        <p:nvSpPr>
          <p:cNvPr id="8" name="Номер слайда 7"/>
          <p:cNvSpPr>
            <a:spLocks noGrp="1"/>
          </p:cNvSpPr>
          <p:nvPr>
            <p:ph type="sldNum" sz="quarter" idx="12"/>
          </p:nvPr>
        </p:nvSpPr>
        <p:spPr/>
        <p:txBody>
          <a:bodyPr/>
          <a:lstStyle/>
          <a:p>
            <a:pPr>
              <a:defRPr/>
            </a:pPr>
            <a:fld id="{70B0F6DA-59D2-4471-B2EB-7D01116CBE32}" type="slidenum">
              <a:rPr lang="ru-RU" smtClean="0"/>
              <a:pPr>
                <a:defRPr/>
              </a:pPr>
              <a:t>14</a:t>
            </a:fld>
            <a:endParaRPr lang="ru-RU"/>
          </a:p>
        </p:txBody>
      </p:sp>
      <p:sp>
        <p:nvSpPr>
          <p:cNvPr id="7" name="Нижний колонтитул 6"/>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981200" y="152400"/>
            <a:ext cx="5486400" cy="762000"/>
          </a:xfrm>
        </p:spPr>
        <p:txBody>
          <a:bodyPr/>
          <a:lstStyle/>
          <a:p>
            <a:pPr algn="ctr"/>
            <a:r>
              <a:rPr lang="en-US" sz="3600" b="1" dirty="0" smtClean="0"/>
              <a:t>X- and Y-matrices</a:t>
            </a:r>
            <a:endParaRPr lang="ru-RU" sz="3600" b="1" dirty="0" smtClean="0"/>
          </a:p>
        </p:txBody>
      </p:sp>
      <p:sp>
        <p:nvSpPr>
          <p:cNvPr id="21507" name="Текст 18"/>
          <p:cNvSpPr>
            <a:spLocks noGrp="1"/>
          </p:cNvSpPr>
          <p:nvPr>
            <p:ph type="body" sz="half" idx="2"/>
          </p:nvPr>
        </p:nvSpPr>
        <p:spPr>
          <a:xfrm>
            <a:off x="228600" y="3810000"/>
            <a:ext cx="8763000" cy="2209800"/>
          </a:xfrm>
        </p:spPr>
        <p:txBody>
          <a:bodyPr>
            <a:normAutofit fontScale="92500"/>
          </a:bodyPr>
          <a:lstStyle/>
          <a:p>
            <a:r>
              <a:rPr lang="ru-RU" sz="2200" b="1" spc="10" dirty="0" smtClean="0"/>
              <a:t>* </a:t>
            </a:r>
            <a:r>
              <a:rPr lang="en-US" sz="2200" b="1" spc="10" dirty="0" smtClean="0"/>
              <a:t>Redistributive economy with the Center  </a:t>
            </a:r>
            <a:r>
              <a:rPr lang="ru-RU" sz="2200" b="1" spc="10" dirty="0" smtClean="0"/>
              <a:t>* </a:t>
            </a:r>
            <a:r>
              <a:rPr lang="en-US" sz="2200" b="1" spc="10" dirty="0" smtClean="0"/>
              <a:t> Market (exchange) mediating economic transactions                   economy</a:t>
            </a:r>
          </a:p>
          <a:p>
            <a:r>
              <a:rPr lang="ru-RU" sz="2200" b="1" spc="10" dirty="0" smtClean="0"/>
              <a:t> * </a:t>
            </a:r>
            <a:r>
              <a:rPr lang="en-US" sz="2200" b="1" spc="10" dirty="0" smtClean="0"/>
              <a:t>Centralized political order                     </a:t>
            </a:r>
            <a:r>
              <a:rPr lang="ru-RU" sz="2200" b="1" spc="10" dirty="0" smtClean="0"/>
              <a:t>   * </a:t>
            </a:r>
            <a:r>
              <a:rPr lang="en-US" sz="2200" b="1" spc="10" dirty="0" smtClean="0"/>
              <a:t> Federative political order </a:t>
            </a:r>
            <a:r>
              <a:rPr lang="ru-RU" sz="2200" b="1" spc="10" dirty="0" smtClean="0"/>
              <a:t> </a:t>
            </a:r>
            <a:r>
              <a:rPr lang="en-US" sz="2200" b="1" spc="10" dirty="0" smtClean="0"/>
              <a:t> </a:t>
            </a:r>
            <a:r>
              <a:rPr lang="ru-RU" sz="2200" b="1" spc="10" dirty="0" smtClean="0"/>
              <a:t>                </a:t>
            </a:r>
            <a:r>
              <a:rPr lang="en-US" sz="2200" b="1" spc="10" dirty="0" smtClean="0"/>
              <a:t>                                          </a:t>
            </a:r>
            <a:r>
              <a:rPr lang="ru-RU" sz="2200" b="1" spc="10" dirty="0" smtClean="0"/>
              <a:t>    </a:t>
            </a:r>
            <a:r>
              <a:rPr lang="en-US" sz="2200" b="1" spc="10" dirty="0" smtClean="0"/>
              <a:t>(top-down model)         		      </a:t>
            </a:r>
            <a:r>
              <a:rPr lang="ru-RU" sz="2200" b="1" spc="10" dirty="0" smtClean="0"/>
              <a:t>     </a:t>
            </a:r>
            <a:r>
              <a:rPr lang="en-US" sz="2200" b="1" spc="10" dirty="0" smtClean="0"/>
              <a:t>(bottom-up model) </a:t>
            </a:r>
          </a:p>
          <a:p>
            <a:r>
              <a:rPr lang="ru-RU" sz="2200" b="1" spc="10" dirty="0" smtClean="0"/>
              <a:t>* </a:t>
            </a:r>
            <a:r>
              <a:rPr lang="en-US" sz="2200" b="1" spc="10" dirty="0" smtClean="0"/>
              <a:t>Communitarian ideology                        </a:t>
            </a:r>
            <a:r>
              <a:rPr lang="ru-RU" sz="2200" b="1" spc="10" dirty="0" smtClean="0"/>
              <a:t>   *</a:t>
            </a:r>
            <a:r>
              <a:rPr lang="en-US" sz="2200" b="1" spc="10" dirty="0" smtClean="0"/>
              <a:t>  Individualistic ideology          (We over Me) 		                                </a:t>
            </a:r>
            <a:r>
              <a:rPr lang="ru-RU" sz="2200" b="1" spc="10" dirty="0" smtClean="0"/>
              <a:t>      </a:t>
            </a:r>
            <a:r>
              <a:rPr lang="en-US" sz="2200" b="1" spc="10" dirty="0" smtClean="0"/>
              <a:t>(I over We)</a:t>
            </a:r>
            <a:endParaRPr lang="ru-RU" sz="2200" b="1" spc="10" dirty="0" smtClean="0"/>
          </a:p>
        </p:txBody>
      </p:sp>
      <p:sp>
        <p:nvSpPr>
          <p:cNvPr id="21508" name="Нижний колонтитул 14"/>
          <p:cNvSpPr>
            <a:spLocks noGrp="1"/>
          </p:cNvSpPr>
          <p:nvPr>
            <p:ph type="ftr" sz="quarter" idx="11"/>
          </p:nvPr>
        </p:nvSpPr>
        <p:spPr bwMode="auto">
          <a:xfrm>
            <a:off x="-2362200" y="3886200"/>
            <a:ext cx="1447800" cy="663575"/>
          </a:xfrm>
          <a:noFill/>
          <a:ln>
            <a:miter lim="800000"/>
            <a:headEnd/>
            <a:tailEnd/>
          </a:ln>
        </p:spPr>
        <p:txBody>
          <a:bodyPr wrap="square" lIns="91440" tIns="45720" rIns="91440" bIns="45720" numCol="1" anchorCtr="0" compatLnSpc="1">
            <a:prstTxWarp prst="textNoShape">
              <a:avLst/>
            </a:prstTxWarp>
          </a:bodyPr>
          <a:lstStyle/>
          <a:p>
            <a:pPr algn="ctr"/>
            <a:r>
              <a:rPr lang="en-US" sz="2800" b="1" smtClean="0">
                <a:solidFill>
                  <a:srgbClr val="FFFFFF"/>
                </a:solidFill>
              </a:rPr>
              <a:t>Portland State University, April 19, 2013</a:t>
            </a:r>
            <a:endParaRPr lang="en-US" sz="2800" b="1" dirty="0">
              <a:solidFill>
                <a:srgbClr val="FFFFFF"/>
              </a:solidFill>
            </a:endParaRPr>
          </a:p>
        </p:txBody>
      </p:sp>
      <p:sp>
        <p:nvSpPr>
          <p:cNvPr id="21509" name="Номер слайда 13"/>
          <p:cNvSpPr>
            <a:spLocks noGrp="1"/>
          </p:cNvSpPr>
          <p:nvPr>
            <p:ph type="sldNum" sz="quarter" idx="12"/>
          </p:nvPr>
        </p:nvSpPr>
        <p:spPr bwMode="auto">
          <a:xfrm>
            <a:off x="1600200" y="6248400"/>
            <a:ext cx="4572000" cy="365125"/>
          </a:xfrm>
          <a:noFill/>
          <a:ln>
            <a:miter lim="800000"/>
            <a:headEnd/>
            <a:tailEnd/>
          </a:ln>
        </p:spPr>
        <p:txBody>
          <a:bodyPr wrap="square" lIns="91440" tIns="45720" rIns="91440" bIns="45720" numCol="1" compatLnSpc="1">
            <a:prstTxWarp prst="textNoShape">
              <a:avLst/>
            </a:prstTxWarp>
          </a:bodyPr>
          <a:lstStyle/>
          <a:p>
            <a:pPr algn="r"/>
            <a:fld id="{B9AFFA6D-FA11-4A73-A1FB-82BD070530FF}" type="slidenum">
              <a:rPr lang="ru-RU" sz="1400" b="0" smtClean="0">
                <a:solidFill>
                  <a:schemeClr val="tx2"/>
                </a:solidFill>
              </a:rPr>
              <a:pPr algn="r"/>
              <a:t>15</a:t>
            </a:fld>
            <a:endParaRPr lang="ru-RU" sz="1400" b="0" dirty="0">
              <a:solidFill>
                <a:schemeClr val="tx2"/>
              </a:solidFill>
            </a:endParaRPr>
          </a:p>
        </p:txBody>
      </p:sp>
      <p:sp>
        <p:nvSpPr>
          <p:cNvPr id="21510" name="AutoShape 20"/>
          <p:cNvSpPr>
            <a:spLocks noChangeArrowheads="1"/>
          </p:cNvSpPr>
          <p:nvPr/>
        </p:nvSpPr>
        <p:spPr bwMode="auto">
          <a:xfrm rot="10800000">
            <a:off x="1676400" y="1219200"/>
            <a:ext cx="2520950" cy="2160587"/>
          </a:xfrm>
          <a:prstGeom prst="triangle">
            <a:avLst>
              <a:gd name="adj" fmla="val 50000"/>
            </a:avLst>
          </a:prstGeom>
          <a:solidFill>
            <a:schemeClr val="accent1"/>
          </a:solidFill>
          <a:ln w="9525">
            <a:solidFill>
              <a:schemeClr val="tx1"/>
            </a:solidFill>
            <a:miter lim="800000"/>
            <a:headEnd/>
            <a:tailEnd/>
          </a:ln>
        </p:spPr>
        <p:txBody>
          <a:bodyPr wrap="none" anchor="ctr"/>
          <a:lstStyle/>
          <a:p>
            <a:pPr algn="ctr"/>
            <a:r>
              <a:rPr lang="en-US" sz="4000">
                <a:latin typeface="Tahoma" pitchFamily="34" charset="0"/>
              </a:rPr>
              <a:t>X</a:t>
            </a:r>
            <a:endParaRPr lang="ru-RU" sz="4000">
              <a:latin typeface="Tahoma" pitchFamily="34" charset="0"/>
            </a:endParaRPr>
          </a:p>
        </p:txBody>
      </p:sp>
      <p:sp>
        <p:nvSpPr>
          <p:cNvPr id="21511" name="AutoShape 21"/>
          <p:cNvSpPr>
            <a:spLocks noChangeArrowheads="1"/>
          </p:cNvSpPr>
          <p:nvPr/>
        </p:nvSpPr>
        <p:spPr bwMode="auto">
          <a:xfrm>
            <a:off x="5029200" y="1219200"/>
            <a:ext cx="2520950" cy="2160587"/>
          </a:xfrm>
          <a:prstGeom prst="triangle">
            <a:avLst>
              <a:gd name="adj" fmla="val 50000"/>
            </a:avLst>
          </a:prstGeom>
          <a:solidFill>
            <a:schemeClr val="accent1"/>
          </a:solidFill>
          <a:ln w="9525">
            <a:solidFill>
              <a:schemeClr val="tx1"/>
            </a:solidFill>
            <a:miter lim="800000"/>
            <a:headEnd/>
            <a:tailEnd/>
          </a:ln>
        </p:spPr>
        <p:txBody>
          <a:bodyPr wrap="none" anchor="ctr"/>
          <a:lstStyle/>
          <a:p>
            <a:pPr algn="ctr"/>
            <a:r>
              <a:rPr lang="en-US" sz="4000">
                <a:latin typeface="Tahoma" pitchFamily="34" charset="0"/>
              </a:rPr>
              <a:t>Y</a:t>
            </a:r>
            <a:endParaRPr lang="ru-RU" sz="4000">
              <a:latin typeface="Tahoma" pitchFamily="34" charset="0"/>
            </a:endParaRPr>
          </a:p>
        </p:txBody>
      </p:sp>
      <p:sp>
        <p:nvSpPr>
          <p:cNvPr id="21512" name="Text Box 24"/>
          <p:cNvSpPr txBox="1">
            <a:spLocks noChangeArrowheads="1"/>
          </p:cNvSpPr>
          <p:nvPr/>
        </p:nvSpPr>
        <p:spPr bwMode="auto">
          <a:xfrm>
            <a:off x="1524000" y="838200"/>
            <a:ext cx="2903537" cy="366712"/>
          </a:xfrm>
          <a:prstGeom prst="rect">
            <a:avLst/>
          </a:prstGeom>
          <a:noFill/>
          <a:ln w="9525">
            <a:noFill/>
            <a:miter lim="800000"/>
            <a:headEnd/>
            <a:tailEnd/>
          </a:ln>
        </p:spPr>
        <p:txBody>
          <a:bodyPr wrap="none">
            <a:spAutoFit/>
          </a:bodyPr>
          <a:lstStyle/>
          <a:p>
            <a:pPr algn="ctr"/>
            <a:r>
              <a:rPr lang="en-US" b="1" i="1" dirty="0">
                <a:latin typeface="Tahoma" pitchFamily="34" charset="0"/>
              </a:rPr>
              <a:t>Redistributive economy</a:t>
            </a:r>
            <a:endParaRPr lang="ru-RU" b="1" dirty="0">
              <a:latin typeface="Tahoma" pitchFamily="34" charset="0"/>
            </a:endParaRPr>
          </a:p>
        </p:txBody>
      </p:sp>
      <p:sp>
        <p:nvSpPr>
          <p:cNvPr id="21513" name="Text Box 26"/>
          <p:cNvSpPr txBox="1">
            <a:spLocks noChangeArrowheads="1"/>
          </p:cNvSpPr>
          <p:nvPr/>
        </p:nvSpPr>
        <p:spPr bwMode="auto">
          <a:xfrm rot="17966816">
            <a:off x="2686847" y="2153120"/>
            <a:ext cx="2519362" cy="641350"/>
          </a:xfrm>
          <a:prstGeom prst="rect">
            <a:avLst/>
          </a:prstGeom>
          <a:noFill/>
          <a:ln w="9525">
            <a:noFill/>
            <a:miter lim="800000"/>
            <a:headEnd/>
            <a:tailEnd/>
          </a:ln>
        </p:spPr>
        <p:txBody>
          <a:bodyPr>
            <a:spAutoFit/>
          </a:bodyPr>
          <a:lstStyle/>
          <a:p>
            <a:pPr algn="ctr"/>
            <a:r>
              <a:rPr lang="en-US" b="1" i="1" dirty="0">
                <a:latin typeface="Tahoma" pitchFamily="34" charset="0"/>
              </a:rPr>
              <a:t>Communitarian</a:t>
            </a:r>
            <a:r>
              <a:rPr lang="en-US" i="1" dirty="0">
                <a:latin typeface="Tahoma" pitchFamily="34" charset="0"/>
              </a:rPr>
              <a:t> </a:t>
            </a:r>
            <a:r>
              <a:rPr lang="en-US" b="1" i="1" dirty="0">
                <a:latin typeface="Tahoma" pitchFamily="34" charset="0"/>
              </a:rPr>
              <a:t>ideology</a:t>
            </a:r>
            <a:r>
              <a:rPr lang="en-US" b="1" dirty="0">
                <a:latin typeface="Tahoma" pitchFamily="34" charset="0"/>
              </a:rPr>
              <a:t> </a:t>
            </a:r>
            <a:endParaRPr lang="ru-RU" b="1" dirty="0">
              <a:latin typeface="Tahoma" pitchFamily="34" charset="0"/>
            </a:endParaRPr>
          </a:p>
        </p:txBody>
      </p:sp>
      <p:sp>
        <p:nvSpPr>
          <p:cNvPr id="21514" name="Text Box 27"/>
          <p:cNvSpPr txBox="1">
            <a:spLocks noChangeArrowheads="1"/>
          </p:cNvSpPr>
          <p:nvPr/>
        </p:nvSpPr>
        <p:spPr bwMode="auto">
          <a:xfrm rot="3565149">
            <a:off x="724059" y="2146146"/>
            <a:ext cx="2519363" cy="641350"/>
          </a:xfrm>
          <a:prstGeom prst="rect">
            <a:avLst/>
          </a:prstGeom>
          <a:noFill/>
          <a:ln w="9525">
            <a:noFill/>
            <a:miter lim="800000"/>
            <a:headEnd/>
            <a:tailEnd/>
          </a:ln>
        </p:spPr>
        <p:txBody>
          <a:bodyPr>
            <a:spAutoFit/>
          </a:bodyPr>
          <a:lstStyle/>
          <a:p>
            <a:pPr algn="ctr"/>
            <a:r>
              <a:rPr lang="en-US" b="1" i="1" dirty="0">
                <a:latin typeface="Tahoma" pitchFamily="34" charset="0"/>
              </a:rPr>
              <a:t>Unitary-centralized</a:t>
            </a:r>
            <a:r>
              <a:rPr lang="en-US" i="1" dirty="0">
                <a:latin typeface="Tahoma" pitchFamily="34" charset="0"/>
              </a:rPr>
              <a:t> </a:t>
            </a:r>
            <a:r>
              <a:rPr lang="en-US" b="1" i="1" dirty="0">
                <a:latin typeface="Tahoma" pitchFamily="34" charset="0"/>
              </a:rPr>
              <a:t>political order</a:t>
            </a:r>
            <a:r>
              <a:rPr lang="en-US" dirty="0">
                <a:latin typeface="Tahoma" pitchFamily="34" charset="0"/>
              </a:rPr>
              <a:t> </a:t>
            </a:r>
            <a:endParaRPr lang="ru-RU" dirty="0">
              <a:latin typeface="Tahoma" pitchFamily="34" charset="0"/>
            </a:endParaRPr>
          </a:p>
        </p:txBody>
      </p:sp>
      <p:sp>
        <p:nvSpPr>
          <p:cNvPr id="21515" name="Text Box 28"/>
          <p:cNvSpPr txBox="1">
            <a:spLocks noChangeArrowheads="1"/>
          </p:cNvSpPr>
          <p:nvPr/>
        </p:nvSpPr>
        <p:spPr bwMode="auto">
          <a:xfrm rot="18095753">
            <a:off x="3858635" y="1905197"/>
            <a:ext cx="2863850" cy="641350"/>
          </a:xfrm>
          <a:prstGeom prst="rect">
            <a:avLst/>
          </a:prstGeom>
          <a:noFill/>
          <a:ln w="9525">
            <a:noFill/>
            <a:miter lim="800000"/>
            <a:headEnd/>
            <a:tailEnd/>
          </a:ln>
        </p:spPr>
        <p:txBody>
          <a:bodyPr>
            <a:spAutoFit/>
          </a:bodyPr>
          <a:lstStyle/>
          <a:p>
            <a:pPr algn="ctr"/>
            <a:r>
              <a:rPr lang="en-US" b="1" i="1" dirty="0">
                <a:latin typeface="Tahoma" pitchFamily="34" charset="0"/>
              </a:rPr>
              <a:t>Federative  political order</a:t>
            </a:r>
            <a:r>
              <a:rPr lang="en-US" dirty="0">
                <a:latin typeface="Tahoma" pitchFamily="34" charset="0"/>
              </a:rPr>
              <a:t> </a:t>
            </a:r>
            <a:endParaRPr lang="ru-RU" dirty="0">
              <a:latin typeface="Tahoma" pitchFamily="34" charset="0"/>
            </a:endParaRPr>
          </a:p>
        </p:txBody>
      </p:sp>
      <p:sp>
        <p:nvSpPr>
          <p:cNvPr id="21516" name="Text Box 29"/>
          <p:cNvSpPr txBox="1">
            <a:spLocks noChangeArrowheads="1"/>
          </p:cNvSpPr>
          <p:nvPr/>
        </p:nvSpPr>
        <p:spPr bwMode="auto">
          <a:xfrm rot="3565149">
            <a:off x="5669489" y="1964727"/>
            <a:ext cx="3005137" cy="369887"/>
          </a:xfrm>
          <a:prstGeom prst="rect">
            <a:avLst/>
          </a:prstGeom>
          <a:noFill/>
          <a:ln w="9525">
            <a:noFill/>
            <a:miter lim="800000"/>
            <a:headEnd/>
            <a:tailEnd/>
          </a:ln>
        </p:spPr>
        <p:txBody>
          <a:bodyPr>
            <a:spAutoFit/>
          </a:bodyPr>
          <a:lstStyle/>
          <a:p>
            <a:pPr algn="ctr"/>
            <a:r>
              <a:rPr lang="en-US" b="1" i="1" dirty="0">
                <a:latin typeface="Tahoma" pitchFamily="34" charset="0"/>
              </a:rPr>
              <a:t>Individualistic ideology</a:t>
            </a:r>
            <a:r>
              <a:rPr lang="en-US" dirty="0">
                <a:latin typeface="Tahoma" pitchFamily="34" charset="0"/>
              </a:rPr>
              <a:t> </a:t>
            </a:r>
            <a:endParaRPr lang="ru-RU" dirty="0">
              <a:latin typeface="Tahoma" pitchFamily="34" charset="0"/>
            </a:endParaRPr>
          </a:p>
        </p:txBody>
      </p:sp>
      <p:sp>
        <p:nvSpPr>
          <p:cNvPr id="21517" name="Text Box 30"/>
          <p:cNvSpPr txBox="1">
            <a:spLocks noChangeArrowheads="1"/>
          </p:cNvSpPr>
          <p:nvPr/>
        </p:nvSpPr>
        <p:spPr bwMode="auto">
          <a:xfrm>
            <a:off x="5257800" y="3429000"/>
            <a:ext cx="2166938" cy="366713"/>
          </a:xfrm>
          <a:prstGeom prst="rect">
            <a:avLst/>
          </a:prstGeom>
          <a:noFill/>
          <a:ln w="9525">
            <a:noFill/>
            <a:miter lim="800000"/>
            <a:headEnd/>
            <a:tailEnd/>
          </a:ln>
        </p:spPr>
        <p:txBody>
          <a:bodyPr wrap="none">
            <a:spAutoFit/>
          </a:bodyPr>
          <a:lstStyle/>
          <a:p>
            <a:pPr algn="ctr"/>
            <a:r>
              <a:rPr lang="en-US" b="1" i="1" dirty="0">
                <a:latin typeface="Tahoma" pitchFamily="34" charset="0"/>
              </a:rPr>
              <a:t>Market economy</a:t>
            </a:r>
            <a:r>
              <a:rPr lang="en-US" dirty="0">
                <a:latin typeface="Tahoma" pitchFamily="34" charset="0"/>
              </a:rPr>
              <a:t> </a:t>
            </a:r>
            <a:endParaRPr lang="ru-RU" dirty="0">
              <a:latin typeface="Tahoma"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p:txBody>
          <a:bodyPr/>
          <a:lstStyle/>
          <a:p>
            <a:pPr eaLnBrk="1" hangingPunct="1">
              <a:defRPr/>
            </a:pPr>
            <a:r>
              <a:rPr lang="en-US" sz="3200" smtClean="0"/>
              <a:t> X- and Y-institutions </a:t>
            </a:r>
            <a:r>
              <a:rPr lang="ru-RU" sz="3200" smtClean="0"/>
              <a:t/>
            </a:r>
            <a:br>
              <a:rPr lang="ru-RU" sz="3200" smtClean="0"/>
            </a:br>
            <a:r>
              <a:rPr lang="en-US" sz="3200" smtClean="0"/>
              <a:t>in </a:t>
            </a:r>
            <a:r>
              <a:rPr lang="en-US" sz="3600" smtClean="0">
                <a:solidFill>
                  <a:schemeClr val="tx1"/>
                </a:solidFill>
              </a:rPr>
              <a:t>the</a:t>
            </a:r>
            <a:r>
              <a:rPr lang="en-US" sz="3200" smtClean="0">
                <a:solidFill>
                  <a:srgbClr val="FF0000"/>
                </a:solidFill>
              </a:rPr>
              <a:t> </a:t>
            </a:r>
            <a:r>
              <a:rPr lang="en-US" sz="3200" smtClean="0"/>
              <a:t>economy</a:t>
            </a:r>
            <a:r>
              <a:rPr lang="ru-RU" sz="3200" smtClean="0"/>
              <a:t> </a:t>
            </a:r>
            <a:r>
              <a:rPr lang="en-US" sz="3200" smtClean="0"/>
              <a:t>and their functions </a:t>
            </a:r>
            <a:endParaRPr lang="ru-RU" sz="3200" smtClean="0"/>
          </a:p>
        </p:txBody>
      </p:sp>
      <p:graphicFrame>
        <p:nvGraphicFramePr>
          <p:cNvPr id="230403" name="Group 3"/>
          <p:cNvGraphicFramePr>
            <a:graphicFrameLocks noGrp="1"/>
          </p:cNvGraphicFramePr>
          <p:nvPr/>
        </p:nvGraphicFramePr>
        <p:xfrm>
          <a:off x="395288" y="1628775"/>
          <a:ext cx="8229600" cy="4597083"/>
        </p:xfrm>
        <a:graphic>
          <a:graphicData uri="http://schemas.openxmlformats.org/drawingml/2006/table">
            <a:tbl>
              <a:tblPr/>
              <a:tblGrid>
                <a:gridCol w="3097212"/>
                <a:gridCol w="2679700"/>
                <a:gridCol w="2452688"/>
              </a:tblGrid>
              <a:tr h="665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tx1"/>
                          </a:solidFill>
                          <a:effectLst/>
                          <a:latin typeface="Arial" charset="0"/>
                          <a:cs typeface="Times New Roman" pitchFamily="18" charset="0"/>
                        </a:rPr>
                        <a:t>Functions of institutions</a:t>
                      </a:r>
                      <a:endParaRPr kumimoji="0" lang="en-US" sz="2400" b="0" i="1" u="none" strike="noStrike" cap="none" normalizeH="0" baseline="0" dirty="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cs typeface="Times New Roman" pitchFamily="18" charset="0"/>
                        </a:rPr>
                        <a:t>X-institutions</a:t>
                      </a:r>
                      <a:endParaRPr kumimoji="0" lang="ru-RU" sz="2400" b="0" i="0" u="none" strike="noStrike" cap="none" normalizeH="0" baseline="0" smtClean="0">
                        <a:ln>
                          <a:noFill/>
                        </a:ln>
                        <a:solidFill>
                          <a:schemeClr val="tx1"/>
                        </a:solidFill>
                        <a:effectLst/>
                        <a:latin typeface="Arial" charset="0"/>
                        <a:cs typeface="Times New Roman" pitchFamily="18"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cs typeface="Times New Roman" pitchFamily="18" charset="0"/>
                        </a:rPr>
                        <a:t>Y-institutions</a:t>
                      </a:r>
                      <a:endParaRPr kumimoji="0" lang="en-US" sz="2400" b="0" i="0" u="none" strike="noStrike" cap="none" normalizeH="0" baseline="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charset="0"/>
                          <a:cs typeface="Times New Roman" pitchFamily="18" charset="0"/>
                        </a:rPr>
                        <a:t>1. Fixing of goods  (property rights system)</a:t>
                      </a:r>
                      <a:endParaRPr kumimoji="0" lang="en-US" sz="1800" b="0" i="1" u="none" strike="noStrike" cap="none" normalizeH="0" baseline="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Supreme conditional ownership </a:t>
                      </a:r>
                      <a:endParaRPr kumimoji="0" lang="en-US" sz="1800" b="1" i="0" u="none" strike="noStrike" cap="none" normalizeH="0" baseline="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Private ownership </a:t>
                      </a:r>
                      <a:endParaRPr kumimoji="0" lang="en-US" sz="1800" b="1" i="0" u="none" strike="noStrike" cap="none" normalizeH="0" baseline="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020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charset="0"/>
                          <a:cs typeface="Times New Roman" pitchFamily="18" charset="0"/>
                        </a:rPr>
                        <a:t>2. Transfer of goods</a:t>
                      </a:r>
                      <a:endParaRPr kumimoji="0" lang="en-US" sz="1800" b="0" i="1" u="none" strike="noStrike" cap="none" normalizeH="0" baseline="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Redistribution (accumulation-coordination-distribution)</a:t>
                      </a:r>
                      <a:endParaRPr kumimoji="0" lang="en-US" sz="1800" b="1" i="0" u="none" strike="noStrike" cap="none" normalizeH="0" baseline="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Exchange </a:t>
                      </a:r>
                      <a:endParaRPr kumimoji="0" lang="ru-RU" sz="1800" b="1" i="0" u="none" strike="noStrike" cap="none" normalizeH="0" baseline="0" smtClean="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(buying-selling)</a:t>
                      </a:r>
                      <a:endParaRPr kumimoji="0" lang="en-US" sz="1800" b="1" i="0" u="none" strike="noStrike" cap="none" normalizeH="0" baseline="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27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charset="0"/>
                          <a:cs typeface="Times New Roman" pitchFamily="18" charset="0"/>
                        </a:rPr>
                        <a:t>3. Interactions between economic agents</a:t>
                      </a:r>
                      <a:endParaRPr kumimoji="0" lang="en-US" sz="1800" b="0" i="1" u="none" strike="noStrike" cap="none" normalizeH="0" baseline="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Cooperation</a:t>
                      </a:r>
                      <a:endParaRPr kumimoji="0" lang="en-US" sz="1800" b="1" i="0" u="none" strike="noStrike" cap="none" normalizeH="0" baseline="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Competition</a:t>
                      </a:r>
                      <a:endParaRPr kumimoji="0" lang="en-US" sz="1800" b="1" i="0" u="none" strike="noStrike" cap="none" normalizeH="0" baseline="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495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charset="0"/>
                          <a:cs typeface="Times New Roman" pitchFamily="18" charset="0"/>
                        </a:rPr>
                        <a:t>4. Labor system</a:t>
                      </a:r>
                      <a:endParaRPr kumimoji="0" lang="en-US" sz="1800" b="0" i="1" u="none" strike="noStrike" cap="none" normalizeH="0" baseline="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Employed (unlimited term)</a:t>
                      </a:r>
                      <a:r>
                        <a:rPr kumimoji="0" lang="ru-RU" sz="1800" b="1" i="0" u="none" strike="noStrike" cap="none" normalizeH="0" baseline="0" smtClean="0">
                          <a:ln>
                            <a:noFill/>
                          </a:ln>
                          <a:solidFill>
                            <a:schemeClr val="tx1"/>
                          </a:solidFill>
                          <a:effectLst/>
                          <a:latin typeface="Arial" charset="0"/>
                          <a:cs typeface="Arial" charset="0"/>
                        </a:rPr>
                        <a:t> </a:t>
                      </a:r>
                      <a:r>
                        <a:rPr kumimoji="0" lang="en-US" sz="1800" b="1" i="0" u="none" strike="noStrike" cap="none" normalizeH="0" baseline="0" smtClean="0">
                          <a:ln>
                            <a:noFill/>
                          </a:ln>
                          <a:solidFill>
                            <a:schemeClr val="tx1"/>
                          </a:solidFill>
                          <a:effectLst/>
                          <a:latin typeface="Arial" charset="0"/>
                          <a:cs typeface="Times New Roman" pitchFamily="18" charset="0"/>
                        </a:rPr>
                        <a:t>labor</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Contract (short and medium term) labor</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65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charset="0"/>
                          <a:cs typeface="Times New Roman" pitchFamily="18" charset="0"/>
                        </a:rPr>
                        <a:t>5. Feed-back signals (effectiveness indexes)</a:t>
                      </a:r>
                      <a:endParaRPr kumimoji="0" lang="en-US" sz="1800" b="0" i="1" u="none" strike="noStrike" cap="none" normalizeH="0" baseline="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Cost limitation  </a:t>
                      </a:r>
                      <a:endParaRPr kumimoji="0" lang="ru-RU" sz="1800" b="1" i="0" u="none" strike="noStrike" cap="none" normalizeH="0" baseline="0" dirty="0" smtClean="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a:t>
                      </a:r>
                      <a:r>
                        <a:rPr kumimoji="0" lang="ru-RU" sz="1800" b="1" i="0" u="none" strike="noStrike" cap="none" normalizeH="0" baseline="0" dirty="0" smtClean="0">
                          <a:ln>
                            <a:noFill/>
                          </a:ln>
                          <a:solidFill>
                            <a:schemeClr val="tx1"/>
                          </a:solidFill>
                          <a:effectLst/>
                          <a:latin typeface="Arial" charset="0"/>
                          <a:cs typeface="Times New Roman" pitchFamily="18" charset="0"/>
                        </a:rPr>
                        <a:t>Х</a:t>
                      </a:r>
                      <a:r>
                        <a:rPr kumimoji="0" lang="en-US" sz="1800" b="1" i="0" u="none" strike="noStrike" cap="none" normalizeH="0" baseline="0" dirty="0" smtClean="0">
                          <a:ln>
                            <a:noFill/>
                          </a:ln>
                          <a:solidFill>
                            <a:schemeClr val="tx1"/>
                          </a:solidFill>
                          <a:effectLst/>
                          <a:latin typeface="Arial" charset="0"/>
                          <a:cs typeface="Times New Roman" pitchFamily="18" charset="0"/>
                        </a:rPr>
                        <a:t>-efficiency)</a:t>
                      </a:r>
                      <a:endParaRPr kumimoji="0" lang="en-US" sz="1800" b="1" i="0" u="none" strike="noStrike" cap="none" normalizeH="0" baseline="0" dirty="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Profit maximization </a:t>
                      </a:r>
                      <a:endParaRPr kumimoji="0" lang="ru-RU" sz="1800" b="1" i="0" u="none" strike="noStrike" cap="none" normalizeH="0" baseline="0" dirty="0" smtClean="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(Y-efficiency)</a:t>
                      </a:r>
                      <a:endParaRPr kumimoji="0" lang="en-US" sz="1800" b="1" i="0" u="none" strike="noStrike" cap="none" normalizeH="0" baseline="0" dirty="0" smtClean="0">
                        <a:ln>
                          <a:noFill/>
                        </a:ln>
                        <a:solidFill>
                          <a:schemeClr val="tx1"/>
                        </a:solidFill>
                        <a:effectLst/>
                        <a:latin typeface="Arial"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Номер слайда 5"/>
          <p:cNvSpPr>
            <a:spLocks noGrp="1"/>
          </p:cNvSpPr>
          <p:nvPr>
            <p:ph type="sldNum" sz="quarter" idx="12"/>
          </p:nvPr>
        </p:nvSpPr>
        <p:spPr/>
        <p:txBody>
          <a:bodyPr/>
          <a:lstStyle/>
          <a:p>
            <a:pPr>
              <a:defRPr/>
            </a:pPr>
            <a:fld id="{9511AB27-B8EF-4B21-BD1D-10E93717D4CD}" type="slidenum">
              <a:rPr lang="ru-RU" smtClean="0"/>
              <a:pPr>
                <a:defRPr/>
              </a:pPr>
              <a:t>16</a:t>
            </a:fld>
            <a:endParaRPr lang="ru-RU"/>
          </a:p>
        </p:txBody>
      </p:sp>
      <p:sp>
        <p:nvSpPr>
          <p:cNvPr id="5" name="Нижний колонтитул 4"/>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a:xfrm>
            <a:off x="395288" y="188913"/>
            <a:ext cx="8229600" cy="1139825"/>
          </a:xfrm>
        </p:spPr>
        <p:txBody>
          <a:bodyPr/>
          <a:lstStyle/>
          <a:p>
            <a:pPr eaLnBrk="1" hangingPunct="1">
              <a:defRPr/>
            </a:pPr>
            <a:r>
              <a:rPr lang="en-US" sz="3200" smtClean="0"/>
              <a:t>X- and Y-institutions </a:t>
            </a:r>
            <a:r>
              <a:rPr lang="ru-RU" sz="3200" smtClean="0"/>
              <a:t/>
            </a:r>
            <a:br>
              <a:rPr lang="ru-RU" sz="3200" smtClean="0"/>
            </a:br>
            <a:r>
              <a:rPr lang="en-US" sz="3200" smtClean="0"/>
              <a:t>in politics and their functions </a:t>
            </a:r>
            <a:endParaRPr lang="ru-RU" sz="3200" smtClean="0"/>
          </a:p>
        </p:txBody>
      </p:sp>
      <p:graphicFrame>
        <p:nvGraphicFramePr>
          <p:cNvPr id="234499" name="Group 3"/>
          <p:cNvGraphicFramePr>
            <a:graphicFrameLocks noGrp="1"/>
          </p:cNvGraphicFramePr>
          <p:nvPr/>
        </p:nvGraphicFramePr>
        <p:xfrm>
          <a:off x="179388" y="1412875"/>
          <a:ext cx="8785225" cy="4240213"/>
        </p:xfrm>
        <a:graphic>
          <a:graphicData uri="http://schemas.openxmlformats.org/drawingml/2006/table">
            <a:tbl>
              <a:tblPr/>
              <a:tblGrid>
                <a:gridCol w="3073400"/>
                <a:gridCol w="2903537"/>
                <a:gridCol w="2808288"/>
              </a:tblGrid>
              <a:tr h="43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Functions of institutions</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X-institutions</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Y-institutions </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723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charset="0"/>
                          <a:cs typeface="Times New Roman" pitchFamily="18" charset="0"/>
                        </a:rPr>
                        <a:t>1.Territorial administrative organization of the state</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Administrative division </a:t>
                      </a:r>
                      <a:r>
                        <a:rPr kumimoji="0" lang="ru-RU" sz="1800" b="1" i="0" u="none" strike="noStrike" cap="none" normalizeH="0" baseline="0" smtClean="0">
                          <a:ln>
                            <a:noFill/>
                          </a:ln>
                          <a:solidFill>
                            <a:schemeClr val="tx1"/>
                          </a:solidFill>
                          <a:effectLst/>
                          <a:latin typeface="Arial" charset="0"/>
                          <a:cs typeface="Times New Roman" pitchFamily="18" charset="0"/>
                        </a:rPr>
                        <a:t>(</a:t>
                      </a:r>
                      <a:r>
                        <a:rPr kumimoji="0" lang="en-US" sz="1800" b="1" i="0" u="none" strike="noStrike" cap="none" normalizeH="0" baseline="0" smtClean="0">
                          <a:ln>
                            <a:noFill/>
                          </a:ln>
                          <a:solidFill>
                            <a:schemeClr val="tx1"/>
                          </a:solidFill>
                          <a:effectLst/>
                          <a:latin typeface="Arial" charset="0"/>
                          <a:cs typeface="Times New Roman" pitchFamily="18" charset="0"/>
                        </a:rPr>
                        <a:t>unitarity</a:t>
                      </a:r>
                      <a:r>
                        <a:rPr kumimoji="0" lang="ru-RU" sz="1800" b="1" i="0" u="none" strike="noStrike" cap="none" normalizeH="0" baseline="0" smtClean="0">
                          <a:ln>
                            <a:noFill/>
                          </a:ln>
                          <a:solidFill>
                            <a:schemeClr val="tx1"/>
                          </a:solidFill>
                          <a:effectLst/>
                          <a:latin typeface="Arial" charset="0"/>
                          <a:cs typeface="Times New Roman" pitchFamily="18" charset="0"/>
                        </a:rPr>
                        <a:t>)</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Federative structure (federation)</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722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charset="0"/>
                          <a:cs typeface="Times New Roman" pitchFamily="18" charset="0"/>
                        </a:rPr>
                        <a:t>2. Governance system (flow of decision making)</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Vertical hierarchical authority with Centre on the  top</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Self-government and subsidiarity</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723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charset="0"/>
                          <a:cs typeface="Times New Roman" pitchFamily="18" charset="0"/>
                        </a:rPr>
                        <a:t>3.Type of interaction  in the order  of decision making</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General assembly  and unanimity</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Multi-party system and democratic majority</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722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charset="0"/>
                          <a:cs typeface="Times New Roman" pitchFamily="18" charset="0"/>
                        </a:rPr>
                        <a:t>4. Filling  of governing  positions</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Appointment</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Election</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723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cs typeface="Times New Roman" pitchFamily="18" charset="0"/>
                        </a:rPr>
                        <a:t>5. Feed</a:t>
                      </a:r>
                      <a:r>
                        <a:rPr kumimoji="0" lang="ru-RU" sz="1800" b="0" i="1" u="none" strike="noStrike" cap="none" normalizeH="0" baseline="0" dirty="0" smtClean="0">
                          <a:ln>
                            <a:noFill/>
                          </a:ln>
                          <a:solidFill>
                            <a:schemeClr val="tx1"/>
                          </a:solidFill>
                          <a:effectLst/>
                          <a:latin typeface="Arial" charset="0"/>
                          <a:cs typeface="Times New Roman" pitchFamily="18" charset="0"/>
                        </a:rPr>
                        <a:t>-</a:t>
                      </a:r>
                      <a:r>
                        <a:rPr kumimoji="0" lang="en-US" sz="1800" b="0" i="1" u="none" strike="noStrike" cap="none" normalizeH="0" baseline="0" dirty="0" smtClean="0">
                          <a:ln>
                            <a:noFill/>
                          </a:ln>
                          <a:solidFill>
                            <a:schemeClr val="tx1"/>
                          </a:solidFill>
                          <a:effectLst/>
                          <a:latin typeface="Arial" charset="0"/>
                          <a:cs typeface="Times New Roman" pitchFamily="18" charset="0"/>
                        </a:rPr>
                        <a:t>back mechanism </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Appeals to higher levels of hierarchical authority </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Law suits</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bl>
          </a:graphicData>
        </a:graphic>
      </p:graphicFrame>
      <p:sp>
        <p:nvSpPr>
          <p:cNvPr id="6" name="Номер слайда 5"/>
          <p:cNvSpPr>
            <a:spLocks noGrp="1"/>
          </p:cNvSpPr>
          <p:nvPr>
            <p:ph type="sldNum" sz="quarter" idx="12"/>
          </p:nvPr>
        </p:nvSpPr>
        <p:spPr/>
        <p:txBody>
          <a:bodyPr/>
          <a:lstStyle/>
          <a:p>
            <a:pPr>
              <a:defRPr/>
            </a:pPr>
            <a:fld id="{43A6DF66-1C26-4A91-85EA-5D888FB1AA43}" type="slidenum">
              <a:rPr lang="ru-RU" smtClean="0"/>
              <a:pPr>
                <a:defRPr/>
              </a:pPr>
              <a:t>17</a:t>
            </a:fld>
            <a:endParaRPr lang="ru-RU"/>
          </a:p>
        </p:txBody>
      </p:sp>
      <p:sp>
        <p:nvSpPr>
          <p:cNvPr id="5" name="Нижний колонтитул 4"/>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p:txBody>
          <a:bodyPr/>
          <a:lstStyle/>
          <a:p>
            <a:pPr eaLnBrk="1" hangingPunct="1">
              <a:defRPr/>
            </a:pPr>
            <a:r>
              <a:rPr lang="en-US" sz="3200" smtClean="0"/>
              <a:t>X- and Y-institutions </a:t>
            </a:r>
            <a:r>
              <a:rPr lang="ru-RU" sz="3200" smtClean="0"/>
              <a:t/>
            </a:r>
            <a:br>
              <a:rPr lang="ru-RU" sz="3200" smtClean="0"/>
            </a:br>
            <a:r>
              <a:rPr lang="en-US" sz="3200" smtClean="0"/>
              <a:t>in ideology and their functions</a:t>
            </a:r>
            <a:endParaRPr lang="ru-RU" sz="3200" smtClean="0"/>
          </a:p>
        </p:txBody>
      </p:sp>
      <p:graphicFrame>
        <p:nvGraphicFramePr>
          <p:cNvPr id="42110" name="Group 126"/>
          <p:cNvGraphicFramePr>
            <a:graphicFrameLocks noGrp="1"/>
          </p:cNvGraphicFramePr>
          <p:nvPr/>
        </p:nvGraphicFramePr>
        <p:xfrm>
          <a:off x="381000" y="1905000"/>
          <a:ext cx="7620001" cy="4527325"/>
        </p:xfrm>
        <a:graphic>
          <a:graphicData uri="http://schemas.openxmlformats.org/drawingml/2006/table">
            <a:tbl>
              <a:tblPr/>
              <a:tblGrid>
                <a:gridCol w="2627924"/>
                <a:gridCol w="2660022"/>
                <a:gridCol w="2332055"/>
              </a:tblGrid>
              <a:tr h="7105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Times New Roman" pitchFamily="18" charset="0"/>
                        </a:rPr>
                        <a:t>Functions of institutions</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754063"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X-institutions of communitarian ideology</a:t>
                      </a:r>
                      <a:endParaRPr kumimoji="0" lang="ru-RU" sz="1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Y-institutions of subsidiary ideology</a:t>
                      </a:r>
                      <a:endParaRPr kumimoji="0" lang="ru-RU" sz="1800" b="0" i="0" u="none" strike="noStrike" cap="none" normalizeH="0" baseline="0" smtClean="0">
                        <a:ln>
                          <a:noFill/>
                        </a:ln>
                        <a:solidFill>
                          <a:schemeClr val="tx1"/>
                        </a:solidFill>
                        <a:effectLst/>
                        <a:latin typeface="Arial" pitchFamily="34"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5681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pitchFamily="34" charset="0"/>
                          <a:cs typeface="Times New Roman" pitchFamily="18" charset="0"/>
                        </a:rPr>
                        <a:t> 1. Driver of social actions </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Collectivism</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Individualism</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9015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pitchFamily="34" charset="0"/>
                          <a:cs typeface="Times New Roman" pitchFamily="18" charset="0"/>
                        </a:rPr>
                        <a:t>2. Normative understanding of social structure</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Egalitarianism</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Stratification</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6310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pitchFamily="34" charset="0"/>
                          <a:cs typeface="Times New Roman" pitchFamily="18" charset="0"/>
                        </a:rPr>
                        <a:t>3. Prevailing social values</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Order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Freedom </a:t>
                      </a:r>
                      <a:endParaRPr kumimoji="0" lang="ru-RU" sz="1800" b="1" i="0" u="none" strike="noStrike" cap="none" normalizeH="0" baseline="0" smtClean="0">
                        <a:ln>
                          <a:noFill/>
                        </a:ln>
                        <a:solidFill>
                          <a:schemeClr val="tx1"/>
                        </a:solidFill>
                        <a:effectLst/>
                        <a:latin typeface="Arial" pitchFamily="34"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5039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pitchFamily="34" charset="0"/>
                          <a:cs typeface="Arial" pitchFamily="34" charset="0"/>
                        </a:rPr>
                        <a:t>4. Labor attitudes</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Money-oriented</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Well-being-oriented</a:t>
                      </a:r>
                      <a:endParaRPr kumimoji="0" lang="ru-RU" sz="1800" b="1" i="0" u="none" strike="noStrike" cap="none" normalizeH="0" baseline="0" smtClean="0">
                        <a:ln>
                          <a:noFill/>
                        </a:ln>
                        <a:solidFill>
                          <a:schemeClr val="tx1"/>
                        </a:solidFill>
                        <a:effectLst/>
                        <a:latin typeface="Arial" pitchFamily="34"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9015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pitchFamily="34" charset="0"/>
                          <a:cs typeface="Times New Roman" pitchFamily="18" charset="0"/>
                        </a:rPr>
                        <a:t>5.</a:t>
                      </a:r>
                      <a:r>
                        <a:rPr kumimoji="0" lang="ru-RU" sz="1800" b="0" i="1" u="none" strike="noStrike" cap="none" normalizeH="0" baseline="0" dirty="0" smtClean="0">
                          <a:ln>
                            <a:noFill/>
                          </a:ln>
                          <a:solidFill>
                            <a:schemeClr val="tx1"/>
                          </a:solidFill>
                          <a:effectLst/>
                          <a:latin typeface="Arial" pitchFamily="34" charset="0"/>
                          <a:cs typeface="Times New Roman" pitchFamily="18" charset="0"/>
                        </a:rPr>
                        <a:t> </a:t>
                      </a:r>
                      <a:r>
                        <a:rPr kumimoji="0" lang="en-US" sz="1800" b="0" i="1" u="none" strike="noStrike" cap="none" normalizeH="0" baseline="0" dirty="0" smtClean="0">
                          <a:ln>
                            <a:noFill/>
                          </a:ln>
                          <a:solidFill>
                            <a:schemeClr val="tx1"/>
                          </a:solidFill>
                          <a:effectLst/>
                          <a:latin typeface="Arial" pitchFamily="34" charset="0"/>
                          <a:cs typeface="Times New Roman" pitchFamily="18" charset="0"/>
                        </a:rPr>
                        <a:t>Principles of social and academic priority &amp; relations</a:t>
                      </a:r>
                      <a:endParaRPr kumimoji="0" lang="en-US" sz="1400" b="0" i="1" u="none" strike="noStrike" cap="none" normalizeH="0" baseline="0" dirty="0" smtClean="0">
                        <a:ln>
                          <a:noFill/>
                        </a:ln>
                        <a:solidFill>
                          <a:schemeClr val="tx1"/>
                        </a:solidFill>
                        <a:effectLst/>
                        <a:latin typeface="Arial" pitchFamily="34"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Times New Roman" pitchFamily="18" charset="0"/>
                        </a:rPr>
                        <a:t> Generalization-</a:t>
                      </a:r>
                      <a:r>
                        <a:rPr kumimoji="0" lang="en-US" sz="1800" b="1" i="0" u="none" strike="noStrike" cap="none" normalizeH="0" baseline="0" dirty="0" err="1" smtClean="0">
                          <a:ln>
                            <a:noFill/>
                          </a:ln>
                          <a:solidFill>
                            <a:schemeClr val="tx1"/>
                          </a:solidFill>
                          <a:effectLst/>
                          <a:latin typeface="Arial" pitchFamily="34" charset="0"/>
                          <a:cs typeface="Times New Roman" pitchFamily="18" charset="0"/>
                        </a:rPr>
                        <a:t>Integralism</a:t>
                      </a:r>
                      <a:r>
                        <a:rPr kumimoji="0" lang="en-US" sz="1800" b="1" i="0" u="none" strike="noStrike" cap="none" normalizeH="0" baseline="0" dirty="0" smtClean="0">
                          <a:ln>
                            <a:noFill/>
                          </a:ln>
                          <a:solidFill>
                            <a:schemeClr val="tx1"/>
                          </a:solidFill>
                          <a:effectLst/>
                          <a:latin typeface="Arial" pitchFamily="34" charset="0"/>
                          <a:cs typeface="Times New Roman" pitchFamily="18" charset="0"/>
                        </a:rPr>
                        <a:t>/Holism</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Times New Roman" pitchFamily="18" charset="0"/>
                        </a:rPr>
                        <a:t>Specialization-Atomization/</a:t>
                      </a:r>
                      <a:r>
                        <a:rPr kumimoji="0" lang="en-US" sz="1800" b="1" i="0" u="none" strike="noStrike" cap="none" normalizeH="0" baseline="0" dirty="0" err="1" smtClean="0">
                          <a:ln>
                            <a:noFill/>
                          </a:ln>
                          <a:solidFill>
                            <a:schemeClr val="tx1"/>
                          </a:solidFill>
                          <a:effectLst/>
                          <a:latin typeface="Arial" pitchFamily="34" charset="0"/>
                          <a:cs typeface="Times New Roman" pitchFamily="18" charset="0"/>
                        </a:rPr>
                        <a:t>Mereism</a:t>
                      </a:r>
                      <a:endParaRPr kumimoji="0" lang="ru-RU" sz="1800" b="1" i="0" u="none" strike="noStrike" cap="none" normalizeH="0" baseline="0" dirty="0" smtClean="0">
                        <a:ln>
                          <a:noFill/>
                        </a:ln>
                        <a:solidFill>
                          <a:schemeClr val="tx1"/>
                        </a:solidFill>
                        <a:effectLst/>
                        <a:latin typeface="Arial" pitchFamily="34"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bl>
          </a:graphicData>
        </a:graphic>
      </p:graphicFrame>
      <p:sp>
        <p:nvSpPr>
          <p:cNvPr id="6" name="Номер слайда 5"/>
          <p:cNvSpPr>
            <a:spLocks noGrp="1"/>
          </p:cNvSpPr>
          <p:nvPr>
            <p:ph type="sldNum" sz="quarter" idx="12"/>
          </p:nvPr>
        </p:nvSpPr>
        <p:spPr/>
        <p:txBody>
          <a:bodyPr/>
          <a:lstStyle/>
          <a:p>
            <a:pPr>
              <a:defRPr/>
            </a:pPr>
            <a:fld id="{32B336F4-DE89-4252-9007-6D880FD9F7AE}" type="slidenum">
              <a:rPr lang="ru-RU" smtClean="0"/>
              <a:pPr>
                <a:defRPr/>
              </a:pPr>
              <a:t>18</a:t>
            </a:fld>
            <a:endParaRPr lang="ru-RU"/>
          </a:p>
        </p:txBody>
      </p:sp>
      <p:graphicFrame>
        <p:nvGraphicFramePr>
          <p:cNvPr id="5" name="Group 126"/>
          <p:cNvGraphicFramePr>
            <a:graphicFrameLocks noGrp="1"/>
          </p:cNvGraphicFramePr>
          <p:nvPr/>
        </p:nvGraphicFramePr>
        <p:xfrm>
          <a:off x="381000" y="1905000"/>
          <a:ext cx="7696200" cy="4527325"/>
        </p:xfrm>
        <a:graphic>
          <a:graphicData uri="http://schemas.openxmlformats.org/drawingml/2006/table">
            <a:tbl>
              <a:tblPr/>
              <a:tblGrid>
                <a:gridCol w="2627924"/>
                <a:gridCol w="2660022"/>
                <a:gridCol w="2408254"/>
              </a:tblGrid>
              <a:tr h="7105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Times New Roman" pitchFamily="18" charset="0"/>
                        </a:rPr>
                        <a:t>Functions of institutions</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754063"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X-institutions of communitarian ideology</a:t>
                      </a:r>
                      <a:endParaRPr kumimoji="0" lang="ru-RU" sz="1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Y-institutions of subsidiary ideology</a:t>
                      </a:r>
                      <a:endParaRPr kumimoji="0" lang="ru-RU" sz="1800" b="0" i="0" u="none" strike="noStrike" cap="none" normalizeH="0" baseline="0" smtClean="0">
                        <a:ln>
                          <a:noFill/>
                        </a:ln>
                        <a:solidFill>
                          <a:schemeClr val="tx1"/>
                        </a:solidFill>
                        <a:effectLst/>
                        <a:latin typeface="Arial" pitchFamily="34"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5681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pitchFamily="34" charset="0"/>
                          <a:cs typeface="Times New Roman" pitchFamily="18" charset="0"/>
                        </a:rPr>
                        <a:t> 1. Driver of social actions </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Collectivism</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Individualism</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9015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pitchFamily="34" charset="0"/>
                          <a:cs typeface="Times New Roman" pitchFamily="18" charset="0"/>
                        </a:rPr>
                        <a:t>2. Normative understanding of social structure</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Egalitarianism</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Stratification</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6310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pitchFamily="34" charset="0"/>
                          <a:cs typeface="Times New Roman" pitchFamily="18" charset="0"/>
                        </a:rPr>
                        <a:t>3. Prevailing social values</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Order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Freedom </a:t>
                      </a:r>
                      <a:endParaRPr kumimoji="0" lang="ru-RU" sz="1800" b="1" i="0" u="none" strike="noStrike" cap="none" normalizeH="0" baseline="0" smtClean="0">
                        <a:ln>
                          <a:noFill/>
                        </a:ln>
                        <a:solidFill>
                          <a:schemeClr val="tx1"/>
                        </a:solidFill>
                        <a:effectLst/>
                        <a:latin typeface="Arial" pitchFamily="34"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5039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pitchFamily="34" charset="0"/>
                          <a:cs typeface="Arial" pitchFamily="34" charset="0"/>
                        </a:rPr>
                        <a:t>4. Labor attitudes</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cs typeface="Times New Roman" pitchFamily="18" charset="0"/>
                        </a:rPr>
                        <a:t>Well-being </a:t>
                      </a:r>
                      <a:endParaRPr kumimoji="0" lang="en-US" sz="1800" b="1" i="0" u="none" strike="noStrike" cap="none" normalizeH="0" baseline="0" dirty="0" smtClean="0">
                        <a:ln>
                          <a:noFill/>
                        </a:ln>
                        <a:solidFill>
                          <a:schemeClr val="tx1"/>
                        </a:solidFill>
                        <a:effectLst/>
                        <a:latin typeface="Arial" pitchFamily="34"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smtClean="0">
                          <a:ln>
                            <a:noFill/>
                          </a:ln>
                          <a:solidFill>
                            <a:schemeClr val="tx1"/>
                          </a:solidFill>
                          <a:effectLst/>
                          <a:latin typeface="Arial" pitchFamily="34" charset="0"/>
                          <a:cs typeface="Times New Roman" pitchFamily="18" charset="0"/>
                        </a:rPr>
                        <a:t>Money</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9015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pitchFamily="34" charset="0"/>
                          <a:cs typeface="Times New Roman" pitchFamily="18" charset="0"/>
                        </a:rPr>
                        <a:t>5.</a:t>
                      </a:r>
                      <a:r>
                        <a:rPr kumimoji="0" lang="ru-RU" sz="1800" b="0" i="1" u="none" strike="noStrike" cap="none" normalizeH="0" baseline="0" dirty="0" smtClean="0">
                          <a:ln>
                            <a:noFill/>
                          </a:ln>
                          <a:solidFill>
                            <a:schemeClr val="tx1"/>
                          </a:solidFill>
                          <a:effectLst/>
                          <a:latin typeface="Arial" pitchFamily="34" charset="0"/>
                          <a:cs typeface="Times New Roman" pitchFamily="18" charset="0"/>
                        </a:rPr>
                        <a:t> </a:t>
                      </a:r>
                      <a:r>
                        <a:rPr kumimoji="0" lang="en-US" sz="1800" b="0" i="1" u="none" strike="noStrike" cap="none" normalizeH="0" baseline="0" dirty="0" smtClean="0">
                          <a:ln>
                            <a:noFill/>
                          </a:ln>
                          <a:solidFill>
                            <a:schemeClr val="tx1"/>
                          </a:solidFill>
                          <a:effectLst/>
                          <a:latin typeface="Arial" pitchFamily="34" charset="0"/>
                          <a:cs typeface="Times New Roman" pitchFamily="18" charset="0"/>
                        </a:rPr>
                        <a:t>Principles of social and academic priority &amp; relations</a:t>
                      </a:r>
                      <a:endParaRPr kumimoji="0" lang="en-US" sz="1400" b="0" i="1" u="none" strike="noStrike" cap="none" normalizeH="0" baseline="0" dirty="0" smtClean="0">
                        <a:ln>
                          <a:noFill/>
                        </a:ln>
                        <a:solidFill>
                          <a:schemeClr val="tx1"/>
                        </a:solidFill>
                        <a:effectLst/>
                        <a:latin typeface="Arial" pitchFamily="34"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Times New Roman" pitchFamily="18" charset="0"/>
                        </a:rPr>
                        <a:t> Generalization-</a:t>
                      </a:r>
                      <a:r>
                        <a:rPr kumimoji="0" lang="en-US" sz="1800" b="1" i="0" u="none" strike="noStrike" cap="none" normalizeH="0" baseline="0" dirty="0" err="1" smtClean="0">
                          <a:ln>
                            <a:noFill/>
                          </a:ln>
                          <a:solidFill>
                            <a:schemeClr val="tx1"/>
                          </a:solidFill>
                          <a:effectLst/>
                          <a:latin typeface="Arial" pitchFamily="34" charset="0"/>
                          <a:cs typeface="Times New Roman" pitchFamily="18" charset="0"/>
                        </a:rPr>
                        <a:t>Integralism</a:t>
                      </a:r>
                      <a:r>
                        <a:rPr kumimoji="0" lang="en-US" sz="1800" b="1" i="0" u="none" strike="noStrike" cap="none" normalizeH="0" baseline="0" dirty="0" smtClean="0">
                          <a:ln>
                            <a:noFill/>
                          </a:ln>
                          <a:solidFill>
                            <a:schemeClr val="tx1"/>
                          </a:solidFill>
                          <a:effectLst/>
                          <a:latin typeface="Arial" pitchFamily="34" charset="0"/>
                          <a:cs typeface="Times New Roman" pitchFamily="18" charset="0"/>
                        </a:rPr>
                        <a:t>/Holism</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dirty="0" smtClean="0">
                        <a:ln>
                          <a:noFill/>
                        </a:ln>
                        <a:solidFill>
                          <a:schemeClr val="tx1"/>
                        </a:solidFill>
                        <a:effectLst/>
                        <a:latin typeface="Arial" pitchFamily="34" charset="0"/>
                        <a:cs typeface="Times New Roman" pitchFamily="18" charset="0"/>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bl>
          </a:graphicData>
        </a:graphic>
      </p:graphicFrame>
      <p:sp>
        <p:nvSpPr>
          <p:cNvPr id="7" name="Нижний колонтитул 6"/>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14"/>
          <p:cNvSpPr>
            <a:spLocks noGrp="1" noChangeArrowheads="1"/>
          </p:cNvSpPr>
          <p:nvPr>
            <p:ph type="title"/>
          </p:nvPr>
        </p:nvSpPr>
        <p:spPr>
          <a:xfrm>
            <a:off x="457200" y="274638"/>
            <a:ext cx="8458200" cy="1143000"/>
          </a:xfrm>
        </p:spPr>
        <p:txBody>
          <a:bodyPr/>
          <a:lstStyle/>
          <a:p>
            <a:pPr algn="ctr" eaLnBrk="1" hangingPunct="1">
              <a:defRPr/>
            </a:pPr>
            <a:r>
              <a:rPr lang="en-US" sz="3200" dirty="0" smtClean="0"/>
              <a:t>Combinations </a:t>
            </a:r>
            <a:r>
              <a:rPr lang="en-US" sz="3200" dirty="0" smtClean="0"/>
              <a:t/>
            </a:r>
            <a:br>
              <a:rPr lang="en-US" sz="3200" dirty="0" smtClean="0"/>
            </a:br>
            <a:r>
              <a:rPr lang="en-US" sz="3200" dirty="0" smtClean="0"/>
              <a:t>of </a:t>
            </a:r>
            <a:r>
              <a:rPr lang="en-US" sz="3200" dirty="0" smtClean="0"/>
              <a:t>governing and complementary </a:t>
            </a:r>
            <a:r>
              <a:rPr lang="en-US" sz="3200" dirty="0" smtClean="0"/>
              <a:t>institutional matrices</a:t>
            </a:r>
            <a:endParaRPr lang="ru-RU" sz="3200" dirty="0" smtClean="0"/>
          </a:p>
        </p:txBody>
      </p:sp>
      <p:sp>
        <p:nvSpPr>
          <p:cNvPr id="9221" name="Rectangle 16"/>
          <p:cNvSpPr>
            <a:spLocks noGrp="1" noChangeArrowheads="1"/>
          </p:cNvSpPr>
          <p:nvPr>
            <p:ph type="body" sz="half" idx="2"/>
          </p:nvPr>
        </p:nvSpPr>
        <p:spPr>
          <a:xfrm>
            <a:off x="468313" y="4508500"/>
            <a:ext cx="8229600" cy="1439863"/>
          </a:xfrm>
        </p:spPr>
        <p:txBody>
          <a:bodyPr/>
          <a:lstStyle/>
          <a:p>
            <a:pPr eaLnBrk="1" hangingPunct="1">
              <a:lnSpc>
                <a:spcPct val="80000"/>
              </a:lnSpc>
              <a:buFontTx/>
              <a:buNone/>
              <a:defRPr/>
            </a:pPr>
            <a:r>
              <a:rPr lang="en-US" sz="1600" dirty="0" smtClean="0"/>
              <a:t>        </a:t>
            </a:r>
            <a:r>
              <a:rPr lang="en-US" sz="1800" dirty="0" smtClean="0"/>
              <a:t>Russia, China, India,                                       the USA, </a:t>
            </a:r>
            <a:r>
              <a:rPr lang="en-US" sz="1800" dirty="0" smtClean="0"/>
              <a:t>Canada </a:t>
            </a:r>
            <a:r>
              <a:rPr lang="en-US" sz="1800" dirty="0" smtClean="0"/>
              <a:t>and</a:t>
            </a:r>
          </a:p>
          <a:p>
            <a:pPr eaLnBrk="1" hangingPunct="1">
              <a:lnSpc>
                <a:spcPct val="80000"/>
              </a:lnSpc>
              <a:buFontTx/>
              <a:buNone/>
              <a:defRPr/>
            </a:pPr>
            <a:r>
              <a:rPr lang="en-US" sz="1800" dirty="0" smtClean="0"/>
              <a:t>        most Asian, Middle Eastern,                              most of  European </a:t>
            </a:r>
          </a:p>
          <a:p>
            <a:pPr eaLnBrk="1" hangingPunct="1">
              <a:lnSpc>
                <a:spcPct val="80000"/>
              </a:lnSpc>
              <a:buFontTx/>
              <a:buNone/>
              <a:defRPr/>
            </a:pPr>
            <a:r>
              <a:rPr lang="en-US" sz="1800" dirty="0" smtClean="0"/>
              <a:t>        Latin American, and                                                  countries</a:t>
            </a:r>
          </a:p>
          <a:p>
            <a:pPr eaLnBrk="1" hangingPunct="1">
              <a:lnSpc>
                <a:spcPct val="80000"/>
              </a:lnSpc>
              <a:buFontTx/>
              <a:buNone/>
              <a:defRPr/>
            </a:pPr>
            <a:r>
              <a:rPr lang="en-US" sz="1800" dirty="0" smtClean="0"/>
              <a:t>        some other  countries</a:t>
            </a:r>
            <a:r>
              <a:rPr lang="en-US" sz="1600" dirty="0" smtClean="0"/>
              <a:t> 	</a:t>
            </a:r>
            <a:r>
              <a:rPr lang="en-US" sz="1400" dirty="0" smtClean="0"/>
              <a:t>	 			        </a:t>
            </a:r>
          </a:p>
          <a:p>
            <a:pPr eaLnBrk="1" hangingPunct="1">
              <a:lnSpc>
                <a:spcPct val="80000"/>
              </a:lnSpc>
              <a:buFontTx/>
              <a:buNone/>
              <a:defRPr/>
            </a:pPr>
            <a:r>
              <a:rPr lang="en-US" sz="1400" dirty="0" smtClean="0"/>
              <a:t>				</a:t>
            </a:r>
            <a:endParaRPr lang="ru-RU" sz="1400" dirty="0" smtClean="0"/>
          </a:p>
        </p:txBody>
      </p:sp>
      <p:sp>
        <p:nvSpPr>
          <p:cNvPr id="26628" name="Rectangle 59"/>
          <p:cNvSpPr>
            <a:spLocks noChangeArrowheads="1"/>
          </p:cNvSpPr>
          <p:nvPr/>
        </p:nvSpPr>
        <p:spPr bwMode="auto">
          <a:xfrm>
            <a:off x="468313" y="1628775"/>
            <a:ext cx="8229600" cy="2185988"/>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6629" name="AutoShape 60"/>
          <p:cNvSpPr>
            <a:spLocks noChangeArrowheads="1"/>
          </p:cNvSpPr>
          <p:nvPr/>
        </p:nvSpPr>
        <p:spPr bwMode="auto">
          <a:xfrm rot="10800000">
            <a:off x="1619250" y="1989138"/>
            <a:ext cx="2743200" cy="2243137"/>
          </a:xfrm>
          <a:prstGeom prst="triangle">
            <a:avLst>
              <a:gd name="adj" fmla="val 50000"/>
            </a:avLst>
          </a:prstGeom>
          <a:solidFill>
            <a:srgbClr val="FFFFFF"/>
          </a:solidFill>
          <a:ln w="19050">
            <a:solidFill>
              <a:srgbClr val="000000"/>
            </a:solidFill>
            <a:miter lim="800000"/>
            <a:headEnd/>
            <a:tailEnd/>
          </a:ln>
        </p:spPr>
        <p:txBody>
          <a:bodyPr/>
          <a:lstStyle/>
          <a:p>
            <a:r>
              <a:rPr lang="en-US" sz="1200"/>
              <a:t>   </a:t>
            </a:r>
            <a:endParaRPr lang="ru-RU"/>
          </a:p>
        </p:txBody>
      </p:sp>
      <p:sp>
        <p:nvSpPr>
          <p:cNvPr id="26630" name="AutoShape 61"/>
          <p:cNvSpPr>
            <a:spLocks noChangeArrowheads="1"/>
          </p:cNvSpPr>
          <p:nvPr/>
        </p:nvSpPr>
        <p:spPr bwMode="auto">
          <a:xfrm>
            <a:off x="5364163" y="2133600"/>
            <a:ext cx="2743200" cy="2171700"/>
          </a:xfrm>
          <a:prstGeom prst="triangle">
            <a:avLst>
              <a:gd name="adj" fmla="val 50000"/>
            </a:avLst>
          </a:prstGeom>
          <a:solidFill>
            <a:srgbClr val="FFFFFF"/>
          </a:solidFill>
          <a:ln w="19050">
            <a:solidFill>
              <a:srgbClr val="000000"/>
            </a:solidFill>
            <a:miter lim="800000"/>
            <a:headEnd/>
            <a:tailEnd/>
          </a:ln>
        </p:spPr>
        <p:txBody>
          <a:bodyPr/>
          <a:lstStyle/>
          <a:p>
            <a:r>
              <a:rPr lang="en-US" sz="1200"/>
              <a:t>   </a:t>
            </a:r>
            <a:endParaRPr lang="ru-RU"/>
          </a:p>
        </p:txBody>
      </p:sp>
      <p:grpSp>
        <p:nvGrpSpPr>
          <p:cNvPr id="26631" name="Group 15"/>
          <p:cNvGrpSpPr>
            <a:grpSpLocks/>
          </p:cNvGrpSpPr>
          <p:nvPr/>
        </p:nvGrpSpPr>
        <p:grpSpPr bwMode="auto">
          <a:xfrm>
            <a:off x="2268538" y="1989138"/>
            <a:ext cx="1439862" cy="1804987"/>
            <a:chOff x="2267744" y="1988840"/>
            <a:chExt cx="1440159" cy="1805285"/>
          </a:xfrm>
        </p:grpSpPr>
        <p:sp>
          <p:nvSpPr>
            <p:cNvPr id="26637" name="AutoShape 62"/>
            <p:cNvSpPr>
              <a:spLocks noChangeArrowheads="1"/>
            </p:cNvSpPr>
            <p:nvPr/>
          </p:nvSpPr>
          <p:spPr bwMode="auto">
            <a:xfrm>
              <a:off x="2267744" y="1988840"/>
              <a:ext cx="1440159" cy="1080120"/>
            </a:xfrm>
            <a:prstGeom prst="triangle">
              <a:avLst>
                <a:gd name="adj" fmla="val 43287"/>
              </a:avLst>
            </a:prstGeom>
            <a:solidFill>
              <a:schemeClr val="accent1"/>
            </a:solidFill>
            <a:ln w="9525">
              <a:solidFill>
                <a:srgbClr val="000000"/>
              </a:solidFill>
              <a:miter lim="800000"/>
              <a:headEnd/>
              <a:tailEnd/>
            </a:ln>
          </p:spPr>
          <p:txBody>
            <a:bodyPr/>
            <a:lstStyle/>
            <a:p>
              <a:r>
                <a:rPr lang="en-US" sz="1200"/>
                <a:t> </a:t>
              </a:r>
              <a:r>
                <a:rPr lang="ru-RU" sz="1200"/>
                <a:t> </a:t>
              </a:r>
              <a:r>
                <a:rPr lang="en-US" sz="1200"/>
                <a:t> </a:t>
              </a:r>
              <a:r>
                <a:rPr lang="ru-RU" sz="1200"/>
                <a:t>  </a:t>
              </a:r>
              <a:r>
                <a:rPr lang="en-US" sz="2000" b="1"/>
                <a:t>Y</a:t>
              </a:r>
              <a:endParaRPr lang="ru-RU"/>
            </a:p>
          </p:txBody>
        </p:sp>
        <p:sp>
          <p:nvSpPr>
            <p:cNvPr id="26638" name="Rectangle 63"/>
            <p:cNvSpPr>
              <a:spLocks noChangeArrowheads="1"/>
            </p:cNvSpPr>
            <p:nvPr/>
          </p:nvSpPr>
          <p:spPr bwMode="auto">
            <a:xfrm>
              <a:off x="2771775" y="3152775"/>
              <a:ext cx="488950" cy="641350"/>
            </a:xfrm>
            <a:prstGeom prst="rect">
              <a:avLst/>
            </a:prstGeom>
            <a:noFill/>
            <a:ln w="9525">
              <a:noFill/>
              <a:miter lim="800000"/>
              <a:headEnd/>
              <a:tailEnd/>
            </a:ln>
          </p:spPr>
          <p:txBody>
            <a:bodyPr wrap="none" anchor="ctr">
              <a:spAutoFit/>
            </a:bodyPr>
            <a:lstStyle/>
            <a:p>
              <a:r>
                <a:rPr lang="en-US" sz="3600" b="1"/>
                <a:t>X</a:t>
              </a:r>
            </a:p>
          </p:txBody>
        </p:sp>
      </p:grpSp>
      <p:sp>
        <p:nvSpPr>
          <p:cNvPr id="26632" name="Rectangle 64"/>
          <p:cNvSpPr>
            <a:spLocks noChangeArrowheads="1"/>
          </p:cNvSpPr>
          <p:nvPr/>
        </p:nvSpPr>
        <p:spPr bwMode="auto">
          <a:xfrm>
            <a:off x="6443663" y="2492375"/>
            <a:ext cx="576262" cy="701675"/>
          </a:xfrm>
          <a:prstGeom prst="rect">
            <a:avLst/>
          </a:prstGeom>
          <a:noFill/>
          <a:ln w="9525">
            <a:noFill/>
            <a:miter lim="800000"/>
            <a:headEnd/>
            <a:tailEnd/>
          </a:ln>
        </p:spPr>
        <p:txBody>
          <a:bodyPr anchor="ctr">
            <a:spAutoFit/>
          </a:bodyPr>
          <a:lstStyle/>
          <a:p>
            <a:r>
              <a:rPr lang="en-US" sz="4000" b="1"/>
              <a:t>Y</a:t>
            </a:r>
          </a:p>
        </p:txBody>
      </p:sp>
      <p:sp>
        <p:nvSpPr>
          <p:cNvPr id="26633" name="Rectangle 65"/>
          <p:cNvSpPr>
            <a:spLocks noChangeArrowheads="1"/>
          </p:cNvSpPr>
          <p:nvPr/>
        </p:nvSpPr>
        <p:spPr bwMode="auto">
          <a:xfrm>
            <a:off x="0" y="0"/>
            <a:ext cx="312738" cy="274638"/>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26634" name="Rectangle 66"/>
          <p:cNvSpPr>
            <a:spLocks noChangeArrowheads="1"/>
          </p:cNvSpPr>
          <p:nvPr/>
        </p:nvSpPr>
        <p:spPr bwMode="auto">
          <a:xfrm>
            <a:off x="0" y="0"/>
            <a:ext cx="312738" cy="274638"/>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26635" name="AutoShape 67"/>
          <p:cNvSpPr>
            <a:spLocks noChangeArrowheads="1"/>
          </p:cNvSpPr>
          <p:nvPr/>
        </p:nvSpPr>
        <p:spPr bwMode="auto">
          <a:xfrm rot="10800000">
            <a:off x="6011863" y="3284538"/>
            <a:ext cx="1439862" cy="1028700"/>
          </a:xfrm>
          <a:prstGeom prst="triangle">
            <a:avLst>
              <a:gd name="adj" fmla="val 50000"/>
            </a:avLst>
          </a:prstGeom>
          <a:solidFill>
            <a:schemeClr val="accent1"/>
          </a:solidFill>
          <a:ln w="9525">
            <a:solidFill>
              <a:srgbClr val="000000"/>
            </a:solidFill>
            <a:miter lim="800000"/>
            <a:headEnd/>
            <a:tailEnd/>
          </a:ln>
        </p:spPr>
        <p:txBody>
          <a:bodyPr/>
          <a:lstStyle/>
          <a:p>
            <a:r>
              <a:rPr lang="en-US" sz="2000" b="1"/>
              <a:t>   X</a:t>
            </a:r>
            <a:endParaRPr lang="ru-RU"/>
          </a:p>
        </p:txBody>
      </p:sp>
      <p:sp>
        <p:nvSpPr>
          <p:cNvPr id="16" name="Номер слайда 15"/>
          <p:cNvSpPr>
            <a:spLocks noGrp="1"/>
          </p:cNvSpPr>
          <p:nvPr>
            <p:ph type="sldNum" sz="quarter" idx="12"/>
          </p:nvPr>
        </p:nvSpPr>
        <p:spPr/>
        <p:txBody>
          <a:bodyPr/>
          <a:lstStyle/>
          <a:p>
            <a:pPr>
              <a:defRPr/>
            </a:pPr>
            <a:fld id="{FA465914-9923-49A7-9356-3EF50CECE124}" type="slidenum">
              <a:rPr lang="ru-RU" smtClean="0"/>
              <a:pPr>
                <a:defRPr/>
              </a:pPr>
              <a:t>19</a:t>
            </a:fld>
            <a:endParaRPr lang="ru-RU"/>
          </a:p>
        </p:txBody>
      </p:sp>
      <p:sp>
        <p:nvSpPr>
          <p:cNvPr id="15" name="Нижний колонтитул 14"/>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78247C7-EEC2-42DC-9323-9E5B7E663900}" type="slidenum">
              <a:rPr lang="ru-RU" smtClean="0"/>
              <a:pPr>
                <a:defRPr/>
              </a:pPr>
              <a:t>2</a:t>
            </a:fld>
            <a:endParaRPr lang="ru-RU" dirty="0"/>
          </a:p>
        </p:txBody>
      </p:sp>
      <p:sp>
        <p:nvSpPr>
          <p:cNvPr id="5123" name="Прямоугольник 2"/>
          <p:cNvSpPr>
            <a:spLocks noChangeArrowheads="1"/>
          </p:cNvSpPr>
          <p:nvPr/>
        </p:nvSpPr>
        <p:spPr bwMode="auto">
          <a:xfrm>
            <a:off x="762000" y="187325"/>
            <a:ext cx="7391400" cy="5573321"/>
          </a:xfrm>
          <a:prstGeom prst="rect">
            <a:avLst/>
          </a:prstGeom>
          <a:noFill/>
          <a:ln w="9525">
            <a:noFill/>
            <a:miter lim="800000"/>
            <a:headEnd/>
            <a:tailEnd/>
          </a:ln>
        </p:spPr>
        <p:txBody>
          <a:bodyPr>
            <a:spAutoFit/>
          </a:bodyPr>
          <a:lstStyle/>
          <a:p>
            <a:pPr eaLnBrk="0" hangingPunct="0"/>
            <a:endParaRPr lang="en-US" i="1" dirty="0"/>
          </a:p>
          <a:p>
            <a:pPr algn="ctr" eaLnBrk="0" hangingPunct="0"/>
            <a:r>
              <a:rPr lang="en-US" sz="2400" b="1" i="1" dirty="0"/>
              <a:t>Marxian Ideas in </a:t>
            </a:r>
            <a:r>
              <a:rPr lang="en-US" sz="2400" b="1" i="1" dirty="0" smtClean="0"/>
              <a:t>Russian </a:t>
            </a:r>
            <a:r>
              <a:rPr lang="en-US" sz="2400" b="1" i="1" dirty="0"/>
              <a:t>History</a:t>
            </a:r>
          </a:p>
          <a:p>
            <a:pPr algn="ctr" eaLnBrk="0" hangingPunct="0"/>
            <a:endParaRPr lang="en-US" sz="2400" b="1" i="1" dirty="0"/>
          </a:p>
          <a:p>
            <a:pPr eaLnBrk="0" hangingPunct="0">
              <a:buFont typeface="Arial" charset="0"/>
              <a:buChar char="•"/>
            </a:pPr>
            <a:r>
              <a:rPr lang="en-US" sz="2400" i="1" dirty="0"/>
              <a:t> </a:t>
            </a:r>
            <a:r>
              <a:rPr lang="en-US" sz="2400" i="1" dirty="0">
                <a:solidFill>
                  <a:srgbClr val="FF0000"/>
                </a:solidFill>
              </a:rPr>
              <a:t>Das </a:t>
            </a:r>
            <a:r>
              <a:rPr lang="en-US" sz="2400" i="1" dirty="0" err="1">
                <a:solidFill>
                  <a:srgbClr val="FF0000"/>
                </a:solidFill>
              </a:rPr>
              <a:t>Kapital</a:t>
            </a:r>
            <a:r>
              <a:rPr lang="en-US" sz="2400" dirty="0">
                <a:solidFill>
                  <a:srgbClr val="FF0000"/>
                </a:solidFill>
              </a:rPr>
              <a:t> </a:t>
            </a:r>
            <a:r>
              <a:rPr lang="en-US" sz="2400" dirty="0"/>
              <a:t>by Karl Marx</a:t>
            </a:r>
            <a:endParaRPr lang="ru-RU" sz="2400" dirty="0"/>
          </a:p>
          <a:p>
            <a:pPr eaLnBrk="0" hangingPunct="0"/>
            <a:r>
              <a:rPr lang="en-US" sz="2400" b="1" dirty="0"/>
              <a:t>   1872</a:t>
            </a:r>
            <a:r>
              <a:rPr lang="en-US" sz="2400" dirty="0"/>
              <a:t> (translated  into </a:t>
            </a:r>
            <a:r>
              <a:rPr lang="en-US" sz="2400" dirty="0" smtClean="0"/>
              <a:t>Russian)</a:t>
            </a:r>
            <a:endParaRPr lang="ru-RU" sz="2400" dirty="0"/>
          </a:p>
          <a:p>
            <a:pPr eaLnBrk="0" hangingPunct="0">
              <a:buFont typeface="Arial" charset="0"/>
              <a:buChar char="•"/>
            </a:pPr>
            <a:r>
              <a:rPr lang="en-US" sz="2400" dirty="0">
                <a:solidFill>
                  <a:srgbClr val="000000"/>
                </a:solidFill>
              </a:rPr>
              <a:t> </a:t>
            </a:r>
            <a:r>
              <a:rPr lang="en-US" sz="2400" dirty="0">
                <a:solidFill>
                  <a:srgbClr val="FF0000"/>
                </a:solidFill>
              </a:rPr>
              <a:t>Marxism-Leninism</a:t>
            </a:r>
            <a:endParaRPr lang="ru-RU" sz="2400" dirty="0">
              <a:solidFill>
                <a:srgbClr val="FF0000"/>
              </a:solidFill>
            </a:endParaRPr>
          </a:p>
          <a:p>
            <a:pPr eaLnBrk="0" hangingPunct="0"/>
            <a:r>
              <a:rPr lang="en-US" sz="2400" b="1" dirty="0">
                <a:solidFill>
                  <a:srgbClr val="000000"/>
                </a:solidFill>
              </a:rPr>
              <a:t>  ~ </a:t>
            </a:r>
            <a:r>
              <a:rPr lang="en-US" sz="2400" b="1" dirty="0" smtClean="0">
                <a:solidFill>
                  <a:srgbClr val="000000"/>
                </a:solidFill>
              </a:rPr>
              <a:t>1890-1930s</a:t>
            </a:r>
            <a:r>
              <a:rPr lang="en-US" sz="2400" dirty="0" smtClean="0">
                <a:solidFill>
                  <a:srgbClr val="000000"/>
                </a:solidFill>
              </a:rPr>
              <a:t> </a:t>
            </a:r>
            <a:r>
              <a:rPr lang="en-US" sz="2400" dirty="0">
                <a:solidFill>
                  <a:srgbClr val="000000"/>
                </a:solidFill>
              </a:rPr>
              <a:t>(developed by Joseph Stalin)</a:t>
            </a:r>
          </a:p>
          <a:p>
            <a:pPr eaLnBrk="0" hangingPunct="0">
              <a:buFont typeface="Arial" charset="0"/>
              <a:buChar char="•"/>
            </a:pPr>
            <a:r>
              <a:rPr lang="en-US" sz="2400" dirty="0">
                <a:solidFill>
                  <a:srgbClr val="000000"/>
                </a:solidFill>
              </a:rPr>
              <a:t>  </a:t>
            </a:r>
            <a:r>
              <a:rPr lang="en-US" sz="2400" dirty="0">
                <a:solidFill>
                  <a:srgbClr val="FF0000"/>
                </a:solidFill>
              </a:rPr>
              <a:t>Political Economy of </a:t>
            </a:r>
            <a:r>
              <a:rPr lang="en-US" sz="2400" dirty="0" smtClean="0">
                <a:solidFill>
                  <a:srgbClr val="FF0000"/>
                </a:solidFill>
              </a:rPr>
              <a:t>Socialism</a:t>
            </a:r>
            <a:r>
              <a:rPr lang="en-US" sz="2400" dirty="0" smtClean="0">
                <a:solidFill>
                  <a:srgbClr val="000000"/>
                </a:solidFill>
              </a:rPr>
              <a:t>, based upon Marx  </a:t>
            </a:r>
            <a:endParaRPr lang="ru-RU" sz="2400" dirty="0"/>
          </a:p>
          <a:p>
            <a:pPr eaLnBrk="0" hangingPunct="0"/>
            <a:r>
              <a:rPr lang="en-US" sz="2400" b="1" dirty="0">
                <a:solidFill>
                  <a:srgbClr val="000000"/>
                </a:solidFill>
              </a:rPr>
              <a:t>   ~ </a:t>
            </a:r>
            <a:r>
              <a:rPr lang="en-US" sz="2400" b="1" dirty="0" smtClean="0">
                <a:solidFill>
                  <a:srgbClr val="000000"/>
                </a:solidFill>
              </a:rPr>
              <a:t>1930s-1991</a:t>
            </a:r>
            <a:r>
              <a:rPr lang="en-US" sz="2400" dirty="0" smtClean="0">
                <a:solidFill>
                  <a:srgbClr val="000000"/>
                </a:solidFill>
              </a:rPr>
              <a:t> </a:t>
            </a:r>
            <a:r>
              <a:rPr lang="en-US" sz="2400" dirty="0">
                <a:solidFill>
                  <a:srgbClr val="000000"/>
                </a:solidFill>
              </a:rPr>
              <a:t>(up to USSR dissolution)</a:t>
            </a:r>
          </a:p>
          <a:p>
            <a:pPr eaLnBrk="0" hangingPunct="0">
              <a:buFont typeface="Arial" charset="0"/>
              <a:buChar char="•"/>
            </a:pPr>
            <a:r>
              <a:rPr lang="en-US" sz="2400" dirty="0">
                <a:solidFill>
                  <a:srgbClr val="000000"/>
                </a:solidFill>
              </a:rPr>
              <a:t>  Turbulent </a:t>
            </a:r>
            <a:r>
              <a:rPr lang="en-US" sz="2400" dirty="0" smtClean="0">
                <a:solidFill>
                  <a:srgbClr val="000000"/>
                </a:solidFill>
              </a:rPr>
              <a:t>Times, or Transition, or </a:t>
            </a:r>
            <a:r>
              <a:rPr lang="en-US" sz="2400" i="1" dirty="0" smtClean="0">
                <a:solidFill>
                  <a:srgbClr val="000000"/>
                </a:solidFill>
              </a:rPr>
              <a:t>Perestroika</a:t>
            </a:r>
            <a:endParaRPr lang="en-US" sz="2400" dirty="0">
              <a:solidFill>
                <a:srgbClr val="000000"/>
              </a:solidFill>
            </a:endParaRPr>
          </a:p>
          <a:p>
            <a:pPr eaLnBrk="0" hangingPunct="0"/>
            <a:r>
              <a:rPr lang="en-US" sz="2400" b="1" dirty="0">
                <a:solidFill>
                  <a:srgbClr val="000000"/>
                </a:solidFill>
              </a:rPr>
              <a:t>    </a:t>
            </a:r>
            <a:r>
              <a:rPr lang="en-US" sz="2400" b="1" dirty="0" smtClean="0">
                <a:solidFill>
                  <a:srgbClr val="000000"/>
                </a:solidFill>
              </a:rPr>
              <a:t>1990s</a:t>
            </a:r>
            <a:endParaRPr lang="en-US" sz="2400" dirty="0">
              <a:latin typeface="Calibri" pitchFamily="34" charset="0"/>
            </a:endParaRPr>
          </a:p>
          <a:p>
            <a:pPr eaLnBrk="0" hangingPunct="0">
              <a:buFont typeface="Arial" charset="0"/>
              <a:buChar char="•"/>
            </a:pPr>
            <a:r>
              <a:rPr lang="en-US" sz="2400" dirty="0">
                <a:latin typeface="Calibri" pitchFamily="34" charset="0"/>
              </a:rPr>
              <a:t> </a:t>
            </a:r>
            <a:r>
              <a:rPr lang="en-US" sz="2400" dirty="0">
                <a:solidFill>
                  <a:srgbClr val="FF0000"/>
                </a:solidFill>
              </a:rPr>
              <a:t>Marxian Ideas in Modern Russia</a:t>
            </a:r>
          </a:p>
          <a:p>
            <a:pPr eaLnBrk="0" hangingPunct="0"/>
            <a:r>
              <a:rPr lang="en-US" sz="2400" dirty="0">
                <a:solidFill>
                  <a:srgbClr val="000000"/>
                </a:solidFill>
              </a:rPr>
              <a:t>   </a:t>
            </a:r>
            <a:r>
              <a:rPr lang="en-US" sz="2400" b="1" dirty="0">
                <a:solidFill>
                  <a:srgbClr val="000000"/>
                </a:solidFill>
              </a:rPr>
              <a:t>~ </a:t>
            </a:r>
            <a:r>
              <a:rPr lang="en-US" sz="2400" b="1" dirty="0" smtClean="0">
                <a:solidFill>
                  <a:srgbClr val="000000"/>
                </a:solidFill>
              </a:rPr>
              <a:t>from 2000 </a:t>
            </a:r>
            <a:r>
              <a:rPr lang="en-US" sz="2400" b="1" dirty="0">
                <a:solidFill>
                  <a:srgbClr val="000000"/>
                </a:solidFill>
              </a:rPr>
              <a:t>to the present </a:t>
            </a:r>
          </a:p>
          <a:p>
            <a:pPr eaLnBrk="0" hangingPunct="0"/>
            <a:r>
              <a:rPr lang="en-US" dirty="0"/>
              <a:t>    1) Critique of modern capitalism </a:t>
            </a:r>
          </a:p>
          <a:p>
            <a:pPr eaLnBrk="0" hangingPunct="0"/>
            <a:r>
              <a:rPr lang="en-US" dirty="0">
                <a:latin typeface="Calibri" pitchFamily="34" charset="0"/>
              </a:rPr>
              <a:t>      2) </a:t>
            </a:r>
            <a:r>
              <a:rPr lang="en-US" dirty="0">
                <a:solidFill>
                  <a:srgbClr val="FF0000"/>
                </a:solidFill>
              </a:rPr>
              <a:t>Institutional Matrices Theory, based on Marxian Economics</a:t>
            </a:r>
          </a:p>
          <a:p>
            <a:pPr eaLnBrk="0" hangingPunct="0">
              <a:lnSpc>
                <a:spcPts val="1700"/>
              </a:lnSpc>
            </a:pPr>
            <a:r>
              <a:rPr lang="en-US" dirty="0">
                <a:solidFill>
                  <a:srgbClr val="FF0000"/>
                </a:solidFill>
              </a:rPr>
              <a:t>                                                                  and Sociology, but not only</a:t>
            </a:r>
            <a:r>
              <a:rPr lang="en-US" dirty="0">
                <a:solidFill>
                  <a:srgbClr val="000000"/>
                </a:solidFill>
              </a:rPr>
              <a:t>        </a:t>
            </a:r>
            <a:endParaRPr lang="en-US" dirty="0"/>
          </a:p>
        </p:txBody>
      </p:sp>
      <p:sp>
        <p:nvSpPr>
          <p:cNvPr id="4" name="Нижний колонтитул 3"/>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pPr eaLnBrk="1" hangingPunct="1">
              <a:defRPr/>
            </a:pPr>
            <a:r>
              <a:rPr lang="en-US" sz="3200" dirty="0" smtClean="0"/>
              <a:t>Why X- or Y-matrix Institutions? </a:t>
            </a:r>
            <a:endParaRPr lang="ru-RU" sz="3200" dirty="0" smtClean="0"/>
          </a:p>
        </p:txBody>
      </p:sp>
      <p:sp>
        <p:nvSpPr>
          <p:cNvPr id="10245" name="Rectangle 3"/>
          <p:cNvSpPr>
            <a:spLocks noGrp="1" noChangeArrowheads="1"/>
          </p:cNvSpPr>
          <p:nvPr>
            <p:ph type="body" idx="1"/>
          </p:nvPr>
        </p:nvSpPr>
        <p:spPr>
          <a:xfrm>
            <a:off x="468313" y="1341438"/>
            <a:ext cx="8229600" cy="4525962"/>
          </a:xfrm>
        </p:spPr>
        <p:txBody>
          <a:bodyPr/>
          <a:lstStyle/>
          <a:p>
            <a:pPr eaLnBrk="1" hangingPunct="1">
              <a:lnSpc>
                <a:spcPct val="80000"/>
              </a:lnSpc>
              <a:defRPr/>
            </a:pPr>
            <a:r>
              <a:rPr lang="en-US" sz="2600" smtClean="0"/>
              <a:t>The material and technological environment is a key determinant for either X- or Y-dominant matrices.  </a:t>
            </a:r>
          </a:p>
          <a:p>
            <a:pPr lvl="1" eaLnBrk="1" hangingPunct="1">
              <a:lnSpc>
                <a:spcPct val="80000"/>
              </a:lnSpc>
              <a:defRPr/>
            </a:pPr>
            <a:r>
              <a:rPr lang="en-US" sz="2200" smtClean="0"/>
              <a:t>The environment can be </a:t>
            </a:r>
            <a:r>
              <a:rPr lang="en-US" sz="2200" b="1" smtClean="0"/>
              <a:t>a </a:t>
            </a:r>
            <a:r>
              <a:rPr lang="en-US" sz="2200" b="1" i="1" smtClean="0"/>
              <a:t>communal</a:t>
            </a:r>
            <a:r>
              <a:rPr lang="en-US" sz="2200" i="1" smtClean="0"/>
              <a:t>, </a:t>
            </a:r>
            <a:r>
              <a:rPr lang="en-US" sz="2200" smtClean="0"/>
              <a:t>indivisible system, where removing some elements can lead to disintegration of the whole system, </a:t>
            </a:r>
            <a:r>
              <a:rPr lang="en-US" sz="2200" i="1" u="sng" smtClean="0"/>
              <a:t>OR</a:t>
            </a:r>
            <a:endParaRPr lang="en-US" sz="2200" u="sng" smtClean="0"/>
          </a:p>
          <a:p>
            <a:pPr lvl="1" eaLnBrk="1" hangingPunct="1">
              <a:lnSpc>
                <a:spcPct val="80000"/>
              </a:lnSpc>
              <a:defRPr/>
            </a:pPr>
            <a:r>
              <a:rPr lang="en-US" sz="2200" smtClean="0"/>
              <a:t>The environment can be </a:t>
            </a:r>
            <a:r>
              <a:rPr lang="en-US" sz="2200" b="1" i="1" smtClean="0"/>
              <a:t>non-communal</a:t>
            </a:r>
            <a:r>
              <a:rPr lang="en-US" sz="2200" i="1" smtClean="0"/>
              <a:t>, </a:t>
            </a:r>
            <a:r>
              <a:rPr lang="en-US" sz="2200" smtClean="0"/>
              <a:t>that is, with possibilities of technological division,</a:t>
            </a:r>
            <a:r>
              <a:rPr lang="en-US" sz="2200" smtClean="0">
                <a:solidFill>
                  <a:srgbClr val="FF0000"/>
                </a:solidFill>
              </a:rPr>
              <a:t> </a:t>
            </a:r>
            <a:r>
              <a:rPr lang="en-US" sz="2200" smtClean="0"/>
              <a:t>with a multiplicity of labour formations and ‘network’ allegiances, along with scientific, social and/or cultural diversity. </a:t>
            </a:r>
          </a:p>
          <a:p>
            <a:pPr eaLnBrk="1" hangingPunct="1">
              <a:lnSpc>
                <a:spcPct val="80000"/>
              </a:lnSpc>
              <a:defRPr/>
            </a:pPr>
            <a:endParaRPr lang="en-US" sz="1400" smtClean="0"/>
          </a:p>
          <a:p>
            <a:pPr eaLnBrk="1" hangingPunct="1">
              <a:lnSpc>
                <a:spcPct val="80000"/>
              </a:lnSpc>
              <a:defRPr/>
            </a:pPr>
            <a:r>
              <a:rPr lang="en-US" sz="2600" smtClean="0"/>
              <a:t>In a communal environment X-matrix institutions are dominant and Y-matrix institutions are complementary. In a non-communal environment the situation is </a:t>
            </a:r>
            <a:r>
              <a:rPr lang="en-US" sz="2600" i="1" smtClean="0"/>
              <a:t>vice versa. </a:t>
            </a:r>
            <a:endParaRPr lang="ru-RU" sz="2800" smtClean="0">
              <a:solidFill>
                <a:srgbClr val="FF0000"/>
              </a:solidFill>
            </a:endParaRPr>
          </a:p>
        </p:txBody>
      </p:sp>
      <p:sp>
        <p:nvSpPr>
          <p:cNvPr id="6" name="Номер слайда 5"/>
          <p:cNvSpPr>
            <a:spLocks noGrp="1"/>
          </p:cNvSpPr>
          <p:nvPr>
            <p:ph type="sldNum" sz="quarter" idx="12"/>
          </p:nvPr>
        </p:nvSpPr>
        <p:spPr/>
        <p:txBody>
          <a:bodyPr/>
          <a:lstStyle/>
          <a:p>
            <a:pPr>
              <a:defRPr/>
            </a:pPr>
            <a:fld id="{5EADBBED-99AD-451B-8FE6-5BA2C3C45A88}" type="slidenum">
              <a:rPr lang="ru-RU" smtClean="0"/>
              <a:pPr>
                <a:defRPr/>
              </a:pPr>
              <a:t>20</a:t>
            </a:fld>
            <a:endParaRPr lang="ru-RU"/>
          </a:p>
        </p:txBody>
      </p:sp>
      <p:sp>
        <p:nvSpPr>
          <p:cNvPr id="5" name="Нижний колонтитул 4"/>
          <p:cNvSpPr>
            <a:spLocks noGrp="1"/>
          </p:cNvSpPr>
          <p:nvPr>
            <p:ph type="ftr" sz="quarter" idx="11"/>
          </p:nvPr>
        </p:nvSpPr>
        <p:spPr/>
        <p:txBody>
          <a:bodyPr/>
          <a:lstStyle/>
          <a:p>
            <a:pPr>
              <a:defRPr/>
            </a:pPr>
            <a:r>
              <a:rPr lang="en-US" dirty="0" smtClean="0"/>
              <a:t>Portland State University, April 19, 2013</a:t>
            </a:r>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2000"/>
            <a:ext cx="8385175" cy="2209800"/>
          </a:xfrm>
        </p:spPr>
        <p:txBody>
          <a:bodyPr>
            <a:normAutofit fontScale="90000"/>
          </a:bodyPr>
          <a:lstStyle/>
          <a:p>
            <a:pPr algn="ctr" fontAlgn="auto">
              <a:spcAft>
                <a:spcPts val="0"/>
              </a:spcAft>
              <a:defRPr/>
            </a:pPr>
            <a:r>
              <a:rPr lang="en-US" sz="2000" b="1" dirty="0" smtClean="0"/>
              <a:t>Proportion of GDP produced by countries  with a prevailing X- and Y-matrix, 1820-2010 </a:t>
            </a:r>
            <a:r>
              <a:rPr lang="en-US" sz="2000" b="1" dirty="0" smtClean="0"/>
              <a:t>(Angus </a:t>
            </a:r>
            <a:r>
              <a:rPr lang="en-US" sz="2000" b="1" dirty="0" err="1" smtClean="0"/>
              <a:t>Maddison</a:t>
            </a:r>
            <a:r>
              <a:rPr lang="en-US" sz="2000" b="1" dirty="0" smtClean="0"/>
              <a:t> </a:t>
            </a:r>
            <a:r>
              <a:rPr lang="en-US" sz="2000" b="1" dirty="0" smtClean="0"/>
              <a:t>Data Base, sample of 34 nations~75% of World GDP) </a:t>
            </a:r>
            <a:r>
              <a:rPr lang="en-US" sz="1800" b="1" dirty="0" smtClean="0"/>
              <a:t/>
            </a:r>
            <a:br>
              <a:rPr lang="en-US" sz="1800" b="1" dirty="0" smtClean="0"/>
            </a:br>
            <a:r>
              <a:rPr lang="en-US" sz="1800" b="1" dirty="0" smtClean="0"/>
              <a:t/>
            </a:r>
            <a:br>
              <a:rPr lang="en-US" sz="1800" b="1" dirty="0" smtClean="0"/>
            </a:br>
            <a:r>
              <a:rPr lang="en-US" sz="1700" b="1" dirty="0" smtClean="0"/>
              <a:t>X-matrix countries: China, India, Japan, Brazil and former USSR countries.</a:t>
            </a:r>
            <a:br>
              <a:rPr lang="en-US" sz="1700" b="1" dirty="0" smtClean="0"/>
            </a:br>
            <a:r>
              <a:rPr lang="en-US" sz="1700" b="1" dirty="0" smtClean="0"/>
              <a:t>Y-matrix countries:  Western Europe including Austria, Belgium, Denmark, Finland, France, Germany, Italy,  the Netherlands, Norway, Sweden, Switzerland and United Kingdom, and </a:t>
            </a:r>
            <a:br>
              <a:rPr lang="en-US" sz="1700" b="1" dirty="0" smtClean="0"/>
            </a:br>
            <a:r>
              <a:rPr lang="en-US" sz="1700" b="1" dirty="0" smtClean="0"/>
              <a:t>Western Offshoots including  the United States,  Canada,  Australia, New Zealand. </a:t>
            </a:r>
            <a:endParaRPr lang="ru-RU" sz="1700" b="1" dirty="0" smtClean="0"/>
          </a:p>
        </p:txBody>
      </p:sp>
      <p:sp>
        <p:nvSpPr>
          <p:cNvPr id="6" name="Нижний колонтитул 3"/>
          <p:cNvSpPr>
            <a:spLocks noGrp="1"/>
          </p:cNvSpPr>
          <p:nvPr>
            <p:ph type="ftr" sz="quarter" idx="11"/>
          </p:nvPr>
        </p:nvSpPr>
        <p:spPr bwMode="auto">
          <a:xfrm>
            <a:off x="2057400" y="6324600"/>
            <a:ext cx="5421313" cy="365125"/>
          </a:xfrm>
          <a:noFill/>
          <a:ln>
            <a:miter lim="800000"/>
            <a:headEnd/>
            <a:tailEnd/>
          </a:ln>
        </p:spPr>
        <p:txBody>
          <a:bodyPr wrap="square" lIns="91440" tIns="45720" rIns="91440" bIns="45720" numCol="1" anchorCtr="0" compatLnSpc="1">
            <a:prstTxWarp prst="textNoShape">
              <a:avLst/>
            </a:prstTxWarp>
          </a:bodyPr>
          <a:lstStyle/>
          <a:p>
            <a:pPr algn="ctr"/>
            <a:r>
              <a:rPr lang="en-US" b="1" smtClean="0">
                <a:solidFill>
                  <a:schemeClr val="bg2">
                    <a:lumMod val="75000"/>
                  </a:schemeClr>
                </a:solidFill>
              </a:rPr>
              <a:t>Portland State University, April 19, 2013</a:t>
            </a:r>
            <a:endParaRPr lang="ru-RU" b="1" dirty="0">
              <a:solidFill>
                <a:schemeClr val="bg2">
                  <a:lumMod val="75000"/>
                </a:schemeClr>
              </a:solidFill>
            </a:endParaRPr>
          </a:p>
        </p:txBody>
      </p:sp>
      <p:sp>
        <p:nvSpPr>
          <p:cNvPr id="5" name="Номер слайда 4"/>
          <p:cNvSpPr>
            <a:spLocks noGrp="1"/>
          </p:cNvSpPr>
          <p:nvPr>
            <p:ph type="sldNum" sz="quarter" idx="12"/>
          </p:nvPr>
        </p:nvSpPr>
        <p:spPr/>
        <p:txBody>
          <a:bodyPr>
            <a:normAutofit/>
          </a:bodyPr>
          <a:lstStyle/>
          <a:p>
            <a:pPr>
              <a:defRPr/>
            </a:pPr>
            <a:fld id="{93A3FFB7-403A-4F3B-B318-3B8F238C24BB}" type="slidenum">
              <a:rPr lang="ru-RU"/>
              <a:pPr>
                <a:defRPr/>
              </a:pPr>
              <a:t>21</a:t>
            </a:fld>
            <a:endParaRPr lang="ru-RU"/>
          </a:p>
        </p:txBody>
      </p:sp>
      <p:graphicFrame>
        <p:nvGraphicFramePr>
          <p:cNvPr id="8" name="Содержимое 5"/>
          <p:cNvGraphicFramePr>
            <a:graphicFrameLocks noGrp="1"/>
          </p:cNvGraphicFramePr>
          <p:nvPr>
            <p:ph sz="quarter" idx="1"/>
          </p:nvPr>
        </p:nvGraphicFramePr>
        <p:xfrm>
          <a:off x="685800" y="2819400"/>
          <a:ext cx="8153400"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7" name="Нижний колонтитул 3"/>
          <p:cNvSpPr txBox="1">
            <a:spLocks/>
          </p:cNvSpPr>
          <p:nvPr/>
        </p:nvSpPr>
        <p:spPr bwMode="auto">
          <a:xfrm>
            <a:off x="2209800" y="6172201"/>
            <a:ext cx="5421313" cy="4572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400" b="1" i="0" u="none" strike="noStrike" kern="1200" cap="none" spc="0" normalizeH="0" baseline="0" noProof="0" dirty="0">
              <a:ln>
                <a:noFill/>
              </a:ln>
              <a:solidFill>
                <a:schemeClr val="bg2">
                  <a:lumMod val="50000"/>
                </a:schemeClr>
              </a:solidFill>
              <a:effectLst/>
              <a:uLnTx/>
              <a:uFillTx/>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The changing world </a:t>
            </a:r>
            <a:endParaRPr lang="ru-RU" dirty="0"/>
          </a:p>
        </p:txBody>
      </p:sp>
      <p:sp>
        <p:nvSpPr>
          <p:cNvPr id="3" name="Содержимое 2"/>
          <p:cNvSpPr>
            <a:spLocks noGrp="1"/>
          </p:cNvSpPr>
          <p:nvPr>
            <p:ph idx="1"/>
          </p:nvPr>
        </p:nvSpPr>
        <p:spPr>
          <a:xfrm>
            <a:off x="533400" y="1905000"/>
            <a:ext cx="8312150" cy="4191000"/>
          </a:xfrm>
        </p:spPr>
        <p:txBody>
          <a:bodyPr/>
          <a:lstStyle/>
          <a:p>
            <a:r>
              <a:rPr lang="en-US" sz="1800" dirty="0" smtClean="0"/>
              <a:t>Long-term analyses of the comparative role of countries with X- and Y-governing institutional matrices suggest that the configuration of the world's major global economic players is changing. Since 2008 the global GDP share of X-matrix countries (Russia, China, Brazil, India, etc.) has prevailed over Y-matrix countries (the USA, Europe, etc.) and the gap continues to grow. </a:t>
            </a:r>
            <a:endParaRPr lang="en-US" sz="1800" dirty="0" smtClean="0"/>
          </a:p>
          <a:p>
            <a:r>
              <a:rPr lang="en-US" sz="1800" dirty="0" smtClean="0"/>
              <a:t>This </a:t>
            </a:r>
            <a:r>
              <a:rPr lang="en-US" sz="1800" dirty="0" smtClean="0"/>
              <a:t>developmental process is also accompanied by the important growth of X-institutions in Y-matrix countries: after the 2008-09 global financial crisis, the role of government regulation, centralized management and communitarian ideology of "common survival" has become increasingly popular. The notion that ‘we’re in this together’ (WITT) rather than ‘you’re on your own’ (YOYO) signals X-matrix tendencies even in strongly Y-matrix oriented nations. </a:t>
            </a:r>
            <a:endParaRPr lang="ru-RU" sz="1800" dirty="0" smtClean="0"/>
          </a:p>
          <a:p>
            <a:endParaRPr lang="ru-RU" dirty="0"/>
          </a:p>
        </p:txBody>
      </p:sp>
      <p:sp>
        <p:nvSpPr>
          <p:cNvPr id="4" name="Нижний колонтитул 3"/>
          <p:cNvSpPr>
            <a:spLocks noGrp="1"/>
          </p:cNvSpPr>
          <p:nvPr>
            <p:ph type="ftr" sz="quarter" idx="11"/>
          </p:nvPr>
        </p:nvSpPr>
        <p:spPr/>
        <p:txBody>
          <a:bodyPr/>
          <a:lstStyle/>
          <a:p>
            <a:pPr>
              <a:defRPr/>
            </a:pPr>
            <a:r>
              <a:rPr lang="en-US" smtClean="0"/>
              <a:t>Portland State University, April 19, 2013</a:t>
            </a:r>
            <a:endParaRPr lang="ru-RU"/>
          </a:p>
        </p:txBody>
      </p:sp>
      <p:sp>
        <p:nvSpPr>
          <p:cNvPr id="5" name="Номер слайда 4"/>
          <p:cNvSpPr>
            <a:spLocks noGrp="1"/>
          </p:cNvSpPr>
          <p:nvPr>
            <p:ph type="sldNum" sz="quarter" idx="12"/>
          </p:nvPr>
        </p:nvSpPr>
        <p:spPr/>
        <p:txBody>
          <a:bodyPr/>
          <a:lstStyle/>
          <a:p>
            <a:pPr>
              <a:defRPr/>
            </a:pPr>
            <a:fld id="{29AEBD59-99FB-49AA-9235-9C96ABF5A0F3}" type="slidenum">
              <a:rPr lang="ru-RU" smtClean="0"/>
              <a:pPr>
                <a:defRPr/>
              </a:pPr>
              <a:t>22</a:t>
            </a:fld>
            <a:endParaRPr lang="ru-RU"/>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810000" cy="1162050"/>
          </a:xfrm>
        </p:spPr>
        <p:txBody>
          <a:bodyPr/>
          <a:lstStyle/>
          <a:p>
            <a:r>
              <a:rPr lang="en-US" sz="3600" dirty="0" smtClean="0"/>
              <a:t>Conclusion</a:t>
            </a:r>
            <a:endParaRPr lang="ru-RU" sz="3600" dirty="0"/>
          </a:p>
        </p:txBody>
      </p:sp>
      <p:sp>
        <p:nvSpPr>
          <p:cNvPr id="4" name="Текст 3"/>
          <p:cNvSpPr>
            <a:spLocks noGrp="1"/>
          </p:cNvSpPr>
          <p:nvPr>
            <p:ph type="body" sz="half" idx="2"/>
          </p:nvPr>
        </p:nvSpPr>
        <p:spPr/>
        <p:txBody>
          <a:bodyPr/>
          <a:lstStyle/>
          <a:p>
            <a:r>
              <a:rPr lang="en-US" sz="1800" dirty="0" smtClean="0"/>
              <a:t>The start of a new “institutional long wave” requires a new intellectual platform to support a global dialogue among nations. </a:t>
            </a:r>
            <a:endParaRPr lang="en-US" sz="1800" dirty="0" smtClean="0"/>
          </a:p>
          <a:p>
            <a:r>
              <a:rPr lang="en-US" sz="1800" dirty="0" smtClean="0"/>
              <a:t>This </a:t>
            </a:r>
            <a:r>
              <a:rPr lang="en-US" sz="1800" dirty="0" smtClean="0"/>
              <a:t>dialogue can be based on institutional </a:t>
            </a:r>
            <a:r>
              <a:rPr lang="en-US" sz="1800" dirty="0" err="1" smtClean="0"/>
              <a:t>complimentarity</a:t>
            </a:r>
            <a:r>
              <a:rPr lang="en-US" sz="1800" dirty="0" smtClean="0"/>
              <a:t> </a:t>
            </a:r>
            <a:r>
              <a:rPr lang="en-US" sz="1800" dirty="0" smtClean="0"/>
              <a:t>and proportionality instead of on general acceptance of </a:t>
            </a:r>
            <a:r>
              <a:rPr lang="en-US" sz="1800" dirty="0" smtClean="0"/>
              <a:t>superiority of one idea (Marxian or liberal) </a:t>
            </a:r>
            <a:r>
              <a:rPr lang="en-US" sz="1800" dirty="0" smtClean="0"/>
              <a:t>or inevitable “end of history</a:t>
            </a:r>
            <a:r>
              <a:rPr lang="en-US" sz="1800" dirty="0" smtClean="0"/>
              <a:t>.”</a:t>
            </a:r>
          </a:p>
          <a:p>
            <a:r>
              <a:rPr lang="en-US" sz="1800" dirty="0" smtClean="0"/>
              <a:t> </a:t>
            </a:r>
            <a:r>
              <a:rPr lang="en-US" sz="1800" dirty="0" smtClean="0"/>
              <a:t>We hope that IMT will be helpful for interpreting and developing this important task.</a:t>
            </a:r>
            <a:endParaRPr lang="ru-RU" sz="1800" dirty="0" smtClean="0"/>
          </a:p>
          <a:p>
            <a:endParaRPr lang="ru-RU" dirty="0"/>
          </a:p>
        </p:txBody>
      </p:sp>
      <p:sp>
        <p:nvSpPr>
          <p:cNvPr id="5" name="Нижний колонтитул 4"/>
          <p:cNvSpPr>
            <a:spLocks noGrp="1"/>
          </p:cNvSpPr>
          <p:nvPr>
            <p:ph type="ftr" sz="quarter" idx="11"/>
          </p:nvPr>
        </p:nvSpPr>
        <p:spPr/>
        <p:txBody>
          <a:bodyPr/>
          <a:lstStyle/>
          <a:p>
            <a:pPr>
              <a:defRPr/>
            </a:pPr>
            <a:r>
              <a:rPr lang="en-US" smtClean="0"/>
              <a:t>Portland State University, April 19, 2013</a:t>
            </a:r>
            <a:endParaRPr lang="ru-RU"/>
          </a:p>
        </p:txBody>
      </p:sp>
      <p:sp>
        <p:nvSpPr>
          <p:cNvPr id="6" name="Номер слайда 5"/>
          <p:cNvSpPr>
            <a:spLocks noGrp="1"/>
          </p:cNvSpPr>
          <p:nvPr>
            <p:ph type="sldNum" sz="quarter" idx="12"/>
          </p:nvPr>
        </p:nvSpPr>
        <p:spPr/>
        <p:txBody>
          <a:bodyPr/>
          <a:lstStyle/>
          <a:p>
            <a:pPr>
              <a:defRPr/>
            </a:pPr>
            <a:fld id="{B9122EED-72F5-4AFE-B7B6-C16A1D2A71A5}" type="slidenum">
              <a:rPr lang="ru-RU" smtClean="0"/>
              <a:pPr>
                <a:defRPr/>
              </a:pPr>
              <a:t>23</a:t>
            </a:fld>
            <a:endParaRPr lang="ru-RU"/>
          </a:p>
        </p:txBody>
      </p:sp>
      <p:pic>
        <p:nvPicPr>
          <p:cNvPr id="7" name="Picture 17"/>
          <p:cNvPicPr>
            <a:picLocks noGrp="1"/>
          </p:cNvPicPr>
          <p:nvPr>
            <p:ph idx="1"/>
          </p:nvPr>
        </p:nvPicPr>
        <p:blipFill>
          <a:blip r:embed="rId2" cstate="print">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886200" y="914400"/>
            <a:ext cx="4876799" cy="5029200"/>
          </a:xfrm>
          <a:prstGeom prst="rect">
            <a:avLst/>
          </a:prstGeom>
          <a:noFill/>
          <a:ln>
            <a:noFill/>
          </a:ln>
        </p:spPr>
      </p:pic>
      <p:pic>
        <p:nvPicPr>
          <p:cNvPr id="9" name="Picture 3"/>
          <p:cNvPicPr/>
          <p:nvPr/>
        </p:nvPicPr>
        <p:blipFill>
          <a:blip r:embed="rId3" cstate="print">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096000" y="2819400"/>
            <a:ext cx="1066800" cy="762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38200"/>
            <a:ext cx="8385175" cy="2362200"/>
          </a:xfrm>
        </p:spPr>
        <p:txBody>
          <a:bodyPr/>
          <a:lstStyle/>
          <a:p>
            <a:pPr algn="ctr"/>
            <a:r>
              <a:rPr lang="ru-RU" dirty="0" smtClean="0">
                <a:latin typeface="Verdana" pitchFamily="34" charset="0"/>
              </a:rPr>
              <a:t>Спасибо за внимание!</a:t>
            </a:r>
            <a:br>
              <a:rPr lang="ru-RU" dirty="0" smtClean="0">
                <a:latin typeface="Verdana" pitchFamily="34" charset="0"/>
              </a:rPr>
            </a:br>
            <a:r>
              <a:rPr lang="ru-RU" dirty="0" smtClean="0">
                <a:latin typeface="Verdana" pitchFamily="34" charset="0"/>
              </a:rPr>
              <a:t>(</a:t>
            </a:r>
            <a:r>
              <a:rPr lang="en-US" dirty="0" smtClean="0">
                <a:latin typeface="Verdana" pitchFamily="34" charset="0"/>
              </a:rPr>
              <a:t>Thank </a:t>
            </a:r>
            <a:r>
              <a:rPr lang="en-US" dirty="0" smtClean="0">
                <a:latin typeface="Verdana" pitchFamily="34" charset="0"/>
              </a:rPr>
              <a:t>you </a:t>
            </a:r>
            <a:r>
              <a:rPr lang="en-US" dirty="0" smtClean="0">
                <a:latin typeface="Verdana" pitchFamily="34" charset="0"/>
              </a:rPr>
              <a:t/>
            </a:r>
            <a:br>
              <a:rPr lang="en-US" dirty="0" smtClean="0">
                <a:latin typeface="Verdana" pitchFamily="34" charset="0"/>
              </a:rPr>
            </a:br>
            <a:r>
              <a:rPr lang="en-US" dirty="0" smtClean="0">
                <a:latin typeface="Verdana" pitchFamily="34" charset="0"/>
              </a:rPr>
              <a:t>for </a:t>
            </a:r>
            <a:r>
              <a:rPr lang="en-US" dirty="0" smtClean="0">
                <a:latin typeface="Verdana" pitchFamily="34" charset="0"/>
              </a:rPr>
              <a:t>your attention</a:t>
            </a:r>
            <a:r>
              <a:rPr lang="en-US" dirty="0" smtClean="0">
                <a:latin typeface="Verdana" pitchFamily="34" charset="0"/>
              </a:rPr>
              <a:t>!</a:t>
            </a:r>
            <a:r>
              <a:rPr lang="ru-RU" dirty="0" smtClean="0">
                <a:latin typeface="Verdana" pitchFamily="34" charset="0"/>
              </a:rPr>
              <a:t>)</a:t>
            </a:r>
            <a:r>
              <a:rPr lang="ru-RU" dirty="0" smtClean="0">
                <a:latin typeface="Verdana" pitchFamily="34" charset="0"/>
              </a:rPr>
              <a:t/>
            </a:r>
            <a:br>
              <a:rPr lang="ru-RU" dirty="0" smtClean="0">
                <a:latin typeface="Verdana" pitchFamily="34" charset="0"/>
              </a:rPr>
            </a:br>
            <a:endParaRPr lang="ru-RU" dirty="0"/>
          </a:p>
        </p:txBody>
      </p:sp>
      <p:sp>
        <p:nvSpPr>
          <p:cNvPr id="3" name="Содержимое 2"/>
          <p:cNvSpPr>
            <a:spLocks noGrp="1"/>
          </p:cNvSpPr>
          <p:nvPr>
            <p:ph idx="1"/>
          </p:nvPr>
        </p:nvSpPr>
        <p:spPr>
          <a:xfrm>
            <a:off x="762000" y="2971800"/>
            <a:ext cx="8007350" cy="2590800"/>
          </a:xfrm>
        </p:spPr>
        <p:txBody>
          <a:bodyPr/>
          <a:lstStyle/>
          <a:p>
            <a:pPr algn="ctr">
              <a:buNone/>
              <a:defRPr/>
            </a:pPr>
            <a:r>
              <a:rPr lang="ru-RU" dirty="0" smtClean="0"/>
              <a:t>Те, кого мы учим, также учат </a:t>
            </a:r>
            <a:r>
              <a:rPr lang="ru-RU" dirty="0" smtClean="0"/>
              <a:t>нас</a:t>
            </a:r>
          </a:p>
          <a:p>
            <a:pPr algn="ctr">
              <a:buNone/>
              <a:defRPr/>
            </a:pPr>
            <a:r>
              <a:rPr lang="ru-RU" dirty="0" smtClean="0"/>
              <a:t>(</a:t>
            </a:r>
            <a:r>
              <a:rPr lang="en-US" dirty="0" smtClean="0"/>
              <a:t>The people whom we are studying are also studying us)</a:t>
            </a:r>
          </a:p>
          <a:p>
            <a:pPr algn="ctr">
              <a:buNone/>
              <a:defRPr/>
            </a:pPr>
            <a:r>
              <a:rPr lang="en-US" b="1" dirty="0" smtClean="0">
                <a:hlinkClick r:id="rId2"/>
              </a:rPr>
              <a:t>kirdina@bk.ru</a:t>
            </a:r>
            <a:endParaRPr lang="en-US" b="1" dirty="0" smtClean="0"/>
          </a:p>
          <a:p>
            <a:pPr algn="ctr">
              <a:buNone/>
              <a:defRPr/>
            </a:pPr>
            <a:r>
              <a:rPr lang="en-US" b="1" dirty="0" smtClean="0">
                <a:hlinkClick r:id="rId3"/>
              </a:rPr>
              <a:t>www.kirdina.ru</a:t>
            </a:r>
            <a:endParaRPr lang="en-US" b="1" dirty="0" smtClean="0"/>
          </a:p>
          <a:p>
            <a:pPr>
              <a:buNone/>
              <a:defRPr/>
            </a:pPr>
            <a:endParaRPr lang="ru-RU" dirty="0" smtClean="0"/>
          </a:p>
          <a:p>
            <a:endParaRPr lang="ru-RU" dirty="0"/>
          </a:p>
        </p:txBody>
      </p:sp>
      <p:sp>
        <p:nvSpPr>
          <p:cNvPr id="4" name="Номер слайда 3"/>
          <p:cNvSpPr>
            <a:spLocks noGrp="1"/>
          </p:cNvSpPr>
          <p:nvPr>
            <p:ph type="sldNum" sz="quarter" idx="12"/>
          </p:nvPr>
        </p:nvSpPr>
        <p:spPr/>
        <p:txBody>
          <a:bodyPr/>
          <a:lstStyle/>
          <a:p>
            <a:pPr>
              <a:defRPr/>
            </a:pPr>
            <a:fld id="{29AEBD59-99FB-49AA-9235-9C96ABF5A0F3}" type="slidenum">
              <a:rPr lang="ru-RU" smtClean="0"/>
              <a:pPr>
                <a:defRPr/>
              </a:pPr>
              <a:t>24</a:t>
            </a:fld>
            <a:endParaRPr lang="ru-RU"/>
          </a:p>
        </p:txBody>
      </p:sp>
      <p:sp>
        <p:nvSpPr>
          <p:cNvPr id="5" name="Нижний колонтитул 4"/>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533400"/>
            <a:ext cx="3810000" cy="1619250"/>
          </a:xfrm>
        </p:spPr>
        <p:txBody>
          <a:bodyPr/>
          <a:lstStyle/>
          <a:p>
            <a:pPr>
              <a:defRPr/>
            </a:pPr>
            <a:r>
              <a:rPr lang="en-US" dirty="0" smtClean="0">
                <a:solidFill>
                  <a:srgbClr val="FF0000"/>
                </a:solidFill>
                <a:ea typeface="Calibri" pitchFamily="34" charset="0"/>
              </a:rPr>
              <a:t>Marxism in Russia as a theoretical framework for the Revolution </a:t>
            </a:r>
            <a:r>
              <a:rPr lang="en-US" dirty="0" smtClean="0">
                <a:solidFill>
                  <a:srgbClr val="FF0000"/>
                </a:solidFill>
                <a:ea typeface="Calibri" pitchFamily="34" charset="0"/>
              </a:rPr>
              <a:t>Project, till 1917</a:t>
            </a:r>
            <a:endParaRPr lang="ru-RU" dirty="0">
              <a:solidFill>
                <a:srgbClr val="FF0000"/>
              </a:solidFill>
            </a:endParaRPr>
          </a:p>
        </p:txBody>
      </p:sp>
      <p:sp>
        <p:nvSpPr>
          <p:cNvPr id="4" name="Текст 3"/>
          <p:cNvSpPr>
            <a:spLocks noGrp="1"/>
          </p:cNvSpPr>
          <p:nvPr>
            <p:ph type="body" sz="half" idx="2"/>
          </p:nvPr>
        </p:nvSpPr>
        <p:spPr>
          <a:xfrm>
            <a:off x="381000" y="2166938"/>
            <a:ext cx="4267200" cy="4691062"/>
          </a:xfrm>
        </p:spPr>
        <p:txBody>
          <a:bodyPr/>
          <a:lstStyle/>
          <a:p>
            <a:pPr>
              <a:defRPr/>
            </a:pPr>
            <a:r>
              <a:rPr lang="en-US" sz="1600" dirty="0" smtClean="0"/>
              <a:t>1872 </a:t>
            </a:r>
            <a:r>
              <a:rPr lang="en-US" sz="1600" dirty="0" smtClean="0"/>
              <a:t>[1867] – </a:t>
            </a:r>
            <a:r>
              <a:rPr lang="en-US" sz="1600" dirty="0" smtClean="0"/>
              <a:t>Russian translation of Das </a:t>
            </a:r>
            <a:r>
              <a:rPr lang="en-US" sz="1600" dirty="0" err="1" smtClean="0"/>
              <a:t>Kapital</a:t>
            </a:r>
            <a:r>
              <a:rPr lang="en-US" sz="1600" dirty="0" smtClean="0"/>
              <a:t>, Volume 1  (by </a:t>
            </a:r>
            <a:r>
              <a:rPr lang="ru-RU" sz="1600" dirty="0" err="1" smtClean="0">
                <a:solidFill>
                  <a:srgbClr val="000000"/>
                </a:solidFill>
                <a:ea typeface="Calibri" pitchFamily="34" charset="0"/>
              </a:rPr>
              <a:t>Nikolai</a:t>
            </a:r>
            <a:r>
              <a:rPr lang="ru-RU" sz="1600" dirty="0" smtClean="0">
                <a:solidFill>
                  <a:srgbClr val="000000"/>
                </a:solidFill>
                <a:ea typeface="Calibri" pitchFamily="34" charset="0"/>
              </a:rPr>
              <a:t> </a:t>
            </a:r>
            <a:r>
              <a:rPr lang="ru-RU" sz="1600" dirty="0" err="1" smtClean="0">
                <a:solidFill>
                  <a:srgbClr val="000000"/>
                </a:solidFill>
                <a:ea typeface="Calibri" pitchFamily="34" charset="0"/>
              </a:rPr>
              <a:t>Lopatin</a:t>
            </a:r>
            <a:r>
              <a:rPr lang="en-US" sz="1600" dirty="0" smtClean="0">
                <a:solidFill>
                  <a:srgbClr val="000000"/>
                </a:solidFill>
                <a:ea typeface="Calibri" pitchFamily="34" charset="0"/>
              </a:rPr>
              <a:t>)</a:t>
            </a:r>
            <a:endParaRPr lang="en-US" sz="1600" dirty="0" smtClean="0"/>
          </a:p>
          <a:p>
            <a:pPr>
              <a:defRPr/>
            </a:pPr>
            <a:r>
              <a:rPr lang="en-US" sz="1600" dirty="0" smtClean="0"/>
              <a:t>1882 – Russian translation of the Communist Manifesto  (by </a:t>
            </a:r>
            <a:r>
              <a:rPr lang="en-US" sz="1600" dirty="0" err="1" smtClean="0"/>
              <a:t>Georgi</a:t>
            </a:r>
            <a:r>
              <a:rPr lang="en-US" sz="1600" dirty="0" smtClean="0"/>
              <a:t> Plekhanov)  </a:t>
            </a:r>
          </a:p>
          <a:p>
            <a:pPr>
              <a:defRPr/>
            </a:pPr>
            <a:r>
              <a:rPr lang="en-US" sz="1600" dirty="0" smtClean="0"/>
              <a:t>1903 – Bolsheviks (with Vladimir Lenin) split apart from the Marxist Russian Social Democratic Labor Party</a:t>
            </a:r>
          </a:p>
          <a:p>
            <a:pPr>
              <a:defRPr/>
            </a:pPr>
            <a:r>
              <a:rPr lang="en-US" sz="1600" dirty="0" smtClean="0"/>
              <a:t>1905 – 1917-Revolutionary unrest </a:t>
            </a:r>
          </a:p>
          <a:p>
            <a:pPr>
              <a:defRPr/>
            </a:pPr>
            <a:endParaRPr lang="en-US" sz="1600" dirty="0" smtClean="0"/>
          </a:p>
        </p:txBody>
      </p:sp>
      <p:sp>
        <p:nvSpPr>
          <p:cNvPr id="5" name="Номер слайда 4"/>
          <p:cNvSpPr>
            <a:spLocks noGrp="1"/>
          </p:cNvSpPr>
          <p:nvPr>
            <p:ph type="sldNum" sz="quarter" idx="12"/>
          </p:nvPr>
        </p:nvSpPr>
        <p:spPr/>
        <p:txBody>
          <a:bodyPr/>
          <a:lstStyle/>
          <a:p>
            <a:pPr>
              <a:defRPr/>
            </a:pPr>
            <a:fld id="{AA5A9B28-D846-446D-A085-8990D2BBB3B0}" type="slidenum">
              <a:rPr lang="ru-RU" smtClean="0"/>
              <a:pPr>
                <a:defRPr/>
              </a:pPr>
              <a:t>3</a:t>
            </a:fld>
            <a:endParaRPr lang="ru-RU"/>
          </a:p>
        </p:txBody>
      </p:sp>
      <p:pic>
        <p:nvPicPr>
          <p:cNvPr id="6149" name="Picture 3"/>
          <p:cNvPicPr>
            <a:picLocks noGrp="1"/>
          </p:cNvPicPr>
          <p:nvPr>
            <p:ph idx="1"/>
          </p:nvPr>
        </p:nvPicPr>
        <p:blipFill>
          <a:blip r:embed="rId3" cstate="print"/>
          <a:srcRect/>
          <a:stretch>
            <a:fillRect/>
          </a:stretch>
        </p:blipFill>
        <p:spPr>
          <a:xfrm>
            <a:off x="4876800" y="685800"/>
            <a:ext cx="3505200" cy="2590800"/>
          </a:xfrm>
        </p:spPr>
      </p:pic>
      <p:pic>
        <p:nvPicPr>
          <p:cNvPr id="6150" name="Picture 5"/>
          <p:cNvPicPr>
            <a:picLocks noChangeAspect="1" noChangeArrowheads="1"/>
          </p:cNvPicPr>
          <p:nvPr/>
        </p:nvPicPr>
        <p:blipFill>
          <a:blip r:embed="rId4" cstate="print"/>
          <a:srcRect/>
          <a:stretch>
            <a:fillRect/>
          </a:stretch>
        </p:blipFill>
        <p:spPr bwMode="auto">
          <a:xfrm>
            <a:off x="5715000" y="3810000"/>
            <a:ext cx="2984500" cy="2286000"/>
          </a:xfrm>
          <a:prstGeom prst="rect">
            <a:avLst/>
          </a:prstGeom>
          <a:noFill/>
          <a:ln w="9525">
            <a:noFill/>
            <a:miter lim="800000"/>
            <a:headEnd/>
            <a:tailEnd/>
          </a:ln>
        </p:spPr>
      </p:pic>
      <p:pic>
        <p:nvPicPr>
          <p:cNvPr id="6151" name="Picture 1"/>
          <p:cNvPicPr>
            <a:picLocks noChangeAspect="1" noChangeArrowheads="1"/>
          </p:cNvPicPr>
          <p:nvPr/>
        </p:nvPicPr>
        <p:blipFill>
          <a:blip r:embed="rId5" cstate="print"/>
          <a:srcRect/>
          <a:stretch>
            <a:fillRect/>
          </a:stretch>
        </p:blipFill>
        <p:spPr bwMode="auto">
          <a:xfrm>
            <a:off x="1066800" y="4343400"/>
            <a:ext cx="3276600" cy="2362200"/>
          </a:xfrm>
          <a:prstGeom prst="rect">
            <a:avLst/>
          </a:prstGeom>
          <a:noFill/>
          <a:ln w="9525">
            <a:noFill/>
            <a:miter lim="800000"/>
            <a:headEnd/>
            <a:tailEnd/>
          </a:ln>
        </p:spPr>
      </p:pic>
      <p:sp>
        <p:nvSpPr>
          <p:cNvPr id="8" name="Нижний колонтитул 7"/>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en-US" dirty="0" smtClean="0"/>
              <a:t>At the same time (1890</a:t>
            </a:r>
            <a:r>
              <a:rPr lang="en-US" baseline="30000" dirty="0" smtClean="0"/>
              <a:t>th</a:t>
            </a:r>
            <a:r>
              <a:rPr lang="en-US" dirty="0" smtClean="0"/>
              <a:t>-1917) for my family </a:t>
            </a:r>
            <a:endParaRPr lang="ru-RU" dirty="0"/>
          </a:p>
        </p:txBody>
      </p:sp>
      <p:sp>
        <p:nvSpPr>
          <p:cNvPr id="4" name="Текст 3"/>
          <p:cNvSpPr>
            <a:spLocks noGrp="1"/>
          </p:cNvSpPr>
          <p:nvPr>
            <p:ph type="body" sz="half" idx="2"/>
          </p:nvPr>
        </p:nvSpPr>
        <p:spPr/>
        <p:txBody>
          <a:bodyPr/>
          <a:lstStyle/>
          <a:p>
            <a:pPr>
              <a:defRPr/>
            </a:pPr>
            <a:r>
              <a:rPr lang="en-US" sz="2000" dirty="0" smtClean="0"/>
              <a:t>My  grandmother sold dry goods (</a:t>
            </a:r>
            <a:r>
              <a:rPr lang="en-US" sz="2000" dirty="0" smtClean="0"/>
              <a:t>haberdasher) </a:t>
            </a:r>
            <a:r>
              <a:rPr lang="en-US" sz="2000" dirty="0" smtClean="0"/>
              <a:t>in her trade shop (midland Russia, Volga region).</a:t>
            </a:r>
          </a:p>
          <a:p>
            <a:pPr>
              <a:defRPr/>
            </a:pPr>
            <a:endParaRPr lang="en-US" sz="2000" dirty="0" smtClean="0"/>
          </a:p>
          <a:p>
            <a:pPr>
              <a:defRPr/>
            </a:pPr>
            <a:r>
              <a:rPr lang="en-US" sz="2000" dirty="0" smtClean="0"/>
              <a:t>My grandfather expanded </a:t>
            </a:r>
            <a:r>
              <a:rPr lang="en-US" sz="2000" dirty="0" smtClean="0"/>
              <a:t>his trade </a:t>
            </a:r>
            <a:r>
              <a:rPr lang="en-US" sz="2000" dirty="0" smtClean="0"/>
              <a:t>and opened  some  small factories. </a:t>
            </a:r>
          </a:p>
          <a:p>
            <a:pPr>
              <a:defRPr/>
            </a:pPr>
            <a:endParaRPr lang="en-US" sz="2000" dirty="0" smtClean="0"/>
          </a:p>
          <a:p>
            <a:pPr>
              <a:defRPr/>
            </a:pPr>
            <a:r>
              <a:rPr lang="en-US" sz="2000" dirty="0" smtClean="0"/>
              <a:t>They had 12 children  - my father was the youngest one. </a:t>
            </a:r>
            <a:endParaRPr lang="ru-RU" sz="2000" dirty="0" smtClean="0"/>
          </a:p>
          <a:p>
            <a:pPr>
              <a:defRPr/>
            </a:pPr>
            <a:endParaRPr lang="ru-RU" dirty="0"/>
          </a:p>
        </p:txBody>
      </p:sp>
      <p:sp>
        <p:nvSpPr>
          <p:cNvPr id="5" name="Номер слайда 4"/>
          <p:cNvSpPr>
            <a:spLocks noGrp="1"/>
          </p:cNvSpPr>
          <p:nvPr>
            <p:ph type="sldNum" sz="quarter" idx="12"/>
          </p:nvPr>
        </p:nvSpPr>
        <p:spPr/>
        <p:txBody>
          <a:bodyPr/>
          <a:lstStyle/>
          <a:p>
            <a:pPr>
              <a:defRPr/>
            </a:pPr>
            <a:fld id="{698F033A-255B-46CF-91CF-4134C02758A8}" type="slidenum">
              <a:rPr lang="ru-RU" smtClean="0"/>
              <a:pPr>
                <a:defRPr/>
              </a:pPr>
              <a:t>4</a:t>
            </a:fld>
            <a:endParaRPr lang="ru-RU"/>
          </a:p>
        </p:txBody>
      </p:sp>
      <p:pic>
        <p:nvPicPr>
          <p:cNvPr id="7173" name="Picture 2"/>
          <p:cNvPicPr>
            <a:picLocks noGrp="1" noChangeAspect="1" noChangeArrowheads="1"/>
          </p:cNvPicPr>
          <p:nvPr>
            <p:ph idx="1"/>
          </p:nvPr>
        </p:nvPicPr>
        <p:blipFill>
          <a:blip r:embed="rId2" cstate="print"/>
          <a:srcRect/>
          <a:stretch>
            <a:fillRect/>
          </a:stretch>
        </p:blipFill>
        <p:spPr>
          <a:xfrm>
            <a:off x="3733800" y="533400"/>
            <a:ext cx="4800600" cy="2743200"/>
          </a:xfrm>
          <a:noFill/>
        </p:spPr>
      </p:pic>
      <p:pic>
        <p:nvPicPr>
          <p:cNvPr id="7174" name="Picture 3"/>
          <p:cNvPicPr>
            <a:picLocks noChangeAspect="1" noChangeArrowheads="1"/>
          </p:cNvPicPr>
          <p:nvPr/>
        </p:nvPicPr>
        <p:blipFill>
          <a:blip r:embed="rId3" cstate="print"/>
          <a:srcRect/>
          <a:stretch>
            <a:fillRect/>
          </a:stretch>
        </p:blipFill>
        <p:spPr bwMode="auto">
          <a:xfrm>
            <a:off x="4343400" y="3581400"/>
            <a:ext cx="4419600" cy="3048000"/>
          </a:xfrm>
          <a:prstGeom prst="rect">
            <a:avLst/>
          </a:prstGeom>
          <a:noFill/>
          <a:ln w="9525">
            <a:noFill/>
            <a:miter lim="800000"/>
            <a:headEnd/>
            <a:tailEnd/>
          </a:ln>
        </p:spPr>
      </p:pic>
      <p:sp>
        <p:nvSpPr>
          <p:cNvPr id="7" name="Нижний колонтитул 6"/>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1676400"/>
            <a:ext cx="3008313" cy="914400"/>
          </a:xfrm>
        </p:spPr>
        <p:txBody>
          <a:bodyPr/>
          <a:lstStyle/>
          <a:p>
            <a:pPr>
              <a:defRPr/>
            </a:pP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solidFill>
                  <a:srgbClr val="FF0000"/>
                </a:solidFill>
              </a:rPr>
              <a:t>Marxism-Leninism </a:t>
            </a:r>
            <a:r>
              <a:rPr lang="en-US" dirty="0" smtClean="0">
                <a:solidFill>
                  <a:srgbClr val="FF0000"/>
                </a:solidFill>
              </a:rPr>
              <a:t>as an official ideology after the Great October </a:t>
            </a:r>
            <a:r>
              <a:rPr lang="en-US" dirty="0" smtClean="0">
                <a:solidFill>
                  <a:srgbClr val="FF0000"/>
                </a:solidFill>
              </a:rPr>
              <a:t>Revolution, 1917-1930s</a:t>
            </a:r>
            <a:r>
              <a:rPr lang="en-US" dirty="0" smtClean="0">
                <a:effectLst/>
              </a:rPr>
              <a:t/>
            </a:r>
            <a:br>
              <a:rPr lang="en-US" dirty="0" smtClean="0">
                <a:effectLst/>
              </a:rPr>
            </a:br>
            <a:endParaRPr lang="ru-RU" dirty="0"/>
          </a:p>
        </p:txBody>
      </p:sp>
      <p:sp>
        <p:nvSpPr>
          <p:cNvPr id="8195" name="Текст 3"/>
          <p:cNvSpPr>
            <a:spLocks noGrp="1"/>
          </p:cNvSpPr>
          <p:nvPr>
            <p:ph type="body" sz="half" idx="2"/>
          </p:nvPr>
        </p:nvSpPr>
        <p:spPr>
          <a:xfrm>
            <a:off x="457200" y="1905000"/>
            <a:ext cx="7772400" cy="4221163"/>
          </a:xfrm>
        </p:spPr>
        <p:txBody>
          <a:bodyPr/>
          <a:lstStyle/>
          <a:p>
            <a:endParaRPr lang="en-US" sz="1800" dirty="0" smtClean="0">
              <a:effectLst/>
            </a:endParaRPr>
          </a:p>
          <a:p>
            <a:r>
              <a:rPr lang="en-US" sz="1800" b="1" dirty="0" smtClean="0">
                <a:effectLst/>
              </a:rPr>
              <a:t>	Marxism–Leninism</a:t>
            </a:r>
            <a:r>
              <a:rPr lang="en-US" sz="1800" dirty="0" smtClean="0">
                <a:effectLst/>
              </a:rPr>
              <a:t> is a communist  ideology, based upon the theories of Karl Marx, Friedrich Engels and Vladimir Lenin and based </a:t>
            </a:r>
            <a:r>
              <a:rPr lang="en-US" sz="1800" dirty="0" smtClean="0">
                <a:effectLst/>
              </a:rPr>
              <a:t>upon dialectical materialism that includes principles </a:t>
            </a:r>
            <a:r>
              <a:rPr lang="en-US" sz="1800" dirty="0" smtClean="0">
                <a:effectLst/>
              </a:rPr>
              <a:t>of class conflict, egalitarianism, </a:t>
            </a:r>
            <a:r>
              <a:rPr lang="en-US" sz="1800" dirty="0" smtClean="0">
                <a:effectLst/>
              </a:rPr>
              <a:t>rationalism</a:t>
            </a:r>
            <a:r>
              <a:rPr lang="en-US" sz="1800" dirty="0" smtClean="0">
                <a:effectLst/>
              </a:rPr>
              <a:t>, and social progress.  It is anti-bourgeois, anti-capitalist , anti-conservative, anti-fascist, anti-liberal, and anti-reactionary.</a:t>
            </a:r>
            <a:endParaRPr lang="ru-RU" sz="1800" dirty="0" smtClean="0">
              <a:effectLst/>
            </a:endParaRPr>
          </a:p>
          <a:p>
            <a:r>
              <a:rPr lang="en-US" sz="1800" dirty="0" smtClean="0">
                <a:effectLst/>
              </a:rPr>
              <a:t>	The Marxist-Leninist </a:t>
            </a:r>
            <a:r>
              <a:rPr lang="en-US" sz="1800" dirty="0" smtClean="0">
                <a:effectLst/>
              </a:rPr>
              <a:t>program </a:t>
            </a:r>
            <a:r>
              <a:rPr lang="en-US" sz="1800" dirty="0" smtClean="0">
                <a:effectLst/>
              </a:rPr>
              <a:t>utilizes </a:t>
            </a:r>
            <a:r>
              <a:rPr lang="en-US" sz="1800" dirty="0" smtClean="0">
                <a:effectLst/>
              </a:rPr>
              <a:t>an economy based upon state socialism, and includes scientific </a:t>
            </a:r>
            <a:r>
              <a:rPr lang="en-US" sz="1800" dirty="0" smtClean="0">
                <a:effectLst/>
              </a:rPr>
              <a:t>planning  and democratic </a:t>
            </a:r>
            <a:r>
              <a:rPr lang="en-US" sz="1800" dirty="0" smtClean="0">
                <a:effectLst/>
              </a:rPr>
              <a:t>centralism. The system </a:t>
            </a:r>
            <a:r>
              <a:rPr lang="en-US" sz="1800" dirty="0" smtClean="0">
                <a:effectLst/>
              </a:rPr>
              <a:t>supports public ownership </a:t>
            </a:r>
            <a:r>
              <a:rPr lang="en-US" sz="1800" dirty="0" smtClean="0">
                <a:effectLst/>
              </a:rPr>
              <a:t>of the means of production, and </a:t>
            </a:r>
            <a:r>
              <a:rPr lang="en-US" sz="1800" dirty="0" smtClean="0">
                <a:effectLst/>
              </a:rPr>
              <a:t>organization of the economy through the abolition of private  ownership of land and </a:t>
            </a:r>
            <a:r>
              <a:rPr lang="en-US" sz="1800" dirty="0" smtClean="0">
                <a:effectLst/>
              </a:rPr>
              <a:t>capital,  </a:t>
            </a:r>
            <a:r>
              <a:rPr lang="en-US" sz="1800" dirty="0" smtClean="0">
                <a:effectLst/>
              </a:rPr>
              <a:t>which </a:t>
            </a:r>
            <a:r>
              <a:rPr lang="en-US" sz="1800" dirty="0" smtClean="0">
                <a:effectLst/>
              </a:rPr>
              <a:t>becomes </a:t>
            </a:r>
            <a:r>
              <a:rPr lang="en-US" sz="1800" dirty="0" smtClean="0">
                <a:effectLst/>
              </a:rPr>
              <a:t>common property  utilized by the </a:t>
            </a:r>
            <a:r>
              <a:rPr lang="en-US" sz="1800" dirty="0" smtClean="0">
                <a:effectLst/>
              </a:rPr>
              <a:t>people but through </a:t>
            </a:r>
            <a:r>
              <a:rPr lang="en-US" sz="1800" dirty="0" smtClean="0">
                <a:effectLst/>
              </a:rPr>
              <a:t>the state. </a:t>
            </a:r>
          </a:p>
          <a:p>
            <a:r>
              <a:rPr lang="en-US" sz="1800" dirty="0" smtClean="0">
                <a:effectLst/>
              </a:rPr>
              <a:t>	</a:t>
            </a:r>
            <a:r>
              <a:rPr lang="en-US" sz="1800" dirty="0" smtClean="0">
                <a:effectLst/>
              </a:rPr>
              <a:t>Marxism–Leninism, </a:t>
            </a:r>
            <a:r>
              <a:rPr lang="en-US" sz="1800" dirty="0" smtClean="0">
                <a:effectLst/>
              </a:rPr>
              <a:t>as a separate </a:t>
            </a:r>
            <a:r>
              <a:rPr lang="en-US" sz="1800" dirty="0" smtClean="0">
                <a:effectLst/>
              </a:rPr>
              <a:t>ideology, </a:t>
            </a:r>
            <a:r>
              <a:rPr lang="en-US" sz="1800" dirty="0" smtClean="0">
                <a:effectLst/>
              </a:rPr>
              <a:t>was compiled by Joseph Stalin in his book </a:t>
            </a:r>
            <a:r>
              <a:rPr lang="en-US" sz="1800" dirty="0" smtClean="0">
                <a:effectLst/>
              </a:rPr>
              <a:t>«Foundations of </a:t>
            </a:r>
            <a:r>
              <a:rPr lang="en-US" sz="1800" dirty="0" smtClean="0">
                <a:effectLst/>
              </a:rPr>
              <a:t>Leninism“, </a:t>
            </a:r>
            <a:r>
              <a:rPr lang="en-US" sz="1800" dirty="0" smtClean="0">
                <a:effectLst/>
              </a:rPr>
              <a:t>1926 (English translation 1939) , </a:t>
            </a:r>
            <a:r>
              <a:rPr lang="en-US" sz="1800" dirty="0" smtClean="0">
                <a:effectLst/>
              </a:rPr>
              <a:t>and during the period of his rule in the Soviet Union it was proclaimed the official ideology of the state. </a:t>
            </a:r>
            <a:endParaRPr lang="ru-RU" sz="1800" dirty="0" smtClean="0">
              <a:effectLst/>
            </a:endParaRPr>
          </a:p>
          <a:p>
            <a:r>
              <a:rPr lang="en-US" dirty="0" smtClean="0">
                <a:effectLst/>
              </a:rPr>
              <a:t> </a:t>
            </a:r>
            <a:endParaRPr lang="ru-RU" dirty="0" smtClean="0">
              <a:effectLst/>
            </a:endParaRPr>
          </a:p>
          <a:p>
            <a:endParaRPr lang="ru-RU" dirty="0" smtClean="0">
              <a:effectLst/>
            </a:endParaRPr>
          </a:p>
        </p:txBody>
      </p:sp>
      <p:sp>
        <p:nvSpPr>
          <p:cNvPr id="5" name="Номер слайда 4"/>
          <p:cNvSpPr>
            <a:spLocks noGrp="1"/>
          </p:cNvSpPr>
          <p:nvPr>
            <p:ph type="sldNum" sz="quarter" idx="12"/>
          </p:nvPr>
        </p:nvSpPr>
        <p:spPr/>
        <p:txBody>
          <a:bodyPr/>
          <a:lstStyle/>
          <a:p>
            <a:pPr>
              <a:defRPr/>
            </a:pPr>
            <a:fld id="{201E9046-8BC1-449B-A497-E5F296A78FA3}" type="slidenum">
              <a:rPr lang="ru-RU" smtClean="0"/>
              <a:pPr>
                <a:defRPr/>
              </a:pPr>
              <a:t>5</a:t>
            </a:fld>
            <a:endParaRPr lang="ru-RU"/>
          </a:p>
        </p:txBody>
      </p:sp>
      <p:pic>
        <p:nvPicPr>
          <p:cNvPr id="8197" name="Picture 8"/>
          <p:cNvPicPr>
            <a:picLocks noGrp="1"/>
          </p:cNvPicPr>
          <p:nvPr>
            <p:ph idx="1"/>
          </p:nvPr>
        </p:nvPicPr>
        <p:blipFill>
          <a:blip r:embed="rId2" cstate="print"/>
          <a:srcRect/>
          <a:stretch>
            <a:fillRect/>
          </a:stretch>
        </p:blipFill>
        <p:spPr>
          <a:xfrm>
            <a:off x="6248400" y="304800"/>
            <a:ext cx="2514600" cy="1524000"/>
          </a:xfrm>
        </p:spPr>
      </p:pic>
      <p:pic>
        <p:nvPicPr>
          <p:cNvPr id="8198" name="Picture 2"/>
          <p:cNvPicPr>
            <a:picLocks noChangeAspect="1" noChangeArrowheads="1"/>
          </p:cNvPicPr>
          <p:nvPr/>
        </p:nvPicPr>
        <p:blipFill>
          <a:blip r:embed="rId3" cstate="print"/>
          <a:srcRect/>
          <a:stretch>
            <a:fillRect/>
          </a:stretch>
        </p:blipFill>
        <p:spPr bwMode="auto">
          <a:xfrm>
            <a:off x="3352800" y="381000"/>
            <a:ext cx="2819400" cy="1447800"/>
          </a:xfrm>
          <a:prstGeom prst="rect">
            <a:avLst/>
          </a:prstGeom>
          <a:noFill/>
          <a:ln w="9525">
            <a:noFill/>
            <a:miter lim="800000"/>
            <a:headEnd/>
            <a:tailEnd/>
          </a:ln>
        </p:spPr>
      </p:pic>
      <p:sp>
        <p:nvSpPr>
          <p:cNvPr id="7" name="Нижний колонтитул 6"/>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457200"/>
            <a:ext cx="3008313" cy="1162050"/>
          </a:xfrm>
        </p:spPr>
        <p:txBody>
          <a:bodyPr/>
          <a:lstStyle/>
          <a:p>
            <a:pPr>
              <a:defRPr/>
            </a:pPr>
            <a:r>
              <a:rPr lang="en-US" dirty="0" smtClean="0"/>
              <a:t>At the same time for my family, </a:t>
            </a:r>
            <a:r>
              <a:rPr lang="en-US" dirty="0" smtClean="0"/>
              <a:t/>
            </a:r>
            <a:br>
              <a:rPr lang="en-US" dirty="0" smtClean="0"/>
            </a:br>
            <a:r>
              <a:rPr lang="en-US" dirty="0" smtClean="0"/>
              <a:t>1917-1930s</a:t>
            </a:r>
            <a:endParaRPr lang="ru-RU" dirty="0"/>
          </a:p>
        </p:txBody>
      </p:sp>
      <p:sp>
        <p:nvSpPr>
          <p:cNvPr id="4" name="Текст 3"/>
          <p:cNvSpPr>
            <a:spLocks noGrp="1"/>
          </p:cNvSpPr>
          <p:nvPr>
            <p:ph type="body" sz="half" idx="2"/>
          </p:nvPr>
        </p:nvSpPr>
        <p:spPr>
          <a:xfrm>
            <a:off x="457200" y="1600200"/>
            <a:ext cx="3505200" cy="4525963"/>
          </a:xfrm>
        </p:spPr>
        <p:txBody>
          <a:bodyPr/>
          <a:lstStyle/>
          <a:p>
            <a:pPr>
              <a:buFont typeface="Arial" pitchFamily="34" charset="0"/>
              <a:buChar char="•"/>
              <a:defRPr/>
            </a:pPr>
            <a:r>
              <a:rPr lang="en-US" sz="1600" dirty="0" smtClean="0"/>
              <a:t> The properties of my grandparents were nationalized. </a:t>
            </a:r>
          </a:p>
          <a:p>
            <a:pPr>
              <a:buFont typeface="Arial" pitchFamily="34" charset="0"/>
              <a:buChar char="•"/>
              <a:defRPr/>
            </a:pPr>
            <a:r>
              <a:rPr lang="en-US" sz="1600" dirty="0" smtClean="0"/>
              <a:t> My grandmother  lost two of her sons who fought on opposite sides during the Russian Civil War (1917-1922) – one for the </a:t>
            </a:r>
            <a:r>
              <a:rPr lang="en-US" sz="1600" i="1" dirty="0" smtClean="0"/>
              <a:t>Reds</a:t>
            </a:r>
            <a:r>
              <a:rPr lang="en-US" sz="1600" dirty="0" smtClean="0"/>
              <a:t> and the  </a:t>
            </a:r>
            <a:r>
              <a:rPr lang="en-US" sz="1600" dirty="0" smtClean="0"/>
              <a:t>other the </a:t>
            </a:r>
            <a:r>
              <a:rPr lang="en-US" sz="1600" i="1" dirty="0" smtClean="0"/>
              <a:t>Whites</a:t>
            </a:r>
            <a:r>
              <a:rPr lang="en-US" sz="1600" i="1" dirty="0" smtClean="0"/>
              <a:t>. </a:t>
            </a:r>
            <a:r>
              <a:rPr lang="en-US" sz="1600" dirty="0" smtClean="0"/>
              <a:t>She buried  one of her </a:t>
            </a:r>
            <a:r>
              <a:rPr lang="en-US" sz="1600" dirty="0" smtClean="0"/>
              <a:t>daughters  </a:t>
            </a:r>
            <a:r>
              <a:rPr lang="en-US" sz="1600" dirty="0" smtClean="0"/>
              <a:t>during the epidemic of typhoid (1925).</a:t>
            </a:r>
            <a:endParaRPr lang="en-US" sz="1600" dirty="0" smtClean="0"/>
          </a:p>
          <a:p>
            <a:pPr>
              <a:buFont typeface="Arial" pitchFamily="34" charset="0"/>
              <a:buChar char="•"/>
              <a:defRPr/>
            </a:pPr>
            <a:r>
              <a:rPr lang="en-US" sz="1600" dirty="0" smtClean="0"/>
              <a:t> My grandfather was exiled to Siberia. </a:t>
            </a:r>
          </a:p>
          <a:p>
            <a:pPr>
              <a:buFont typeface="Arial" pitchFamily="34" charset="0"/>
              <a:buChar char="•"/>
              <a:defRPr/>
            </a:pPr>
            <a:r>
              <a:rPr lang="en-US" sz="1600" dirty="0" smtClean="0"/>
              <a:t> So my grandmother took her youngest son (my father, born in 1920 ) and moved </a:t>
            </a:r>
            <a:r>
              <a:rPr lang="en-US" sz="1600" dirty="0" smtClean="0"/>
              <a:t>with him from to various locations in the Soviet Union where her children lived. So </a:t>
            </a:r>
            <a:r>
              <a:rPr lang="en-US" sz="1600" dirty="0" smtClean="0"/>
              <a:t>she avoided arrest, I suppose. </a:t>
            </a:r>
            <a:endParaRPr lang="ru-RU" sz="1600" dirty="0"/>
          </a:p>
        </p:txBody>
      </p:sp>
      <p:sp>
        <p:nvSpPr>
          <p:cNvPr id="5" name="Номер слайда 4"/>
          <p:cNvSpPr>
            <a:spLocks noGrp="1"/>
          </p:cNvSpPr>
          <p:nvPr>
            <p:ph type="sldNum" sz="quarter" idx="12"/>
          </p:nvPr>
        </p:nvSpPr>
        <p:spPr/>
        <p:txBody>
          <a:bodyPr/>
          <a:lstStyle/>
          <a:p>
            <a:pPr>
              <a:defRPr/>
            </a:pPr>
            <a:fld id="{E99476EA-B82B-4D72-8081-3D21375964CA}" type="slidenum">
              <a:rPr lang="ru-RU" smtClean="0"/>
              <a:pPr>
                <a:defRPr/>
              </a:pPr>
              <a:t>6</a:t>
            </a:fld>
            <a:endParaRPr lang="ru-RU" dirty="0"/>
          </a:p>
        </p:txBody>
      </p:sp>
      <p:pic>
        <p:nvPicPr>
          <p:cNvPr id="77826" name="Picture 2"/>
          <p:cNvPicPr>
            <a:picLocks noGrp="1" noChangeAspect="1" noChangeArrowheads="1"/>
          </p:cNvPicPr>
          <p:nvPr>
            <p:ph idx="1"/>
          </p:nvPr>
        </p:nvPicPr>
        <p:blipFill>
          <a:blip r:embed="rId2" cstate="print"/>
          <a:srcRect/>
          <a:stretch>
            <a:fillRect/>
          </a:stretch>
        </p:blipFill>
        <p:spPr>
          <a:xfrm>
            <a:off x="6705600" y="1905000"/>
            <a:ext cx="2057400" cy="2590800"/>
          </a:xfrm>
          <a:noFill/>
        </p:spPr>
      </p:pic>
      <p:pic>
        <p:nvPicPr>
          <p:cNvPr id="77827" name="Picture 3"/>
          <p:cNvPicPr>
            <a:picLocks noChangeAspect="1" noChangeArrowheads="1"/>
          </p:cNvPicPr>
          <p:nvPr/>
        </p:nvPicPr>
        <p:blipFill>
          <a:blip r:embed="rId3" cstate="print"/>
          <a:srcRect/>
          <a:stretch>
            <a:fillRect/>
          </a:stretch>
        </p:blipFill>
        <p:spPr bwMode="auto">
          <a:xfrm>
            <a:off x="4343400" y="1828800"/>
            <a:ext cx="1828800" cy="2590800"/>
          </a:xfrm>
          <a:prstGeom prst="rect">
            <a:avLst/>
          </a:prstGeom>
          <a:noFill/>
          <a:ln w="9525">
            <a:noFill/>
            <a:miter lim="800000"/>
            <a:headEnd/>
            <a:tailEnd/>
          </a:ln>
        </p:spPr>
      </p:pic>
      <p:sp>
        <p:nvSpPr>
          <p:cNvPr id="7" name="Нижний колонтитул 6"/>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fade">
                                      <p:cBhvr>
                                        <p:cTn id="7" dur="2000"/>
                                        <p:tgtEl>
                                          <p:spTgt spid="778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826"/>
                                        </p:tgtEl>
                                        <p:attrNameLst>
                                          <p:attrName>style.visibility</p:attrName>
                                        </p:attrNameLst>
                                      </p:cBhvr>
                                      <p:to>
                                        <p:strVal val="visible"/>
                                      </p:to>
                                    </p:set>
                                    <p:animEffect transition="in" filter="fade">
                                      <p:cBhvr>
                                        <p:cTn id="12" dur="20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838200"/>
            <a:ext cx="2819400" cy="1162050"/>
          </a:xfrm>
        </p:spPr>
        <p:txBody>
          <a:bodyPr/>
          <a:lstStyle/>
          <a:p>
            <a:pPr>
              <a:defRPr/>
            </a:pPr>
            <a:r>
              <a:rPr lang="en-US" sz="3200" dirty="0" smtClean="0">
                <a:solidFill>
                  <a:srgbClr val="000000"/>
                </a:solidFill>
                <a:ea typeface="Calibri" pitchFamily="34" charset="0"/>
              </a:rPr>
              <a:t>Political Economy of Socialism</a:t>
            </a:r>
            <a:r>
              <a:rPr lang="en-US" sz="2800" dirty="0" smtClean="0">
                <a:solidFill>
                  <a:srgbClr val="000000"/>
                </a:solidFill>
                <a:ea typeface="Calibri" pitchFamily="34" charset="0"/>
              </a:rPr>
              <a:t/>
            </a:r>
            <a:br>
              <a:rPr lang="en-US" sz="2800" dirty="0" smtClean="0">
                <a:solidFill>
                  <a:srgbClr val="000000"/>
                </a:solidFill>
                <a:ea typeface="Calibri" pitchFamily="34" charset="0"/>
              </a:rPr>
            </a:br>
            <a:r>
              <a:rPr lang="en-US" sz="2800" dirty="0" smtClean="0">
                <a:solidFill>
                  <a:srgbClr val="000000"/>
                </a:solidFill>
                <a:ea typeface="Calibri" pitchFamily="34" charset="0"/>
              </a:rPr>
              <a:t>(~1930-1991)</a:t>
            </a:r>
            <a:endParaRPr lang="ru-RU" sz="2800" dirty="0"/>
          </a:p>
        </p:txBody>
      </p:sp>
      <p:sp>
        <p:nvSpPr>
          <p:cNvPr id="4" name="Текст 3"/>
          <p:cNvSpPr>
            <a:spLocks noGrp="1"/>
          </p:cNvSpPr>
          <p:nvPr>
            <p:ph type="body" sz="half" idx="2"/>
          </p:nvPr>
        </p:nvSpPr>
        <p:spPr>
          <a:xfrm>
            <a:off x="457200" y="2133600"/>
            <a:ext cx="8382000" cy="4419600"/>
          </a:xfrm>
        </p:spPr>
        <p:txBody>
          <a:bodyPr/>
          <a:lstStyle/>
          <a:p>
            <a:pPr>
              <a:defRPr/>
            </a:pPr>
            <a:r>
              <a:rPr lang="en-US" sz="1430" dirty="0" smtClean="0"/>
              <a:t>          </a:t>
            </a:r>
            <a:r>
              <a:rPr lang="en-US" sz="1600" dirty="0" smtClean="0"/>
              <a:t>During the first years that followed the </a:t>
            </a:r>
            <a:r>
              <a:rPr lang="en-US" sz="1600" dirty="0" smtClean="0"/>
              <a:t>October </a:t>
            </a:r>
            <a:r>
              <a:rPr lang="en-US" sz="1600" dirty="0" smtClean="0"/>
              <a:t>Revolution of </a:t>
            </a:r>
            <a:r>
              <a:rPr lang="en-US" sz="1600" dirty="0" smtClean="0"/>
              <a:t>1917,  </a:t>
            </a:r>
            <a:r>
              <a:rPr lang="en-US" sz="1600" dirty="0" smtClean="0"/>
              <a:t>Russian economists shared the belief that the traditional  Marxian term ‘ political economy’  was to be applied to  the capitalist order only. </a:t>
            </a:r>
            <a:r>
              <a:rPr lang="en-US" sz="1600" dirty="0" smtClean="0"/>
              <a:t>In the early 1930s, however, our economists were compelled   to acknowledge the need for and thus to elaborate </a:t>
            </a:r>
            <a:r>
              <a:rPr lang="en-US" sz="1600" b="1" dirty="0" smtClean="0"/>
              <a:t>a political economy of socialism</a:t>
            </a:r>
            <a:r>
              <a:rPr lang="en-US" sz="1600" dirty="0" smtClean="0"/>
              <a:t>. </a:t>
            </a:r>
          </a:p>
          <a:p>
            <a:pPr>
              <a:defRPr/>
            </a:pPr>
            <a:r>
              <a:rPr lang="en-US" sz="1600" i="1" dirty="0" smtClean="0"/>
              <a:t>         Social Ownership of the Means of Production –The Foundation of the Production Relations of Socialism</a:t>
            </a:r>
            <a:r>
              <a:rPr lang="en-US" sz="1600" dirty="0" smtClean="0"/>
              <a:t>:  </a:t>
            </a:r>
            <a:endParaRPr lang="ru-RU" sz="1600" dirty="0" smtClean="0"/>
          </a:p>
          <a:p>
            <a:pPr>
              <a:defRPr/>
            </a:pPr>
            <a:r>
              <a:rPr lang="en-US" sz="1600" dirty="0" smtClean="0"/>
              <a:t>-  Socialism </a:t>
            </a:r>
            <a:r>
              <a:rPr lang="en-US" sz="1600" b="1" dirty="0" smtClean="0"/>
              <a:t>has two forms of social property: State property and cooperative collective farm property. </a:t>
            </a:r>
            <a:endParaRPr lang="ru-RU" sz="1600" b="1" dirty="0" smtClean="0"/>
          </a:p>
          <a:p>
            <a:pPr>
              <a:defRPr/>
            </a:pPr>
            <a:r>
              <a:rPr lang="en-US" sz="1600" dirty="0" smtClean="0"/>
              <a:t>- In socialist society, State property is the property of the whole people. </a:t>
            </a:r>
            <a:r>
              <a:rPr lang="en-US" sz="1600" b="1" dirty="0" smtClean="0"/>
              <a:t>State property is the highest </a:t>
            </a:r>
            <a:r>
              <a:rPr lang="en-US" sz="1600" dirty="0" smtClean="0"/>
              <a:t>and most developed form of socialist property…</a:t>
            </a:r>
          </a:p>
          <a:p>
            <a:pPr>
              <a:buFontTx/>
              <a:buChar char="-"/>
              <a:defRPr/>
            </a:pPr>
            <a:r>
              <a:rPr lang="en-US" sz="1600" dirty="0" smtClean="0"/>
              <a:t>In socialist society </a:t>
            </a:r>
            <a:r>
              <a:rPr lang="en-US" sz="1600" b="1" dirty="0" smtClean="0"/>
              <a:t>personal property extends to the objects of consumption</a:t>
            </a:r>
            <a:r>
              <a:rPr lang="en-US" sz="1600" dirty="0" smtClean="0"/>
              <a:t>. A special form of personal property is the personal property of the collective farm household. </a:t>
            </a:r>
          </a:p>
          <a:p>
            <a:pPr>
              <a:defRPr/>
            </a:pPr>
            <a:r>
              <a:rPr lang="en-US" sz="1600" i="1" dirty="0" smtClean="0"/>
              <a:t>       The Basic Economic Law of Socialism:</a:t>
            </a:r>
            <a:endParaRPr lang="ru-RU" sz="1600" dirty="0" smtClean="0"/>
          </a:p>
          <a:p>
            <a:pPr>
              <a:buFontTx/>
              <a:buChar char="-"/>
              <a:defRPr/>
            </a:pPr>
            <a:r>
              <a:rPr lang="en-US" sz="1600" dirty="0" smtClean="0"/>
              <a:t>The economic laws of socialism express </a:t>
            </a:r>
            <a:r>
              <a:rPr lang="en-US" sz="1600" b="1" dirty="0" smtClean="0"/>
              <a:t>the relations of fraternal cooperation and socialist mutual aid of workers freed from exploitation. </a:t>
            </a:r>
            <a:r>
              <a:rPr lang="en-US" sz="1600" dirty="0" smtClean="0"/>
              <a:t>The Communist Party and the Socialist State base their economic policy on the economic laws of socialism.</a:t>
            </a:r>
          </a:p>
          <a:p>
            <a:pPr>
              <a:buFontTx/>
              <a:buChar char="-"/>
              <a:defRPr/>
            </a:pPr>
            <a:endParaRPr lang="ru-RU" dirty="0"/>
          </a:p>
        </p:txBody>
      </p:sp>
      <p:sp>
        <p:nvSpPr>
          <p:cNvPr id="5" name="Номер слайда 4"/>
          <p:cNvSpPr>
            <a:spLocks noGrp="1"/>
          </p:cNvSpPr>
          <p:nvPr>
            <p:ph type="sldNum" sz="quarter" idx="12"/>
          </p:nvPr>
        </p:nvSpPr>
        <p:spPr/>
        <p:txBody>
          <a:bodyPr/>
          <a:lstStyle/>
          <a:p>
            <a:pPr>
              <a:defRPr/>
            </a:pPr>
            <a:fld id="{CC7C86B4-BB72-4141-A0E2-7265477C7B4E}" type="slidenum">
              <a:rPr lang="ru-RU" smtClean="0"/>
              <a:pPr>
                <a:defRPr/>
              </a:pPr>
              <a:t>7</a:t>
            </a:fld>
            <a:endParaRPr lang="ru-RU" dirty="0"/>
          </a:p>
        </p:txBody>
      </p:sp>
      <p:pic>
        <p:nvPicPr>
          <p:cNvPr id="10245" name="Picture 4"/>
          <p:cNvPicPr>
            <a:picLocks noChangeAspect="1" noChangeArrowheads="1"/>
          </p:cNvPicPr>
          <p:nvPr/>
        </p:nvPicPr>
        <p:blipFill>
          <a:blip r:embed="rId3" cstate="print"/>
          <a:srcRect/>
          <a:stretch>
            <a:fillRect/>
          </a:stretch>
        </p:blipFill>
        <p:spPr bwMode="auto">
          <a:xfrm>
            <a:off x="5257800" y="152400"/>
            <a:ext cx="3429000" cy="1905000"/>
          </a:xfrm>
          <a:prstGeom prst="rect">
            <a:avLst/>
          </a:prstGeom>
          <a:noFill/>
          <a:ln w="9525">
            <a:noFill/>
            <a:miter lim="800000"/>
            <a:headEnd/>
            <a:tailEnd/>
          </a:ln>
        </p:spPr>
      </p:pic>
      <p:pic>
        <p:nvPicPr>
          <p:cNvPr id="10246" name="Picture 6"/>
          <p:cNvPicPr>
            <a:picLocks noGrp="1"/>
          </p:cNvPicPr>
          <p:nvPr>
            <p:ph idx="1"/>
          </p:nvPr>
        </p:nvPicPr>
        <p:blipFill>
          <a:blip r:embed="rId4" cstate="print"/>
          <a:srcRect/>
          <a:stretch>
            <a:fillRect/>
          </a:stretch>
        </p:blipFill>
        <p:spPr>
          <a:xfrm>
            <a:off x="3200400" y="152400"/>
            <a:ext cx="1668463" cy="1752600"/>
          </a:xfrm>
        </p:spPr>
      </p:pic>
      <p:sp>
        <p:nvSpPr>
          <p:cNvPr id="7" name="Нижний колонтитул 6"/>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en-US" dirty="0" smtClean="0"/>
              <a:t>At the same time for my family, </a:t>
            </a:r>
            <a:r>
              <a:rPr lang="en-US" dirty="0" smtClean="0"/>
              <a:t>from the 1930s-1991</a:t>
            </a:r>
            <a:endParaRPr lang="ru-RU" dirty="0"/>
          </a:p>
        </p:txBody>
      </p:sp>
      <p:sp>
        <p:nvSpPr>
          <p:cNvPr id="4" name="Текст 3"/>
          <p:cNvSpPr>
            <a:spLocks noGrp="1"/>
          </p:cNvSpPr>
          <p:nvPr>
            <p:ph type="body" sz="half" idx="2"/>
          </p:nvPr>
        </p:nvSpPr>
        <p:spPr/>
        <p:txBody>
          <a:bodyPr/>
          <a:lstStyle/>
          <a:p>
            <a:pPr>
              <a:buFont typeface="Arial" pitchFamily="34" charset="0"/>
              <a:buChar char="•"/>
              <a:defRPr/>
            </a:pPr>
            <a:r>
              <a:rPr lang="en-US" dirty="0" smtClean="0"/>
              <a:t> My father  and his brothers participated in the Second World War (in Russia we called it the Great Patriotic War). They were wounded but  and all of them came back alive.</a:t>
            </a:r>
          </a:p>
          <a:p>
            <a:pPr>
              <a:buFont typeface="Arial" pitchFamily="34" charset="0"/>
              <a:buChar char="•"/>
              <a:defRPr/>
            </a:pPr>
            <a:endParaRPr lang="en-US" dirty="0" smtClean="0"/>
          </a:p>
          <a:p>
            <a:pPr>
              <a:buFont typeface="Arial" pitchFamily="34" charset="0"/>
              <a:buChar char="•"/>
              <a:defRPr/>
            </a:pPr>
            <a:r>
              <a:rPr lang="en-US" dirty="0" smtClean="0"/>
              <a:t> My grandfather returned from exile.</a:t>
            </a:r>
          </a:p>
          <a:p>
            <a:pPr>
              <a:buFont typeface="Arial" pitchFamily="34" charset="0"/>
              <a:buChar char="•"/>
              <a:defRPr/>
            </a:pPr>
            <a:endParaRPr lang="en-US" dirty="0" smtClean="0"/>
          </a:p>
          <a:p>
            <a:pPr>
              <a:buFont typeface="Arial" pitchFamily="34" charset="0"/>
              <a:buChar char="•"/>
              <a:defRPr/>
            </a:pPr>
            <a:r>
              <a:rPr lang="en-US" dirty="0" smtClean="0"/>
              <a:t> I graduated from high school and then  </a:t>
            </a:r>
            <a:r>
              <a:rPr lang="en-US" dirty="0" smtClean="0"/>
              <a:t>from the university </a:t>
            </a:r>
            <a:r>
              <a:rPr lang="en-US" dirty="0" smtClean="0"/>
              <a:t>in Novosibirsk (one of the top-3 in the USSR), both free.  </a:t>
            </a:r>
            <a:r>
              <a:rPr lang="en-US" dirty="0" smtClean="0"/>
              <a:t>I  received a degree in Economics. </a:t>
            </a:r>
          </a:p>
          <a:p>
            <a:pPr>
              <a:buFont typeface="Arial" pitchFamily="34" charset="0"/>
              <a:buChar char="•"/>
              <a:defRPr/>
            </a:pPr>
            <a:endParaRPr lang="en-US" dirty="0" smtClean="0"/>
          </a:p>
          <a:p>
            <a:pPr>
              <a:buFont typeface="Arial" pitchFamily="34" charset="0"/>
              <a:buChar char="•"/>
              <a:defRPr/>
            </a:pPr>
            <a:r>
              <a:rPr lang="en-US" dirty="0" smtClean="0"/>
              <a:t> I have  never heard from my father about the social status of his parents  and an exile of my grandfather. </a:t>
            </a:r>
            <a:endParaRPr lang="ru-RU" dirty="0"/>
          </a:p>
        </p:txBody>
      </p:sp>
      <p:sp>
        <p:nvSpPr>
          <p:cNvPr id="5" name="Номер слайда 4"/>
          <p:cNvSpPr>
            <a:spLocks noGrp="1"/>
          </p:cNvSpPr>
          <p:nvPr>
            <p:ph type="sldNum" sz="quarter" idx="12"/>
          </p:nvPr>
        </p:nvSpPr>
        <p:spPr/>
        <p:txBody>
          <a:bodyPr/>
          <a:lstStyle/>
          <a:p>
            <a:pPr>
              <a:defRPr/>
            </a:pPr>
            <a:fld id="{088CC9DF-E7E0-40BA-8392-E5823C2D8307}" type="slidenum">
              <a:rPr lang="ru-RU" smtClean="0"/>
              <a:pPr>
                <a:defRPr/>
              </a:pPr>
              <a:t>8</a:t>
            </a:fld>
            <a:endParaRPr lang="ru-RU" dirty="0"/>
          </a:p>
        </p:txBody>
      </p:sp>
      <p:pic>
        <p:nvPicPr>
          <p:cNvPr id="11269" name="Picture 2"/>
          <p:cNvPicPr>
            <a:picLocks noGrp="1" noChangeAspect="1" noChangeArrowheads="1"/>
          </p:cNvPicPr>
          <p:nvPr>
            <p:ph idx="1"/>
          </p:nvPr>
        </p:nvPicPr>
        <p:blipFill>
          <a:blip r:embed="rId2" cstate="print"/>
          <a:srcRect/>
          <a:stretch>
            <a:fillRect/>
          </a:stretch>
        </p:blipFill>
        <p:spPr>
          <a:xfrm>
            <a:off x="3352800" y="228600"/>
            <a:ext cx="1600200" cy="2057400"/>
          </a:xfrm>
          <a:noFill/>
        </p:spPr>
      </p:pic>
      <p:pic>
        <p:nvPicPr>
          <p:cNvPr id="11270" name="Picture 1"/>
          <p:cNvPicPr>
            <a:picLocks noChangeAspect="1" noChangeArrowheads="1"/>
          </p:cNvPicPr>
          <p:nvPr/>
        </p:nvPicPr>
        <p:blipFill>
          <a:blip r:embed="rId3" cstate="print"/>
          <a:srcRect/>
          <a:stretch>
            <a:fillRect/>
          </a:stretch>
        </p:blipFill>
        <p:spPr bwMode="auto">
          <a:xfrm>
            <a:off x="5029200" y="914400"/>
            <a:ext cx="3746500" cy="2171700"/>
          </a:xfrm>
          <a:prstGeom prst="rect">
            <a:avLst/>
          </a:prstGeom>
          <a:noFill/>
          <a:ln w="9525">
            <a:noFill/>
            <a:miter lim="800000"/>
            <a:headEnd/>
            <a:tailEnd/>
          </a:ln>
        </p:spPr>
      </p:pic>
      <p:pic>
        <p:nvPicPr>
          <p:cNvPr id="11271" name="Picture 3"/>
          <p:cNvPicPr>
            <a:picLocks noChangeAspect="1" noChangeArrowheads="1"/>
          </p:cNvPicPr>
          <p:nvPr/>
        </p:nvPicPr>
        <p:blipFill>
          <a:blip r:embed="rId4" cstate="print"/>
          <a:srcRect/>
          <a:stretch>
            <a:fillRect/>
          </a:stretch>
        </p:blipFill>
        <p:spPr bwMode="auto">
          <a:xfrm>
            <a:off x="4572000" y="3352800"/>
            <a:ext cx="4267200" cy="2133600"/>
          </a:xfrm>
          <a:prstGeom prst="rect">
            <a:avLst/>
          </a:prstGeom>
          <a:noFill/>
          <a:ln w="9525">
            <a:noFill/>
            <a:miter lim="800000"/>
            <a:headEnd/>
            <a:tailEnd/>
          </a:ln>
        </p:spPr>
      </p:pic>
      <p:sp>
        <p:nvSpPr>
          <p:cNvPr id="8" name="Нижний колонтитул 7"/>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28600"/>
            <a:ext cx="4267200" cy="1066800"/>
          </a:xfrm>
        </p:spPr>
        <p:txBody>
          <a:bodyPr/>
          <a:lstStyle/>
          <a:p>
            <a:pPr>
              <a:defRPr/>
            </a:pPr>
            <a:r>
              <a:rPr lang="en-US" dirty="0" smtClean="0">
                <a:solidFill>
                  <a:srgbClr val="000000"/>
                </a:solidFill>
              </a:rPr>
              <a:t>Turbulent times (Transition, </a:t>
            </a:r>
            <a:r>
              <a:rPr lang="en-US" i="1" dirty="0" smtClean="0">
                <a:solidFill>
                  <a:srgbClr val="000000"/>
                </a:solidFill>
              </a:rPr>
              <a:t>Perestroika (end of 1980s</a:t>
            </a:r>
            <a:r>
              <a:rPr lang="en-US" dirty="0" smtClean="0">
                <a:solidFill>
                  <a:srgbClr val="000000"/>
                </a:solidFill>
              </a:rPr>
              <a:t>),  the collapse starts with the 1990s</a:t>
            </a:r>
            <a:r>
              <a:rPr lang="en-US" dirty="0" smtClean="0">
                <a:latin typeface="Calibri" pitchFamily="34" charset="0"/>
                <a:ea typeface="Calibri" pitchFamily="34" charset="0"/>
              </a:rPr>
              <a:t/>
            </a:r>
            <a:br>
              <a:rPr lang="en-US" dirty="0" smtClean="0">
                <a:latin typeface="Calibri" pitchFamily="34" charset="0"/>
                <a:ea typeface="Calibri" pitchFamily="34" charset="0"/>
              </a:rPr>
            </a:br>
            <a:endParaRPr lang="ru-RU" dirty="0"/>
          </a:p>
        </p:txBody>
      </p:sp>
      <p:sp>
        <p:nvSpPr>
          <p:cNvPr id="4" name="Текст 3"/>
          <p:cNvSpPr>
            <a:spLocks noGrp="1"/>
          </p:cNvSpPr>
          <p:nvPr>
            <p:ph type="body" sz="half" idx="2"/>
          </p:nvPr>
        </p:nvSpPr>
        <p:spPr>
          <a:xfrm>
            <a:off x="457200" y="1435100"/>
            <a:ext cx="228600" cy="4691063"/>
          </a:xfrm>
        </p:spPr>
        <p:txBody>
          <a:bodyPr/>
          <a:lstStyle/>
          <a:p>
            <a:pPr>
              <a:defRPr/>
            </a:pPr>
            <a:endParaRPr lang="ru-RU" dirty="0"/>
          </a:p>
        </p:txBody>
      </p:sp>
      <p:sp>
        <p:nvSpPr>
          <p:cNvPr id="5" name="Номер слайда 4"/>
          <p:cNvSpPr>
            <a:spLocks noGrp="1"/>
          </p:cNvSpPr>
          <p:nvPr>
            <p:ph type="sldNum" sz="quarter" idx="12"/>
          </p:nvPr>
        </p:nvSpPr>
        <p:spPr/>
        <p:txBody>
          <a:bodyPr/>
          <a:lstStyle/>
          <a:p>
            <a:pPr>
              <a:defRPr/>
            </a:pPr>
            <a:fld id="{5B680B64-622F-4497-B30B-B3BBC47BE8E8}" type="slidenum">
              <a:rPr lang="ru-RU" smtClean="0"/>
              <a:pPr>
                <a:defRPr/>
              </a:pPr>
              <a:t>9</a:t>
            </a:fld>
            <a:endParaRPr lang="ru-RU"/>
          </a:p>
        </p:txBody>
      </p:sp>
      <p:pic>
        <p:nvPicPr>
          <p:cNvPr id="12293" name="Picture 6" descr="1"/>
          <p:cNvPicPr>
            <a:picLocks noGrp="1" noChangeAspect="1" noChangeArrowheads="1"/>
          </p:cNvPicPr>
          <p:nvPr>
            <p:ph idx="1"/>
          </p:nvPr>
        </p:nvPicPr>
        <p:blipFill>
          <a:blip r:embed="rId3" cstate="print"/>
          <a:srcRect/>
          <a:stretch>
            <a:fillRect/>
          </a:stretch>
        </p:blipFill>
        <p:spPr>
          <a:xfrm>
            <a:off x="4800600" y="4038600"/>
            <a:ext cx="2209800" cy="1874838"/>
          </a:xfrm>
          <a:noFill/>
        </p:spPr>
      </p:pic>
      <p:pic>
        <p:nvPicPr>
          <p:cNvPr id="12295" name="Picture 5"/>
          <p:cNvPicPr>
            <a:picLocks noChangeAspect="1" noChangeArrowheads="1"/>
          </p:cNvPicPr>
          <p:nvPr/>
        </p:nvPicPr>
        <p:blipFill>
          <a:blip r:embed="rId4" cstate="print"/>
          <a:srcRect/>
          <a:stretch>
            <a:fillRect/>
          </a:stretch>
        </p:blipFill>
        <p:spPr bwMode="auto">
          <a:xfrm>
            <a:off x="5105400" y="1219200"/>
            <a:ext cx="3886200" cy="2487613"/>
          </a:xfrm>
          <a:prstGeom prst="rect">
            <a:avLst/>
          </a:prstGeom>
          <a:noFill/>
          <a:ln w="9525">
            <a:noFill/>
            <a:miter lim="800000"/>
            <a:headEnd/>
            <a:tailEnd/>
          </a:ln>
        </p:spPr>
      </p:pic>
      <p:pic>
        <p:nvPicPr>
          <p:cNvPr id="12296" name="Picture 13"/>
          <p:cNvPicPr>
            <a:picLocks noChangeAspect="1" noChangeArrowheads="1"/>
          </p:cNvPicPr>
          <p:nvPr/>
        </p:nvPicPr>
        <p:blipFill>
          <a:blip r:embed="rId5" cstate="print"/>
          <a:srcRect/>
          <a:stretch>
            <a:fillRect/>
          </a:stretch>
        </p:blipFill>
        <p:spPr bwMode="auto">
          <a:xfrm>
            <a:off x="990600" y="3276600"/>
            <a:ext cx="3886200" cy="3008313"/>
          </a:xfrm>
          <a:prstGeom prst="rect">
            <a:avLst/>
          </a:prstGeom>
          <a:noFill/>
          <a:ln w="9525">
            <a:noFill/>
            <a:miter lim="800000"/>
            <a:headEnd/>
            <a:tailEnd/>
          </a:ln>
        </p:spPr>
      </p:pic>
      <p:pic>
        <p:nvPicPr>
          <p:cNvPr id="12297" name="Picture 9"/>
          <p:cNvPicPr>
            <a:picLocks noChangeAspect="1" noChangeArrowheads="1"/>
          </p:cNvPicPr>
          <p:nvPr/>
        </p:nvPicPr>
        <p:blipFill>
          <a:blip r:embed="rId6" cstate="print"/>
          <a:srcRect/>
          <a:stretch>
            <a:fillRect/>
          </a:stretch>
        </p:blipFill>
        <p:spPr bwMode="auto">
          <a:xfrm>
            <a:off x="1066800" y="1219200"/>
            <a:ext cx="3505200" cy="1676400"/>
          </a:xfrm>
          <a:prstGeom prst="rect">
            <a:avLst/>
          </a:prstGeom>
          <a:noFill/>
          <a:ln w="9525">
            <a:noFill/>
            <a:miter lim="800000"/>
            <a:headEnd/>
            <a:tailEnd/>
          </a:ln>
        </p:spPr>
      </p:pic>
      <p:pic>
        <p:nvPicPr>
          <p:cNvPr id="12298" name="Picture 15"/>
          <p:cNvPicPr>
            <a:picLocks noChangeAspect="1" noChangeArrowheads="1"/>
          </p:cNvPicPr>
          <p:nvPr/>
        </p:nvPicPr>
        <p:blipFill>
          <a:blip r:embed="rId7" cstate="print"/>
          <a:srcRect/>
          <a:stretch>
            <a:fillRect/>
          </a:stretch>
        </p:blipFill>
        <p:spPr bwMode="auto">
          <a:xfrm>
            <a:off x="7010400" y="3886200"/>
            <a:ext cx="1955800" cy="2578100"/>
          </a:xfrm>
          <a:prstGeom prst="rect">
            <a:avLst/>
          </a:prstGeom>
          <a:noFill/>
          <a:ln w="9525">
            <a:noFill/>
            <a:miter lim="800000"/>
            <a:headEnd/>
            <a:tailEnd/>
          </a:ln>
        </p:spPr>
      </p:pic>
      <p:sp>
        <p:nvSpPr>
          <p:cNvPr id="11" name="Нижний колонтитул 10"/>
          <p:cNvSpPr>
            <a:spLocks noGrp="1"/>
          </p:cNvSpPr>
          <p:nvPr>
            <p:ph type="ftr" sz="quarter" idx="11"/>
          </p:nvPr>
        </p:nvSpPr>
        <p:spPr/>
        <p:txBody>
          <a:bodyPr/>
          <a:lstStyle/>
          <a:p>
            <a:pPr>
              <a:defRPr/>
            </a:pPr>
            <a:r>
              <a:rPr lang="en-US" smtClean="0"/>
              <a:t>Portland State University, April 19, 2013</a:t>
            </a:r>
            <a:endParaRPr lang="ru-RU"/>
          </a:p>
        </p:txBody>
      </p:sp>
    </p:spTree>
  </p:cSld>
  <p:clrMapOvr>
    <a:masterClrMapping/>
  </p:clrMapOvr>
</p:sld>
</file>

<file path=ppt/theme/_rels/themeOverride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21.jpeg"/></Relationships>
</file>

<file path=ppt/theme/theme1.xml><?xml version="1.0" encoding="utf-8"?>
<a:theme xmlns:a="http://schemas.openxmlformats.org/drawingml/2006/main" name="Трава">
  <a:themeElements>
    <a:clrScheme name="Трава 9">
      <a:dk1>
        <a:srgbClr val="000000"/>
      </a:dk1>
      <a:lt1>
        <a:srgbClr val="FFFFFF"/>
      </a:lt1>
      <a:dk2>
        <a:srgbClr val="000000"/>
      </a:dk2>
      <a:lt2>
        <a:srgbClr val="D6EDEE"/>
      </a:lt2>
      <a:accent1>
        <a:srgbClr val="E8F0F4"/>
      </a:accent1>
      <a:accent2>
        <a:srgbClr val="8EAAFA"/>
      </a:accent2>
      <a:accent3>
        <a:srgbClr val="FFFFFF"/>
      </a:accent3>
      <a:accent4>
        <a:srgbClr val="000000"/>
      </a:accent4>
      <a:accent5>
        <a:srgbClr val="F2F6F8"/>
      </a:accent5>
      <a:accent6>
        <a:srgbClr val="809AE3"/>
      </a:accent6>
      <a:hlink>
        <a:srgbClr val="0066FF"/>
      </a:hlink>
      <a:folHlink>
        <a:srgbClr val="9947FD"/>
      </a:folHlink>
    </a:clrScheme>
    <a:fontScheme name="Трава">
      <a:majorFont>
        <a:latin typeface="Arial Black"/>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рава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Трава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Трава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Трава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Трава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Трава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Трава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Трава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Трава 9">
        <a:dk1>
          <a:srgbClr val="000000"/>
        </a:dk1>
        <a:lt1>
          <a:srgbClr val="FFFFFF"/>
        </a:lt1>
        <a:dk2>
          <a:srgbClr val="000000"/>
        </a:dk2>
        <a:lt2>
          <a:srgbClr val="D6EDEE"/>
        </a:lt2>
        <a:accent1>
          <a:srgbClr val="E8F0F4"/>
        </a:accent1>
        <a:accent2>
          <a:srgbClr val="8EAAFA"/>
        </a:accent2>
        <a:accent3>
          <a:srgbClr val="FFFF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Обычная">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Обычная">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Glass Layers</Template>
  <TotalTime>1776</TotalTime>
  <Words>3591</Words>
  <Application>Microsoft Office PowerPoint</Application>
  <PresentationFormat>Экран (4:3)</PresentationFormat>
  <Paragraphs>328</Paragraphs>
  <Slides>24</Slides>
  <Notes>14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24</vt:i4>
      </vt:variant>
    </vt:vector>
  </HeadingPairs>
  <TitlesOfParts>
    <vt:vector size="32" baseType="lpstr">
      <vt:lpstr>Arial</vt:lpstr>
      <vt:lpstr>Arial Black</vt:lpstr>
      <vt:lpstr>Wingdings</vt:lpstr>
      <vt:lpstr>Calibri</vt:lpstr>
      <vt:lpstr>Times New Roman</vt:lpstr>
      <vt:lpstr>Tahoma</vt:lpstr>
      <vt:lpstr>Verdana</vt:lpstr>
      <vt:lpstr>Трава</vt:lpstr>
      <vt:lpstr>Russian Economics: From Marxism to Institutional Matrices Theory  </vt:lpstr>
      <vt:lpstr>Слайд 2</vt:lpstr>
      <vt:lpstr>Marxism in Russia as a theoretical framework for the Revolution Project, till 1917</vt:lpstr>
      <vt:lpstr>At the same time (1890th-1917) for my family </vt:lpstr>
      <vt:lpstr>   Marxism-Leninism as an official ideology after the Great October Revolution, 1917-1930s </vt:lpstr>
      <vt:lpstr>At the same time for my family,  1917-1930s</vt:lpstr>
      <vt:lpstr>Political Economy of Socialism (~1930-1991)</vt:lpstr>
      <vt:lpstr>At the same time for my family, from the 1930s-1991</vt:lpstr>
      <vt:lpstr>Turbulent times (Transition, Perestroika (end of 1980s),  the collapse starts with the 1990s </vt:lpstr>
      <vt:lpstr>Conditions of Marxist Research in Russia</vt:lpstr>
      <vt:lpstr>Marxism and Contemporary Economic Theory in Russia</vt:lpstr>
      <vt:lpstr>Main “predecessors” of the Institutional Matrices Theory (IMT),  or X- &amp; Y-theory</vt:lpstr>
      <vt:lpstr>HUMAN SOCIETY…  …is seen as a social system, as multiple inter-related social systems, within the main “sociological co-ordinates” being economy, politics and ideology. These value spheres are strongly interrelated morphologically as parts or sides or components of one complete whole.</vt:lpstr>
      <vt:lpstr>Main Theses  of IMT, or X- and Y-Theory</vt:lpstr>
      <vt:lpstr>X- and Y-matrices</vt:lpstr>
      <vt:lpstr> X- and Y-institutions  in the economy and their functions </vt:lpstr>
      <vt:lpstr>X- and Y-institutions  in politics and their functions </vt:lpstr>
      <vt:lpstr>X- and Y-institutions  in ideology and their functions</vt:lpstr>
      <vt:lpstr>Combinations  of governing and complementary institutional matrices</vt:lpstr>
      <vt:lpstr>Why X- or Y-matrix Institutions? </vt:lpstr>
      <vt:lpstr>Proportion of GDP produced by countries  with a prevailing X- and Y-matrix, 1820-2010 (Angus Maddison Data Base, sample of 34 nations~75% of World GDP)   X-matrix countries: China, India, Japan, Brazil and former USSR countries. Y-matrix countries:  Western Europe including Austria, Belgium, Denmark, Finland, France, Germany, Italy,  the Netherlands, Norway, Sweden, Switzerland and United Kingdom, and  Western Offshoots including  the United States,  Canada,  Australia, New Zealand. </vt:lpstr>
      <vt:lpstr>The changing world </vt:lpstr>
      <vt:lpstr>Conclusion</vt:lpstr>
      <vt:lpstr>Спасибо за внимание! (Thank you  for your attention!)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Sony</dc:creator>
  <cp:lastModifiedBy>Sony</cp:lastModifiedBy>
  <cp:revision>120</cp:revision>
  <cp:lastPrinted>1601-01-01T00:00:00Z</cp:lastPrinted>
  <dcterms:created xsi:type="dcterms:W3CDTF">1601-01-01T00:00:00Z</dcterms:created>
  <dcterms:modified xsi:type="dcterms:W3CDTF">2013-04-19T19:15:57Z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